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70" r:id="rId4"/>
    <p:sldId id="371" r:id="rId5"/>
    <p:sldId id="306" r:id="rId6"/>
    <p:sldId id="369" r:id="rId7"/>
    <p:sldId id="373" r:id="rId8"/>
    <p:sldId id="374" r:id="rId9"/>
    <p:sldId id="257" r:id="rId10"/>
    <p:sldId id="268" r:id="rId11"/>
    <p:sldId id="269" r:id="rId12"/>
    <p:sldId id="265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148EB-F108-F797-0D61-ED96C0CF9D00}" name="Erica Melloni" initials="EM" userId="Erica Mello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5399"/>
    <a:srgbClr val="1A4D93"/>
    <a:srgbClr val="191A33"/>
    <a:srgbClr val="E9EEF1"/>
    <a:srgbClr val="161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8"/>
    <p:restoredTop sz="94717"/>
  </p:normalViewPr>
  <p:slideViewPr>
    <p:cSldViewPr snapToGrid="0">
      <p:cViewPr varScale="1">
        <p:scale>
          <a:sx n="108" d="100"/>
          <a:sy n="108" d="100"/>
        </p:scale>
        <p:origin x="7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C6507-9346-4FBB-A84D-1BE9C68FA483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EB80F-1D44-4E3D-987F-E5B84C5548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31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C0E6D-6ACB-471D-8B0E-7AA6C074085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819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C0E6D-6ACB-471D-8B0E-7AA6C074085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78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E9FF-3A15-064F-3AC5-66D831F20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B36D50-E59D-FDAB-494D-2879F21CD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55C0BF-99EB-699D-67B9-4B991A88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21D211-D5DD-2EFF-7BE8-F2726567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59E1B-3F08-CCBE-242A-8B9B9B0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62E47-CCA6-7D20-1BCA-A1A8C17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08BBA-F95E-7ADC-FCAE-2269D586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1CEC9-5EF4-3320-CA5B-475044B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929607-66F6-C90B-A457-07C2E3F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8355A-9AFE-F97F-46BD-219E307F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29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0125CE-1911-69ED-52C8-663E3838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E344-2E27-898C-4A37-218807804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88A16-B99F-B253-3CFC-93D129E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6B03A-AE1E-F260-52A8-0596A20D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4C8649-6369-9AFE-0A00-8632378C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6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B3443-6678-9CD4-FA45-547F603E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708B5-BDBE-5A2F-8B65-CE86B01C1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07B60-5996-3AA7-E9A8-EEB60BA0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71F0F4-B065-44AC-01EA-059A62EB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EC7542-7B5F-C352-36DD-1B7971E3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90B59-F65D-4065-9F58-7B93019B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25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D3C18-D219-94F1-6C9B-7243D761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9E3784-DEA9-3CB5-7654-90815669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6D5C66-E60D-2A47-0662-03B1B220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6E437B-3730-79A5-3394-E179B135B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971B764-BEED-AE01-9695-43705762E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F060CA-FB07-86B4-BF96-4AEFE5BB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065610-97E2-D144-E55D-52A984A3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1CA012-0E28-7D68-DC1B-8563AB61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12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ABB71-50BF-425D-5F39-1557752C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E96EE5-771E-63EC-09E3-EA53E418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5A69E-C35D-4C3D-7478-D85F46E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EC32AD-9C58-9C41-9019-19F2C5E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6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BC8C94-DD41-1D45-64B7-F4C764C9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7FE8E3-AB1E-A011-2923-31D3ACB0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307C5-B7A3-99CC-15D7-9FD7EA53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9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27C49-260A-9476-B279-D7DD12F8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D545FA-F2B1-7C1E-4A42-1777E4F5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25EC66-AB65-C055-3B7B-F72BA039E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CEE95D-0D92-CEF4-9EF1-5E0976F6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80FD7C-AA95-8DD1-88D8-6BB3985B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61DDE8-1C23-2604-C10C-9CE066DB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88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961E-2CAF-5A43-346A-C9728FAB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9C7F8-783B-87FC-CAF8-4F89AF75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8E37B9-22C1-BD71-DAAE-76B45BF0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19987BB-C969-3B08-695A-DE604310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A0C9D-9B51-DA53-5353-932CA4AF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63A250-3BFB-8BC0-ECBC-B1FAF49C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76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94649-B55F-DBFE-98EE-081E63A9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0FC149-C085-ADB0-3338-4C3DE9351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70038-DC86-8D39-BCC3-424F1C9E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3DF0B8-FBC0-304B-8B2E-47F9D17F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B3F1-DE0D-3FD1-F2A8-759D5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7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FAB114-F753-CF95-A5C2-0479D871F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CA1488-B06A-D2C1-E6AF-69D32FFCB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607AE-71C2-D50E-CDA0-A6F76B89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1F627-86DF-20ED-4652-432EA5E8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89B9E4-8BE3-D117-B054-7F30F989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3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182628-CB05-06CB-6F75-58DE259E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65828-E620-273A-27B5-61DC923C8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42B0E6-190A-BF24-EE43-AD1A296D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F2739-6C52-4168-BC44-2A82005A22A2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13E81-734E-8E05-E2C6-9CBE4E00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B9DE6-45E6-C4FA-6EE8-452857EC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89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2.svg"/><Relationship Id="rId4" Type="http://schemas.openxmlformats.org/officeDocument/2006/relationships/image" Target="../media/image20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magine 5" descr="Immagine che contiene testo, schermata, Carattere, software">
            <a:extLst>
              <a:ext uri="{FF2B5EF4-FFF2-40B4-BE49-F238E27FC236}">
                <a16:creationId xmlns:a16="http://schemas.microsoft.com/office/drawing/2014/main" id="{6D402467-B5CD-E19E-1B58-AC54FDC3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9FD422-D87C-6067-A0DC-4F6DE065A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6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825"/>
            <a:ext cx="9510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PROGETTI PRINCIPALI UFFICI MILANESI, ecc.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4043" y="5432943"/>
            <a:ext cx="1782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DIG, DEIB e DASTU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.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A7C2E59-6513-509A-4676-4B954BF78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462" y="651542"/>
            <a:ext cx="8366799" cy="634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1. </a:t>
            </a:r>
            <a:r>
              <a:rPr lang="it-IT" altLang="it-IT" sz="19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Modelli organizzativi</a:t>
            </a:r>
            <a:r>
              <a:rPr lang="it-IT" altLang="it-IT" sz="1900" b="1" dirty="0">
                <a:latin typeface="Avenir Next LT Pro" panose="020B0504020202020204" pitchFamily="34" charset="0"/>
              </a:rPr>
              <a:t> di gestione dell’Ufficio per il processo, analisi performance di sezione e previsione al 2026, con analisi data mining sulla lunghezza dei procedimenti, sul ruolo UPP e </a:t>
            </a:r>
            <a:r>
              <a:rPr lang="it-IT" altLang="it-IT" sz="1900" b="1" dirty="0" err="1">
                <a:latin typeface="Avenir Next LT Pro" panose="020B0504020202020204" pitchFamily="34" charset="0"/>
              </a:rPr>
              <a:t>pr</a:t>
            </a:r>
            <a:r>
              <a:rPr lang="it-IT" altLang="it-IT" sz="1900" b="1" dirty="0">
                <a:latin typeface="Avenir Next LT Pro" panose="020B0504020202020204" pitchFamily="34" charset="0"/>
              </a:rPr>
              <a:t> modello per cruscotto direzionale per Corte d’Appello Milano</a:t>
            </a: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2 . Modello di 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Valutazione degli AUP</a:t>
            </a: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3. Metodo per la </a:t>
            </a:r>
            <a:r>
              <a:rPr lang="it-IT" altLang="it-IT" sz="19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Pesatura dei fascicoli</a:t>
            </a:r>
            <a:r>
              <a:rPr lang="it-IT" altLang="it-IT" sz="1900" b="1" dirty="0">
                <a:latin typeface="Avenir Next LT Pro" panose="020B0504020202020204" pitchFamily="34" charset="0"/>
              </a:rPr>
              <a:t> del settore civile (collegato a progetto </a:t>
            </a:r>
            <a:r>
              <a:rPr lang="it-IT" altLang="it-IT" sz="1900" b="1" dirty="0" err="1">
                <a:latin typeface="Avenir Next LT Pro" panose="020B0504020202020204" pitchFamily="34" charset="0"/>
              </a:rPr>
              <a:t>DataLake</a:t>
            </a:r>
            <a:r>
              <a:rPr lang="it-IT" altLang="it-IT" sz="1900" b="1" dirty="0">
                <a:latin typeface="Avenir Next LT Pro" panose="020B0504020202020204" pitchFamily="34" charset="0"/>
              </a:rPr>
              <a:t> e a uso IA per selezione documenti processuali da parte di giudice relatore)</a:t>
            </a:r>
          </a:p>
          <a:p>
            <a:pPr lvl="0">
              <a:spcAft>
                <a:spcPts val="600"/>
              </a:spcAft>
            </a:pPr>
            <a:endParaRPr lang="it-IT" altLang="it-IT" sz="1900" b="1" dirty="0">
              <a:latin typeface="Avenir Next LT Pro" panose="020B05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4.</a:t>
            </a:r>
            <a:r>
              <a:rPr lang="it-IT" altLang="it-IT" sz="19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 Survey agli AUP </a:t>
            </a:r>
            <a:r>
              <a:rPr lang="it-IT" altLang="it-IT" sz="1900" b="1" dirty="0">
                <a:latin typeface="Avenir Next LT Pro" panose="020B0504020202020204" pitchFamily="34" charset="0"/>
              </a:rPr>
              <a:t>– chi sono e cosa fanno (Uffici Milano, Brescia e tutta area lombarda + Savona)</a:t>
            </a: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5.</a:t>
            </a:r>
            <a:r>
              <a:rPr lang="it-IT" altLang="it-IT" sz="19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 Valutazione dell’i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mpatto degli AUP 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sulle archiviazioni GIP</a:t>
            </a:r>
          </a:p>
          <a:p>
            <a:pPr marL="457200" indent="-457200">
              <a:spcAft>
                <a:spcPts val="600"/>
              </a:spcAft>
              <a:buAutoNum type="arabicPeriod" startAt="9"/>
            </a:pPr>
            <a:endParaRPr lang="it-IT" altLang="it-IT" sz="1900" b="1" dirty="0">
              <a:latin typeface="Avenir Next LT Pro" panose="020B05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6.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 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LEGALBOT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: tecnologia conversazionale per facilitare il rapporto con il cittadino </a:t>
            </a: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7. 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Progetto di revisione del sistema </a:t>
            </a:r>
            <a:r>
              <a:rPr kumimoji="0" lang="it-IT" altLang="it-IT" sz="19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ASPEN/assegnazioni GIP – Tribunale di Milano</a:t>
            </a:r>
          </a:p>
          <a:p>
            <a:pPr>
              <a:spcAft>
                <a:spcPts val="600"/>
              </a:spcAft>
            </a:pPr>
            <a:r>
              <a:rPr lang="it-IT" altLang="it-IT" sz="1900" b="1" dirty="0">
                <a:latin typeface="Avenir Next LT Pro" panose="020B0504020202020204" pitchFamily="34" charset="0"/>
              </a:rPr>
              <a:t>8.</a:t>
            </a:r>
            <a:r>
              <a:rPr lang="it-IT" altLang="it-IT" sz="19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 Modello organizzativo, di gestione e digitalizzazione </a:t>
            </a:r>
            <a:r>
              <a:rPr lang="it-IT" altLang="it-IT" sz="1900" b="1" dirty="0">
                <a:latin typeface="Avenir Next LT Pro" panose="020B0504020202020204" pitchFamily="34" charset="0"/>
              </a:rPr>
              <a:t>per il Tribunale per i Minorenni di Milano</a:t>
            </a:r>
            <a:endParaRPr kumimoji="0" lang="it-IT" altLang="it-IT" sz="1900" b="1" i="0" strike="noStrike" cap="none" normalizeH="0" baseline="0" dirty="0">
              <a:ln>
                <a:noFill/>
              </a:ln>
              <a:effectLst/>
              <a:latin typeface="Avenir Next LT Pro" panose="020B0504020202020204" pitchFamily="34" charset="0"/>
            </a:endParaRPr>
          </a:p>
        </p:txBody>
      </p:sp>
      <p:pic>
        <p:nvPicPr>
          <p:cNvPr id="11" name="Immagine 10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92CA2AFF-B7A5-FDDB-AD75-59867F98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9"/>
          <a:stretch/>
        </p:blipFill>
        <p:spPr>
          <a:xfrm>
            <a:off x="2389309" y="5250677"/>
            <a:ext cx="1333500" cy="1148292"/>
          </a:xfrm>
          <a:prstGeom prst="rect">
            <a:avLst/>
          </a:prstGeom>
        </p:spPr>
      </p:pic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2363756" y="3424842"/>
            <a:ext cx="1384605" cy="1209606"/>
          </a:xfrm>
          <a:prstGeom prst="rect">
            <a:avLst/>
          </a:prstGeom>
        </p:spPr>
      </p:pic>
      <p:pic>
        <p:nvPicPr>
          <p:cNvPr id="15" name="Immagine 14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9C9C8479-1564-C8E9-A581-A1112E364F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8"/>
          <a:stretch/>
        </p:blipFill>
        <p:spPr>
          <a:xfrm>
            <a:off x="2258757" y="1033177"/>
            <a:ext cx="1384605" cy="119037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5917" y="246323"/>
            <a:ext cx="17826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Tribunale di Milano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Tribunale Minorenni Milano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+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CdA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 Brescia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+ Uffici lombardi 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Trib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. Savona</a:t>
            </a:r>
          </a:p>
        </p:txBody>
      </p:sp>
    </p:spTree>
    <p:extLst>
      <p:ext uri="{BB962C8B-B14F-4D97-AF65-F5344CB8AC3E}">
        <p14:creationId xmlns:p14="http://schemas.microsoft.com/office/powerpoint/2010/main" val="233830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9000">
              <a:srgbClr val="16162E"/>
            </a:gs>
            <a:gs pos="0">
              <a:srgbClr val="1B5399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66F50-B628-0661-0293-332439604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C2C0693-7BFE-3E7F-51FB-AED3D41BC0A3}"/>
              </a:ext>
            </a:extLst>
          </p:cNvPr>
          <p:cNvSpPr txBox="1"/>
          <p:nvPr/>
        </p:nvSpPr>
        <p:spPr>
          <a:xfrm>
            <a:off x="2803819" y="1133996"/>
            <a:ext cx="63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Modelli organizzativi dell’UPP</a:t>
            </a:r>
          </a:p>
        </p:txBody>
      </p:sp>
    </p:spTree>
    <p:extLst>
      <p:ext uri="{BB962C8B-B14F-4D97-AF65-F5344CB8AC3E}">
        <p14:creationId xmlns:p14="http://schemas.microsoft.com/office/powerpoint/2010/main" val="302877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36541FED-5E7A-5592-DF4E-CAB78A572818}"/>
              </a:ext>
            </a:extLst>
          </p:cNvPr>
          <p:cNvSpPr/>
          <p:nvPr/>
        </p:nvSpPr>
        <p:spPr>
          <a:xfrm>
            <a:off x="6844887" y="1949238"/>
            <a:ext cx="3736495" cy="4662598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 AUP sono assegnati a una triade di magistrati (il mini-pool), dei quali uno svolge la funzione di referente principale per l’AUP.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Anche in questo caso gli AUP ruotano sulle triadi.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variante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prevede AUP a supporto del presidente di sezione, gli altri organizzati a mini-pool </a:t>
            </a:r>
          </a:p>
          <a:p>
            <a:pPr algn="ctr"/>
            <a:endParaRPr lang="it-IT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8564D2C-99BF-D20B-EC77-2C38650AEFD3}"/>
              </a:ext>
            </a:extLst>
          </p:cNvPr>
          <p:cNvSpPr/>
          <p:nvPr/>
        </p:nvSpPr>
        <p:spPr>
          <a:xfrm>
            <a:off x="2207596" y="2007686"/>
            <a:ext cx="3396814" cy="4662599"/>
          </a:xfrm>
          <a:prstGeom prst="rect">
            <a:avLst/>
          </a:prstGeom>
          <a:solidFill>
            <a:srgbClr val="D2EA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2159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 addetti sono assegnati a un fascicolo di prima udienza.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 dirty="0">
                <a:solidFill>
                  <a:srgbClr val="21596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 Consigliere relatore sceglie il tipo di mansioni da affidargli.</a:t>
            </a:r>
            <a:endParaRPr lang="it-IT" dirty="0">
              <a:solidFill>
                <a:srgbClr val="2159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 dirty="0">
                <a:solidFill>
                  <a:srgbClr val="21596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Questo modello permette agli AUP di lavorare con diversi Consiglieri e di seguire per intero il percorso del fascicolo.</a:t>
            </a:r>
            <a:endParaRPr lang="it-IT" dirty="0">
              <a:solidFill>
                <a:srgbClr val="2159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757AD00-D502-2E87-D1A3-6D688999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334"/>
            <a:ext cx="10515600" cy="1211718"/>
          </a:xfrm>
        </p:spPr>
        <p:txBody>
          <a:bodyPr>
            <a:normAutofit/>
          </a:bodyPr>
          <a:lstStyle/>
          <a:p>
            <a:r>
              <a:rPr lang="it-IT" dirty="0"/>
              <a:t>Modelli organizzativi</a:t>
            </a:r>
            <a:br>
              <a:rPr lang="it-IT" dirty="0"/>
            </a:br>
            <a:r>
              <a:rPr lang="it-IT" sz="1800" dirty="0"/>
              <a:t>Come si organizza il lavoro dell’AUP? La modellizzazione, importante per impostare il lavoro dei presidenti di sezione, è utilizzata per l’analisi della performance delle sezioni, ed è utilizzata anche da Min Giustizia e CSM</a:t>
            </a:r>
          </a:p>
        </p:txBody>
      </p:sp>
      <p:pic>
        <p:nvPicPr>
          <p:cNvPr id="19" name="Elemento grafico 18" descr="Utente con riempimento a tinta unita">
            <a:extLst>
              <a:ext uri="{FF2B5EF4-FFF2-40B4-BE49-F238E27FC236}">
                <a16:creationId xmlns:a16="http://schemas.microsoft.com/office/drawing/2014/main" id="{DDC7113D-428F-53E7-2B36-EFC1196C45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200" y="2620898"/>
            <a:ext cx="831273" cy="833789"/>
          </a:xfrm>
          <a:prstGeom prst="rect">
            <a:avLst/>
          </a:prstGeom>
        </p:spPr>
      </p:pic>
      <p:pic>
        <p:nvPicPr>
          <p:cNvPr id="2" name="Elemento grafico 18" descr="Utente con riempimento a tinta unita">
            <a:extLst>
              <a:ext uri="{FF2B5EF4-FFF2-40B4-BE49-F238E27FC236}">
                <a16:creationId xmlns:a16="http://schemas.microsoft.com/office/drawing/2014/main" id="{DDC7113D-428F-53E7-2B36-EFC1196C45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7200" y="2620898"/>
            <a:ext cx="831273" cy="833789"/>
          </a:xfrm>
          <a:prstGeom prst="rect">
            <a:avLst/>
          </a:prstGeom>
        </p:spPr>
      </p:pic>
      <p:sp>
        <p:nvSpPr>
          <p:cNvPr id="20" name="Freccia a destra 19">
            <a:extLst>
              <a:ext uri="{FF2B5EF4-FFF2-40B4-BE49-F238E27FC236}">
                <a16:creationId xmlns:a16="http://schemas.microsoft.com/office/drawing/2014/main" id="{2FA70115-8CA3-F09C-6B9E-F0B32B7C1B45}"/>
              </a:ext>
            </a:extLst>
          </p:cNvPr>
          <p:cNvSpPr/>
          <p:nvPr/>
        </p:nvSpPr>
        <p:spPr>
          <a:xfrm>
            <a:off x="3624268" y="2894020"/>
            <a:ext cx="462987" cy="243805"/>
          </a:xfrm>
          <a:prstGeom prst="rightArrow">
            <a:avLst/>
          </a:prstGeom>
          <a:solidFill>
            <a:srgbClr val="21596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2" name="Elemento grafico 21" descr="Ricerca cartelle contorno">
            <a:extLst>
              <a:ext uri="{FF2B5EF4-FFF2-40B4-BE49-F238E27FC236}">
                <a16:creationId xmlns:a16="http://schemas.microsoft.com/office/drawing/2014/main" id="{D570C14C-8038-2CE2-A64C-C6DE7A67951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820" y="2620898"/>
            <a:ext cx="906684" cy="833789"/>
          </a:xfrm>
          <a:prstGeom prst="rect">
            <a:avLst/>
          </a:prstGeom>
        </p:spPr>
      </p:pic>
      <p:pic>
        <p:nvPicPr>
          <p:cNvPr id="29" name="Elemento grafico 28" descr="Riunione contorno">
            <a:extLst>
              <a:ext uri="{FF2B5EF4-FFF2-40B4-BE49-F238E27FC236}">
                <a16:creationId xmlns:a16="http://schemas.microsoft.com/office/drawing/2014/main" id="{45C9D3D0-F2DF-3299-1085-F32E97BADD2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34222" y="2593174"/>
            <a:ext cx="914400" cy="914400"/>
          </a:xfrm>
          <a:prstGeom prst="rect">
            <a:avLst/>
          </a:prstGeom>
        </p:spPr>
      </p:pic>
      <p:pic>
        <p:nvPicPr>
          <p:cNvPr id="30" name="Elemento grafico 29" descr="Utente con riempimento a tinta unita">
            <a:extLst>
              <a:ext uri="{FF2B5EF4-FFF2-40B4-BE49-F238E27FC236}">
                <a16:creationId xmlns:a16="http://schemas.microsoft.com/office/drawing/2014/main" id="{B2B88FA2-E39E-8ED1-18FA-39DB9A1B7C5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92319" y="2593174"/>
            <a:ext cx="914400" cy="914400"/>
          </a:xfrm>
          <a:prstGeom prst="rect">
            <a:avLst/>
          </a:prstGeom>
        </p:spPr>
      </p:pic>
      <p:pic>
        <p:nvPicPr>
          <p:cNvPr id="10" name="Elemento grafico 21" descr="Ricerca cartelle contorno">
            <a:extLst>
              <a:ext uri="{FF2B5EF4-FFF2-40B4-BE49-F238E27FC236}">
                <a16:creationId xmlns:a16="http://schemas.microsoft.com/office/drawing/2014/main" id="{D570C14C-8038-2CE2-A64C-C6DE7A67951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820" y="2620898"/>
            <a:ext cx="906684" cy="833789"/>
          </a:xfrm>
          <a:prstGeom prst="rect">
            <a:avLst/>
          </a:prstGeom>
        </p:spPr>
      </p:pic>
      <p:pic>
        <p:nvPicPr>
          <p:cNvPr id="17" name="Elemento grafico 28" descr="Riunione contorno">
            <a:extLst>
              <a:ext uri="{FF2B5EF4-FFF2-40B4-BE49-F238E27FC236}">
                <a16:creationId xmlns:a16="http://schemas.microsoft.com/office/drawing/2014/main" id="{45C9D3D0-F2DF-3299-1085-F32E97BADD2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34222" y="2593174"/>
            <a:ext cx="914400" cy="914400"/>
          </a:xfrm>
          <a:prstGeom prst="rect">
            <a:avLst/>
          </a:prstGeom>
        </p:spPr>
      </p:pic>
      <p:pic>
        <p:nvPicPr>
          <p:cNvPr id="18" name="Elemento grafico 29" descr="Utente con riempimento a tinta unita">
            <a:extLst>
              <a:ext uri="{FF2B5EF4-FFF2-40B4-BE49-F238E27FC236}">
                <a16:creationId xmlns:a16="http://schemas.microsoft.com/office/drawing/2014/main" id="{B2B88FA2-E39E-8ED1-18FA-39DB9A1B7C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2319" y="2593174"/>
            <a:ext cx="914400" cy="914400"/>
          </a:xfrm>
          <a:prstGeom prst="rect">
            <a:avLst/>
          </a:prstGeom>
        </p:spPr>
      </p:pic>
      <p:sp>
        <p:nvSpPr>
          <p:cNvPr id="31" name="Freccia a destra 30">
            <a:extLst>
              <a:ext uri="{FF2B5EF4-FFF2-40B4-BE49-F238E27FC236}">
                <a16:creationId xmlns:a16="http://schemas.microsoft.com/office/drawing/2014/main" id="{BE4AD939-DC9D-4576-F401-EB334416C235}"/>
              </a:ext>
            </a:extLst>
          </p:cNvPr>
          <p:cNvSpPr/>
          <p:nvPr/>
        </p:nvSpPr>
        <p:spPr>
          <a:xfrm>
            <a:off x="8573921" y="2928840"/>
            <a:ext cx="509286" cy="243069"/>
          </a:xfrm>
          <a:prstGeom prst="rightArrow">
            <a:avLst/>
          </a:prstGeom>
          <a:solidFill>
            <a:srgbClr val="21596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495AD13-A4C1-6A29-3FE3-3CC2916B9007}"/>
              </a:ext>
            </a:extLst>
          </p:cNvPr>
          <p:cNvGrpSpPr/>
          <p:nvPr/>
        </p:nvGrpSpPr>
        <p:grpSpPr>
          <a:xfrm>
            <a:off x="491872" y="1387253"/>
            <a:ext cx="11447741" cy="569307"/>
            <a:chOff x="388505" y="804966"/>
            <a:chExt cx="11447741" cy="569307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82B34C27-6619-C954-3AB7-CB67D5A947C3}"/>
                </a:ext>
              </a:extLst>
            </p:cNvPr>
            <p:cNvSpPr/>
            <p:nvPr/>
          </p:nvSpPr>
          <p:spPr>
            <a:xfrm>
              <a:off x="836296" y="806102"/>
              <a:ext cx="10999950" cy="56817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it-IT" sz="16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due</a:t>
              </a:r>
              <a:r>
                <a:rPr lang="it-IT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6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modelli organizzativi privilegiati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069EEA11-8327-F1C3-11FF-0024F98707F7}"/>
                </a:ext>
              </a:extLst>
            </p:cNvPr>
            <p:cNvSpPr/>
            <p:nvPr/>
          </p:nvSpPr>
          <p:spPr>
            <a:xfrm>
              <a:off x="388505" y="804966"/>
              <a:ext cx="432051" cy="55440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/>
                <a:t>1</a:t>
              </a: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7D75144D-DB35-E5DF-C1B5-80335435BD79}"/>
              </a:ext>
            </a:extLst>
          </p:cNvPr>
          <p:cNvGrpSpPr/>
          <p:nvPr/>
        </p:nvGrpSpPr>
        <p:grpSpPr>
          <a:xfrm>
            <a:off x="2259802" y="2058104"/>
            <a:ext cx="3118928" cy="433308"/>
            <a:chOff x="252851" y="1709217"/>
            <a:chExt cx="3430821" cy="432000"/>
          </a:xfrm>
        </p:grpSpPr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60676F35-987C-0135-3F19-26FDA85AC43E}"/>
                </a:ext>
              </a:extLst>
            </p:cNvPr>
            <p:cNvSpPr txBox="1"/>
            <p:nvPr/>
          </p:nvSpPr>
          <p:spPr>
            <a:xfrm>
              <a:off x="443672" y="1770177"/>
              <a:ext cx="3240000" cy="307777"/>
            </a:xfrm>
            <a:prstGeom prst="rect">
              <a:avLst/>
            </a:prstGeom>
            <a:noFill/>
            <a:ln w="28575">
              <a:solidFill>
                <a:srgbClr val="215968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it-IT" sz="1400" b="1" kern="1200">
                  <a:solidFill>
                    <a:srgbClr val="215968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Modello AUP/fascicolo</a:t>
              </a:r>
            </a:p>
          </p:txBody>
        </p:sp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AA8EBEA0-93B6-9D9D-9BD7-EA1707B13DB4}"/>
                </a:ext>
              </a:extLst>
            </p:cNvPr>
            <p:cNvSpPr/>
            <p:nvPr/>
          </p:nvSpPr>
          <p:spPr>
            <a:xfrm>
              <a:off x="252851" y="1709217"/>
              <a:ext cx="432000" cy="432000"/>
            </a:xfrm>
            <a:prstGeom prst="ellipse">
              <a:avLst/>
            </a:prstGeom>
            <a:solidFill>
              <a:srgbClr val="21596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6C7ACA6-28E3-B90A-F9CB-AD23BE487AA5}"/>
              </a:ext>
            </a:extLst>
          </p:cNvPr>
          <p:cNvGrpSpPr/>
          <p:nvPr/>
        </p:nvGrpSpPr>
        <p:grpSpPr>
          <a:xfrm>
            <a:off x="6920643" y="2072123"/>
            <a:ext cx="3423345" cy="432000"/>
            <a:chOff x="8346419" y="1709396"/>
            <a:chExt cx="3423345" cy="432000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9554453A-CF03-AD07-5083-051F8EB44F60}"/>
                </a:ext>
              </a:extLst>
            </p:cNvPr>
            <p:cNvSpPr txBox="1"/>
            <p:nvPr/>
          </p:nvSpPr>
          <p:spPr>
            <a:xfrm>
              <a:off x="8529764" y="1770177"/>
              <a:ext cx="3240000" cy="307777"/>
            </a:xfrm>
            <a:prstGeom prst="rect">
              <a:avLst/>
            </a:prstGeom>
            <a:noFill/>
            <a:ln w="28575">
              <a:solidFill>
                <a:srgbClr val="215968"/>
              </a:solidFill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lvl="0" algn="ctr">
                <a:defRPr sz="1400" b="1">
                  <a:solidFill>
                    <a:schemeClr val="accent5">
                      <a:lumMod val="5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it-IT">
                  <a:solidFill>
                    <a:srgbClr val="215968"/>
                  </a:solidFill>
                </a:rPr>
                <a:t>Modello dei “mini-pool”</a:t>
              </a:r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8B07796D-0954-8107-E43D-45F6210DFE56}"/>
                </a:ext>
              </a:extLst>
            </p:cNvPr>
            <p:cNvSpPr/>
            <p:nvPr/>
          </p:nvSpPr>
          <p:spPr>
            <a:xfrm>
              <a:off x="8346419" y="1709396"/>
              <a:ext cx="432000" cy="432000"/>
            </a:xfrm>
            <a:prstGeom prst="ellipse">
              <a:avLst/>
            </a:prstGeom>
            <a:solidFill>
              <a:srgbClr val="21596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7FE26430-0A4D-B3B6-EB51-3CF06AEEB447}"/>
              </a:ext>
            </a:extLst>
          </p:cNvPr>
          <p:cNvGrpSpPr/>
          <p:nvPr/>
        </p:nvGrpSpPr>
        <p:grpSpPr>
          <a:xfrm>
            <a:off x="8144901" y="5979461"/>
            <a:ext cx="1511743" cy="604174"/>
            <a:chOff x="8179162" y="5466766"/>
            <a:chExt cx="1637640" cy="615556"/>
          </a:xfrm>
        </p:grpSpPr>
        <p:pic>
          <p:nvPicPr>
            <p:cNvPr id="26" name="Elemento grafico 22" descr="Utente con riempimento a tinta unita">
              <a:extLst>
                <a:ext uri="{FF2B5EF4-FFF2-40B4-BE49-F238E27FC236}">
                  <a16:creationId xmlns:a16="http://schemas.microsoft.com/office/drawing/2014/main" id="{D23D390E-A123-0A33-AB52-EEFBFB523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179162" y="5466766"/>
              <a:ext cx="615556" cy="615556"/>
            </a:xfrm>
            <a:prstGeom prst="rect">
              <a:avLst/>
            </a:prstGeom>
          </p:spPr>
        </p:pic>
        <p:sp>
          <p:nvSpPr>
            <p:cNvPr id="27" name="Freccia a destra 23">
              <a:extLst>
                <a:ext uri="{FF2B5EF4-FFF2-40B4-BE49-F238E27FC236}">
                  <a16:creationId xmlns:a16="http://schemas.microsoft.com/office/drawing/2014/main" id="{CC89CAB2-8341-8E64-3022-F9C64AE196ED}"/>
                </a:ext>
              </a:extLst>
            </p:cNvPr>
            <p:cNvSpPr/>
            <p:nvPr/>
          </p:nvSpPr>
          <p:spPr>
            <a:xfrm>
              <a:off x="8785246" y="5719892"/>
              <a:ext cx="342841" cy="144973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8" name="Elemento grafico 24" descr="Giudice (femminile) con riempimento a tinta unita">
              <a:extLst>
                <a:ext uri="{FF2B5EF4-FFF2-40B4-BE49-F238E27FC236}">
                  <a16:creationId xmlns:a16="http://schemas.microsoft.com/office/drawing/2014/main" id="{D6084834-D8AB-3A2E-8D43-2B097F7DF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201246" y="5466766"/>
              <a:ext cx="615556" cy="615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80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743373CE-D959-E8F8-2AD3-12F54E5D5B5F}"/>
              </a:ext>
            </a:extLst>
          </p:cNvPr>
          <p:cNvSpPr/>
          <p:nvPr/>
        </p:nvSpPr>
        <p:spPr>
          <a:xfrm>
            <a:off x="378345" y="1510855"/>
            <a:ext cx="3736495" cy="457200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Tutti gli AUP svolgono diverse mansioni puntuali e verticali, a sostegno del lavoro di tutti i magistrati.</a:t>
            </a:r>
          </a:p>
          <a:p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Questo sistema consente di integrare in maniera graduale la lista di mansioni svolte dagli AUP.</a:t>
            </a: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757AD00-D502-2E87-D1A3-6D688999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846"/>
          </a:xfrm>
        </p:spPr>
        <p:txBody>
          <a:bodyPr>
            <a:normAutofit fontScale="90000"/>
          </a:bodyPr>
          <a:lstStyle/>
          <a:p>
            <a:r>
              <a:rPr lang="it-IT" dirty="0"/>
              <a:t>Modelli organizzativi</a:t>
            </a:r>
            <a:br>
              <a:rPr lang="it-IT" dirty="0"/>
            </a:br>
            <a:r>
              <a:rPr lang="it-IT" sz="1400" dirty="0"/>
              <a:t>Come si organizza il lavoro dell’AUP?</a:t>
            </a:r>
          </a:p>
        </p:txBody>
      </p:sp>
      <p:pic>
        <p:nvPicPr>
          <p:cNvPr id="21" name="Elemento grafico 32" descr="Cicli con persone con riempimento a tinta unita">
            <a:extLst>
              <a:ext uri="{FF2B5EF4-FFF2-40B4-BE49-F238E27FC236}">
                <a16:creationId xmlns:a16="http://schemas.microsoft.com/office/drawing/2014/main" id="{DC2FE7FE-66E4-594B-87F7-17489BEB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8165" y="2064829"/>
            <a:ext cx="1513976" cy="1513976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3495AD13-A4C1-6A29-3FE3-3CC2916B9007}"/>
              </a:ext>
            </a:extLst>
          </p:cNvPr>
          <p:cNvGrpSpPr/>
          <p:nvPr/>
        </p:nvGrpSpPr>
        <p:grpSpPr>
          <a:xfrm>
            <a:off x="389231" y="807437"/>
            <a:ext cx="11447741" cy="569307"/>
            <a:chOff x="388505" y="804966"/>
            <a:chExt cx="11447741" cy="569307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82B34C27-6619-C954-3AB7-CB67D5A947C3}"/>
                </a:ext>
              </a:extLst>
            </p:cNvPr>
            <p:cNvSpPr/>
            <p:nvPr/>
          </p:nvSpPr>
          <p:spPr>
            <a:xfrm>
              <a:off x="836296" y="806102"/>
              <a:ext cx="10999950" cy="56817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relazione ad esigenze congiunturali, altri </a:t>
              </a:r>
              <a:r>
                <a:rPr lang="it-IT" sz="16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modelli organizzativi (temporanei) sono i seguenti 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069EEA11-8327-F1C3-11FF-0024F98707F7}"/>
                </a:ext>
              </a:extLst>
            </p:cNvPr>
            <p:cNvSpPr/>
            <p:nvPr/>
          </p:nvSpPr>
          <p:spPr>
            <a:xfrm>
              <a:off x="388505" y="804966"/>
              <a:ext cx="432051" cy="55440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/>
                <a:t>2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6C32A1B-CFAD-1A55-E22B-FFB4C69D2DE5}"/>
              </a:ext>
            </a:extLst>
          </p:cNvPr>
          <p:cNvGrpSpPr/>
          <p:nvPr/>
        </p:nvGrpSpPr>
        <p:grpSpPr>
          <a:xfrm>
            <a:off x="488345" y="1689502"/>
            <a:ext cx="3418456" cy="432000"/>
            <a:chOff x="4306934" y="1719800"/>
            <a:chExt cx="3418456" cy="432000"/>
          </a:xfrm>
        </p:grpSpPr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20695FF4-89B1-BB09-CBBB-D75FBD10CC00}"/>
                </a:ext>
              </a:extLst>
            </p:cNvPr>
            <p:cNvSpPr txBox="1"/>
            <p:nvPr/>
          </p:nvSpPr>
          <p:spPr>
            <a:xfrm>
              <a:off x="4485390" y="1770177"/>
              <a:ext cx="3240000" cy="307777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lvl="0" algn="ctr">
                <a:defRPr sz="1400" b="1">
                  <a:solidFill>
                    <a:schemeClr val="accent6">
                      <a:lumMod val="5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it-IT">
                  <a:solidFill>
                    <a:schemeClr val="accent5">
                      <a:lumMod val="50000"/>
                    </a:schemeClr>
                  </a:solidFill>
                </a:rPr>
                <a:t>Rotazione sulle mansioni</a:t>
              </a:r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64A7B6E2-5A1E-A1D9-9649-659D9640FECF}"/>
                </a:ext>
              </a:extLst>
            </p:cNvPr>
            <p:cNvSpPr/>
            <p:nvPr/>
          </p:nvSpPr>
          <p:spPr>
            <a:xfrm>
              <a:off x="4306934" y="1719800"/>
              <a:ext cx="432000" cy="432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6" name="Rettangolo 25">
            <a:extLst>
              <a:ext uri="{FF2B5EF4-FFF2-40B4-BE49-F238E27FC236}">
                <a16:creationId xmlns:a16="http://schemas.microsoft.com/office/drawing/2014/main" id="{B5A1818F-09B4-9ABD-890A-6E485443A843}"/>
              </a:ext>
            </a:extLst>
          </p:cNvPr>
          <p:cNvSpPr/>
          <p:nvPr/>
        </p:nvSpPr>
        <p:spPr>
          <a:xfrm>
            <a:off x="4167969" y="1525470"/>
            <a:ext cx="3736495" cy="457200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Assegnazione a turno degli AUP ai Collegi. </a:t>
            </a:r>
          </a:p>
          <a:p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Questo modello permette agli addetti di lavorare di volta in volta con tutti i Consiglieri della Sezione e di seguire l’intero percorso dei fascicoli definiti dai Collegi.</a:t>
            </a:r>
          </a:p>
        </p:txBody>
      </p:sp>
      <p:pic>
        <p:nvPicPr>
          <p:cNvPr id="27" name="Elemento grafico 26" descr="Utente con riempimento a tinta unita">
            <a:extLst>
              <a:ext uri="{FF2B5EF4-FFF2-40B4-BE49-F238E27FC236}">
                <a16:creationId xmlns:a16="http://schemas.microsoft.com/office/drawing/2014/main" id="{09BBA6A9-8700-F907-E1A4-E8177889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9607" y="2207461"/>
            <a:ext cx="914400" cy="914400"/>
          </a:xfrm>
          <a:prstGeom prst="rect">
            <a:avLst/>
          </a:prstGeom>
        </p:spPr>
      </p:pic>
      <p:sp>
        <p:nvSpPr>
          <p:cNvPr id="32" name="Rettangolo 31">
            <a:extLst>
              <a:ext uri="{FF2B5EF4-FFF2-40B4-BE49-F238E27FC236}">
                <a16:creationId xmlns:a16="http://schemas.microsoft.com/office/drawing/2014/main" id="{C0D0D806-12A1-0925-3502-EC684EF9FF51}"/>
              </a:ext>
            </a:extLst>
          </p:cNvPr>
          <p:cNvSpPr/>
          <p:nvPr/>
        </p:nvSpPr>
        <p:spPr>
          <a:xfrm>
            <a:off x="7966576" y="1525470"/>
            <a:ext cx="4078387" cy="457200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800" kern="120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magistrato è affiancato da un AUP </a:t>
            </a:r>
            <a:r>
              <a:rPr lang="it-IT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assistenza all’attività giurisdizionale</a:t>
            </a:r>
            <a:r>
              <a:rPr lang="it-IT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it-IT" sz="1800" kern="120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prevista una turnazione degli AUP, che lavorano con tutti i Consiglieri.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un modello in via di superamento, utilizzato per i primi mesi in funzione di inserimento e formazione.</a:t>
            </a:r>
          </a:p>
        </p:txBody>
      </p:sp>
      <p:pic>
        <p:nvPicPr>
          <p:cNvPr id="34" name="Elemento grafico 33" descr="Utente con riempimento a tinta unita">
            <a:extLst>
              <a:ext uri="{FF2B5EF4-FFF2-40B4-BE49-F238E27FC236}">
                <a16:creationId xmlns:a16="http://schemas.microsoft.com/office/drawing/2014/main" id="{DE6BCBBD-BECE-6629-9978-CB757FF9861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40196" y="2199686"/>
            <a:ext cx="914400" cy="914400"/>
          </a:xfrm>
          <a:prstGeom prst="rect">
            <a:avLst/>
          </a:prstGeom>
        </p:spPr>
      </p:pic>
      <p:sp>
        <p:nvSpPr>
          <p:cNvPr id="36" name="Freccia a destra 17">
            <a:extLst>
              <a:ext uri="{FF2B5EF4-FFF2-40B4-BE49-F238E27FC236}">
                <a16:creationId xmlns:a16="http://schemas.microsoft.com/office/drawing/2014/main" id="{216AF635-5DF6-DF9E-D5FA-5C8D0389EC8A}"/>
              </a:ext>
            </a:extLst>
          </p:cNvPr>
          <p:cNvSpPr/>
          <p:nvPr/>
        </p:nvSpPr>
        <p:spPr>
          <a:xfrm>
            <a:off x="9518930" y="2543126"/>
            <a:ext cx="509286" cy="243069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7" name="Elemento grafico 36" descr="Giudice (femminile) con riempimento a tinta unita">
            <a:extLst>
              <a:ext uri="{FF2B5EF4-FFF2-40B4-BE49-F238E27FC236}">
                <a16:creationId xmlns:a16="http://schemas.microsoft.com/office/drawing/2014/main" id="{8CD2DA08-7831-DD24-197E-0C6240E53DD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70193" y="2199686"/>
            <a:ext cx="914400" cy="914400"/>
          </a:xfrm>
          <a:prstGeom prst="rect">
            <a:avLst/>
          </a:prstGeom>
        </p:spPr>
      </p:pic>
      <p:sp>
        <p:nvSpPr>
          <p:cNvPr id="39" name="Freccia a destra 4">
            <a:extLst>
              <a:ext uri="{FF2B5EF4-FFF2-40B4-BE49-F238E27FC236}">
                <a16:creationId xmlns:a16="http://schemas.microsoft.com/office/drawing/2014/main" id="{7402DA7A-EE7C-1189-4453-22FAAC243352}"/>
              </a:ext>
            </a:extLst>
          </p:cNvPr>
          <p:cNvSpPr/>
          <p:nvPr/>
        </p:nvSpPr>
        <p:spPr>
          <a:xfrm>
            <a:off x="5683674" y="2529901"/>
            <a:ext cx="509286" cy="243069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4F4CE0CD-2B4D-3439-0902-BF6AB7B5A451}"/>
              </a:ext>
            </a:extLst>
          </p:cNvPr>
          <p:cNvGrpSpPr/>
          <p:nvPr/>
        </p:nvGrpSpPr>
        <p:grpSpPr>
          <a:xfrm>
            <a:off x="4226565" y="1689502"/>
            <a:ext cx="3429651" cy="432000"/>
            <a:chOff x="255729" y="1720267"/>
            <a:chExt cx="3429651" cy="432000"/>
          </a:xfrm>
        </p:grpSpPr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43F50699-BE39-FA64-09EE-18CA61608EB4}"/>
                </a:ext>
              </a:extLst>
            </p:cNvPr>
            <p:cNvSpPr txBox="1"/>
            <p:nvPr/>
          </p:nvSpPr>
          <p:spPr>
            <a:xfrm>
              <a:off x="445380" y="1781021"/>
              <a:ext cx="3240000" cy="307777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200">
                  <a:solidFill>
                    <a:schemeClr val="accent5">
                      <a:lumMod val="5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Modello Collegio</a:t>
              </a:r>
              <a:endParaRPr lang="it-IT" sz="14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e 41">
              <a:extLst>
                <a:ext uri="{FF2B5EF4-FFF2-40B4-BE49-F238E27FC236}">
                  <a16:creationId xmlns:a16="http://schemas.microsoft.com/office/drawing/2014/main" id="{9C1C9F17-4889-57C0-1FD0-E387F0BCA399}"/>
                </a:ext>
              </a:extLst>
            </p:cNvPr>
            <p:cNvSpPr/>
            <p:nvPr/>
          </p:nvSpPr>
          <p:spPr>
            <a:xfrm>
              <a:off x="255729" y="1720267"/>
              <a:ext cx="432000" cy="432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E2E4B808-31C0-3B82-5D7F-37540A180EBF}"/>
              </a:ext>
            </a:extLst>
          </p:cNvPr>
          <p:cNvGrpSpPr/>
          <p:nvPr/>
        </p:nvGrpSpPr>
        <p:grpSpPr>
          <a:xfrm>
            <a:off x="8017063" y="1689502"/>
            <a:ext cx="3575177" cy="432000"/>
            <a:chOff x="4289813" y="1720267"/>
            <a:chExt cx="3433442" cy="432000"/>
          </a:xfrm>
        </p:grpSpPr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CC59D65F-31FB-4C1B-63F5-3EE2C5F4D018}"/>
                </a:ext>
              </a:extLst>
            </p:cNvPr>
            <p:cNvSpPr txBox="1"/>
            <p:nvPr/>
          </p:nvSpPr>
          <p:spPr>
            <a:xfrm>
              <a:off x="4483255" y="1781021"/>
              <a:ext cx="3240000" cy="307777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it-IT"/>
                <a:t>Modello </a:t>
              </a:r>
              <a:r>
                <a:rPr lang="it-IT" err="1"/>
                <a:t>one-to-one</a:t>
              </a:r>
              <a:endParaRPr lang="it-IT"/>
            </a:p>
          </p:txBody>
        </p:sp>
        <p:sp>
          <p:nvSpPr>
            <p:cNvPr id="45" name="Ovale 44">
              <a:extLst>
                <a:ext uri="{FF2B5EF4-FFF2-40B4-BE49-F238E27FC236}">
                  <a16:creationId xmlns:a16="http://schemas.microsoft.com/office/drawing/2014/main" id="{DA30D77B-9A64-B5C4-542B-E37621D46B45}"/>
                </a:ext>
              </a:extLst>
            </p:cNvPr>
            <p:cNvSpPr/>
            <p:nvPr/>
          </p:nvSpPr>
          <p:spPr>
            <a:xfrm>
              <a:off x="4289813" y="1720267"/>
              <a:ext cx="432000" cy="432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46" name="Elemento grafico 45" descr="Riunione con riempimento a tinta unita">
            <a:extLst>
              <a:ext uri="{FF2B5EF4-FFF2-40B4-BE49-F238E27FC236}">
                <a16:creationId xmlns:a16="http://schemas.microsoft.com/office/drawing/2014/main" id="{A5CC8D8C-6512-6D72-D1E3-8D7E0C255F2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0321" y="22074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4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5A9E5644-3BEF-CB23-86B5-79CA5D3AB11C}"/>
              </a:ext>
            </a:extLst>
          </p:cNvPr>
          <p:cNvSpPr/>
          <p:nvPr/>
        </p:nvSpPr>
        <p:spPr>
          <a:xfrm>
            <a:off x="7085627" y="1524306"/>
            <a:ext cx="3736495" cy="457200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757AD00-D502-2E87-D1A3-6D6889990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Ufficio Studi e funzioni trasversali</a:t>
            </a:r>
            <a:b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Come si organizza il lavoro dell’AUP?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B6689F2-06E0-23AE-20A0-61D626F08C30}"/>
              </a:ext>
            </a:extLst>
          </p:cNvPr>
          <p:cNvGrpSpPr/>
          <p:nvPr/>
        </p:nvGrpSpPr>
        <p:grpSpPr>
          <a:xfrm>
            <a:off x="384695" y="812030"/>
            <a:ext cx="11441391" cy="568171"/>
            <a:chOff x="384695" y="806102"/>
            <a:chExt cx="11441391" cy="568171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0D631B74-D1DD-84CE-1D30-B7402F5385D4}"/>
                </a:ext>
              </a:extLst>
            </p:cNvPr>
            <p:cNvSpPr/>
            <p:nvPr/>
          </p:nvSpPr>
          <p:spPr>
            <a:xfrm>
              <a:off x="826136" y="806102"/>
              <a:ext cx="10999950" cy="56817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Alcuni addetti operanti nelle sezioni sono inseriti nel cd. Ufficio Studi, altri sono impiegati in funzioni trasversali</a:t>
              </a:r>
              <a:endParaRPr lang="it-IT" sz="16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FDEA7870-1547-9FCF-8029-9EC5BBA14BF3}"/>
                </a:ext>
              </a:extLst>
            </p:cNvPr>
            <p:cNvSpPr/>
            <p:nvPr/>
          </p:nvSpPr>
          <p:spPr>
            <a:xfrm>
              <a:off x="384695" y="812987"/>
              <a:ext cx="432051" cy="55440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8705EA6D-3A24-54B2-10C7-812A3D7A52FA}"/>
              </a:ext>
            </a:extLst>
          </p:cNvPr>
          <p:cNvSpPr/>
          <p:nvPr/>
        </p:nvSpPr>
        <p:spPr>
          <a:xfrm>
            <a:off x="1296950" y="1524306"/>
            <a:ext cx="3736495" cy="457200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addetto per ogni sezione e con referente due consiglieri (uno per il Settore civile e uno per il penale) che collabora direttamente con la Presidenza della Corte per affrontare tempestivamente tutte le novità legislative e giurisprudenziali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kern="120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F5E5FC9E-93F4-10F0-713A-F8A7AD309F46}"/>
              </a:ext>
            </a:extLst>
          </p:cNvPr>
          <p:cNvGrpSpPr/>
          <p:nvPr/>
        </p:nvGrpSpPr>
        <p:grpSpPr>
          <a:xfrm>
            <a:off x="1369878" y="1621003"/>
            <a:ext cx="3429651" cy="432000"/>
            <a:chOff x="255729" y="1720267"/>
            <a:chExt cx="3429651" cy="432000"/>
          </a:xfrm>
        </p:grpSpPr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60676F35-987C-0135-3F19-26FDA85AC43E}"/>
                </a:ext>
              </a:extLst>
            </p:cNvPr>
            <p:cNvSpPr txBox="1"/>
            <p:nvPr/>
          </p:nvSpPr>
          <p:spPr>
            <a:xfrm>
              <a:off x="445380" y="1781021"/>
              <a:ext cx="3240000" cy="307777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Ufficio studi</a:t>
              </a:r>
              <a:endParaRPr lang="it-IT" sz="14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5641BA71-E304-1353-3109-08B15043DA3C}"/>
                </a:ext>
              </a:extLst>
            </p:cNvPr>
            <p:cNvSpPr/>
            <p:nvPr/>
          </p:nvSpPr>
          <p:spPr>
            <a:xfrm>
              <a:off x="255729" y="1720267"/>
              <a:ext cx="432000" cy="432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885E7A-8659-3828-323B-54DDC5A736FA}"/>
              </a:ext>
            </a:extLst>
          </p:cNvPr>
          <p:cNvSpPr txBox="1"/>
          <p:nvPr/>
        </p:nvSpPr>
        <p:spPr>
          <a:xfrm>
            <a:off x="7123825" y="3211239"/>
            <a:ext cx="35086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addetti impiegati negli uffici </a:t>
            </a:r>
            <a:r>
              <a:rPr lang="it-IT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amm.vi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Supporto al Presidente di      </a:t>
            </a:r>
          </a:p>
          <a:p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Ufficio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Ufficio statistico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Ufficio liquidazioni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Ufficio elettorale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AB0E342-1DCC-8435-486D-464D7BB59C0D}"/>
              </a:ext>
            </a:extLst>
          </p:cNvPr>
          <p:cNvSpPr txBox="1"/>
          <p:nvPr/>
        </p:nvSpPr>
        <p:spPr>
          <a:xfrm>
            <a:off x="7392471" y="1684256"/>
            <a:ext cx="3240000" cy="307777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Funzioni trasversali</a:t>
            </a:r>
            <a:endParaRPr lang="it-IT" sz="14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3D905273-884D-C8FC-A2C9-1FB306944B39}"/>
              </a:ext>
            </a:extLst>
          </p:cNvPr>
          <p:cNvSpPr/>
          <p:nvPr/>
        </p:nvSpPr>
        <p:spPr>
          <a:xfrm>
            <a:off x="7202820" y="1623502"/>
            <a:ext cx="432000" cy="432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Elemento grafico 18" descr="Libri con riempimento a tinta unita">
            <a:extLst>
              <a:ext uri="{FF2B5EF4-FFF2-40B4-BE49-F238E27FC236}">
                <a16:creationId xmlns:a16="http://schemas.microsoft.com/office/drawing/2014/main" id="{585F8239-F6C8-C70A-F322-D6370071B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7997" y="2253249"/>
            <a:ext cx="914400" cy="914400"/>
          </a:xfrm>
          <a:prstGeom prst="rect">
            <a:avLst/>
          </a:prstGeom>
        </p:spPr>
      </p:pic>
      <p:pic>
        <p:nvPicPr>
          <p:cNvPr id="21" name="Elemento grafico 20" descr="Lavoro in remoto con riempimento a tinta unita">
            <a:extLst>
              <a:ext uri="{FF2B5EF4-FFF2-40B4-BE49-F238E27FC236}">
                <a16:creationId xmlns:a16="http://schemas.microsoft.com/office/drawing/2014/main" id="{4FCF66EE-985F-52A0-B98A-524A8F241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1473" y="2135303"/>
            <a:ext cx="1153215" cy="1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73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BCF9D8-8199-01C0-FA77-64CC2DB9E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8B5CB98-7D4E-C2D5-EA56-4E6928BB0248}"/>
              </a:ext>
            </a:extLst>
          </p:cNvPr>
          <p:cNvSpPr txBox="1"/>
          <p:nvPr/>
        </p:nvSpPr>
        <p:spPr>
          <a:xfrm>
            <a:off x="2258868" y="1537253"/>
            <a:ext cx="7226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>
                <a:solidFill>
                  <a:prstClr val="white"/>
                </a:solidFill>
                <a:latin typeface="Avenir Next LT Pro" panose="020B0504020202020204" pitchFamily="34" charset="0"/>
              </a:rPr>
              <a:t>Analisi performance Ufficio e UPP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0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2BB7DD-31E3-EB07-A366-1AC301356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316"/>
            <a:ext cx="10515600" cy="943897"/>
          </a:xfrm>
        </p:spPr>
        <p:txBody>
          <a:bodyPr>
            <a:normAutofit fontScale="90000"/>
          </a:bodyPr>
          <a:lstStyle/>
          <a:p>
            <a:r>
              <a:rPr lang="it-IT" sz="3200" b="1" dirty="0">
                <a:latin typeface="+mn-lt"/>
              </a:rPr>
              <a:t>Analisi performance sezioni e influenza intervento UPP nei procedimenti – Corte d’appello di Milano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06245C-6330-27F0-F327-8B66D217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1" y="1209368"/>
            <a:ext cx="11090787" cy="5491315"/>
          </a:xfrm>
        </p:spPr>
        <p:txBody>
          <a:bodyPr>
            <a:normAutofit fontScale="92500"/>
          </a:bodyPr>
          <a:lstStyle/>
          <a:p>
            <a:r>
              <a:rPr lang="it-IT" dirty="0"/>
              <a:t>Proseguono gli incontri tra Presidente, presidenti di sezione, magistrati e amministrativi su andamento indicatori di sezione e performance, con target DT e livello arretrato 2026, basati su modelli sperimentati nel corso del 2022-23</a:t>
            </a:r>
          </a:p>
          <a:p>
            <a:r>
              <a:rPr lang="it-IT" dirty="0"/>
              <a:t>Analisi con metodi Data Mining su dati estratti dal SICID sui tempi dei procedimenti per materia e per tipo di rito e analisi colli di bottiglia </a:t>
            </a:r>
          </a:p>
          <a:p>
            <a:r>
              <a:rPr lang="it-IT" dirty="0"/>
              <a:t>Modello di analisi con proiezione su tempi di procedimenti per materia</a:t>
            </a:r>
          </a:p>
          <a:p>
            <a:r>
              <a:rPr lang="it-IT" dirty="0"/>
              <a:t>Analisi dell’influenza dell’UPP sui tempi dei procedimenti (su un numero limitato di procedimenti)</a:t>
            </a:r>
            <a:endParaRPr lang="it-IT" b="1" dirty="0"/>
          </a:p>
          <a:p>
            <a:r>
              <a:rPr lang="it-IT" dirty="0"/>
              <a:t>Modello per sviluppo cruscotto direzionale collegato a SICID (ipotesi sviluppo modello Cassazione) – in corso di progettazione di massima con Almaviva</a:t>
            </a:r>
          </a:p>
          <a:p>
            <a:r>
              <a:rPr lang="it-IT" dirty="0"/>
              <a:t>Collegamento con progetto Data-Lake per usi AI nella selezione della documentazione processuale e giurisprudenza utile per l’istruttoria e la redazione della sentenza del giudice relatore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822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4A1FD9-55E2-CC26-EA16-DD3E60F7CC47}"/>
              </a:ext>
            </a:extLst>
          </p:cNvPr>
          <p:cNvSpPr txBox="1"/>
          <p:nvPr/>
        </p:nvSpPr>
        <p:spPr>
          <a:xfrm>
            <a:off x="2969233" y="3972580"/>
            <a:ext cx="62535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8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2632234" y="1046253"/>
            <a:ext cx="6738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Valutazione degli AUP</a:t>
            </a:r>
          </a:p>
        </p:txBody>
      </p:sp>
    </p:spTree>
    <p:extLst>
      <p:ext uri="{BB962C8B-B14F-4D97-AF65-F5344CB8AC3E}">
        <p14:creationId xmlns:p14="http://schemas.microsoft.com/office/powerpoint/2010/main" val="353994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51405"/>
            <a:ext cx="9374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VALUTAZIONE DEGLI AUP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7380" y="4755890"/>
            <a:ext cx="1782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</a:t>
            </a:r>
          </a:p>
        </p:txBody>
      </p:sp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187380" y="2824197"/>
            <a:ext cx="1384605" cy="120960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8293" y="736180"/>
            <a:ext cx="1782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ECEBCF5-596A-D3DD-3C1A-73F30E9A3E75}"/>
              </a:ext>
            </a:extLst>
          </p:cNvPr>
          <p:cNvGrpSpPr/>
          <p:nvPr/>
        </p:nvGrpSpPr>
        <p:grpSpPr>
          <a:xfrm>
            <a:off x="2541708" y="3101009"/>
            <a:ext cx="2529843" cy="1126439"/>
            <a:chOff x="1682572" y="2648016"/>
            <a:chExt cx="2183138" cy="1935309"/>
          </a:xfrm>
        </p:grpSpPr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6AB0A431-1EAE-83D0-097C-7B7631C92189}"/>
                </a:ext>
              </a:extLst>
            </p:cNvPr>
            <p:cNvSpPr txBox="1"/>
            <p:nvPr/>
          </p:nvSpPr>
          <p:spPr>
            <a:xfrm>
              <a:off x="1941213" y="2708545"/>
              <a:ext cx="1624946" cy="18747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dirty="0">
                  <a:latin typeface="Avenir Next LT Pro" panose="020B0504020202020204" pitchFamily="34" charset="0"/>
                </a:rPr>
                <a:t>Definizione obiettivi, target e attività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CE00E2E6-5049-B1AF-2DAA-0C704BBAE503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" name="Rettangolo 19">
            <a:extLst>
              <a:ext uri="{FF2B5EF4-FFF2-40B4-BE49-F238E27FC236}">
                <a16:creationId xmlns:a16="http://schemas.microsoft.com/office/drawing/2014/main" id="{504E4A8F-29D5-01CE-4233-917A379595C2}"/>
              </a:ext>
            </a:extLst>
          </p:cNvPr>
          <p:cNvSpPr/>
          <p:nvPr/>
        </p:nvSpPr>
        <p:spPr>
          <a:xfrm rot="5400000">
            <a:off x="3624896" y="1713025"/>
            <a:ext cx="363468" cy="2299856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1.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PIANIFICAZIONE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A6125501-48C3-20B7-6550-29E06A31A2A5}"/>
              </a:ext>
            </a:extLst>
          </p:cNvPr>
          <p:cNvGrpSpPr/>
          <p:nvPr/>
        </p:nvGrpSpPr>
        <p:grpSpPr>
          <a:xfrm>
            <a:off x="5637504" y="3062253"/>
            <a:ext cx="2529844" cy="1126439"/>
            <a:chOff x="1682572" y="2648016"/>
            <a:chExt cx="2183138" cy="1935309"/>
          </a:xfrm>
        </p:grpSpPr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E57FBB05-5C50-B710-555C-218897974A42}"/>
                </a:ext>
              </a:extLst>
            </p:cNvPr>
            <p:cNvSpPr txBox="1"/>
            <p:nvPr/>
          </p:nvSpPr>
          <p:spPr>
            <a:xfrm>
              <a:off x="1941213" y="2924870"/>
              <a:ext cx="1624946" cy="14421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dirty="0">
                  <a:latin typeface="Avenir Next LT Pro" panose="020B0504020202020204" pitchFamily="34" charset="0"/>
                </a:rPr>
                <a:t>Form online; controllo mensile attività</a:t>
              </a:r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1B1ABF5D-0DAC-8E72-89F5-88E503BC9E60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4" name="Rettangolo 23">
            <a:extLst>
              <a:ext uri="{FF2B5EF4-FFF2-40B4-BE49-F238E27FC236}">
                <a16:creationId xmlns:a16="http://schemas.microsoft.com/office/drawing/2014/main" id="{5C456A80-6F7B-FDFD-7302-869551C2B33B}"/>
              </a:ext>
            </a:extLst>
          </p:cNvPr>
          <p:cNvSpPr/>
          <p:nvPr/>
        </p:nvSpPr>
        <p:spPr>
          <a:xfrm rot="5400000">
            <a:off x="6720692" y="1674268"/>
            <a:ext cx="363468" cy="2299858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2.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MONITORAGGIO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36B7A97-8BC0-952B-0620-42A4C96D958A}"/>
              </a:ext>
            </a:extLst>
          </p:cNvPr>
          <p:cNvSpPr/>
          <p:nvPr/>
        </p:nvSpPr>
        <p:spPr>
          <a:xfrm rot="5400000">
            <a:off x="3624896" y="3315576"/>
            <a:ext cx="363468" cy="2299856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 err="1">
                <a:solidFill>
                  <a:schemeClr val="bg1"/>
                </a:solidFill>
                <a:latin typeface="Avenir Next LT Pro" panose="020B0504020202020204" pitchFamily="34" charset="0"/>
              </a:rPr>
              <a:t>Pres</a:t>
            </a:r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. sezione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8497B58-2767-A693-0CBF-FD2728802BD8}"/>
              </a:ext>
            </a:extLst>
          </p:cNvPr>
          <p:cNvSpPr/>
          <p:nvPr/>
        </p:nvSpPr>
        <p:spPr>
          <a:xfrm rot="5400000">
            <a:off x="6720692" y="3298692"/>
            <a:ext cx="363468" cy="2299858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Cancelleria e giudici</a:t>
            </a: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87F6518-CC33-A538-005D-E9CD2D19D384}"/>
              </a:ext>
            </a:extLst>
          </p:cNvPr>
          <p:cNvGrpSpPr/>
          <p:nvPr/>
        </p:nvGrpSpPr>
        <p:grpSpPr>
          <a:xfrm>
            <a:off x="8936362" y="3101006"/>
            <a:ext cx="2529844" cy="1126439"/>
            <a:chOff x="1682572" y="2648016"/>
            <a:chExt cx="2183138" cy="1935309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38A2377A-C89F-D783-A5DA-EA5FC2D7DCE9}"/>
                </a:ext>
              </a:extLst>
            </p:cNvPr>
            <p:cNvSpPr txBox="1"/>
            <p:nvPr/>
          </p:nvSpPr>
          <p:spPr>
            <a:xfrm>
              <a:off x="1937000" y="3306324"/>
              <a:ext cx="1624946" cy="11537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400" dirty="0">
                  <a:latin typeface="Avenir Next LT Pro" panose="020B0504020202020204" pitchFamily="34" charset="0"/>
                </a:rPr>
                <a:t>Obiettivi di gruppo, individuali e comportamenti</a:t>
              </a:r>
            </a:p>
          </p:txBody>
        </p:sp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A3FC27EB-98F4-3531-509C-EB70F432E19B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0" name="Rettangolo 29">
            <a:extLst>
              <a:ext uri="{FF2B5EF4-FFF2-40B4-BE49-F238E27FC236}">
                <a16:creationId xmlns:a16="http://schemas.microsoft.com/office/drawing/2014/main" id="{979A6A95-3FC3-1AF4-2B1F-846F1EE444B2}"/>
              </a:ext>
            </a:extLst>
          </p:cNvPr>
          <p:cNvSpPr/>
          <p:nvPr/>
        </p:nvSpPr>
        <p:spPr>
          <a:xfrm rot="5400000">
            <a:off x="10019550" y="1674268"/>
            <a:ext cx="363468" cy="2299858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3.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VALUTAZIONE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F89B41D-4DC8-A92C-84AE-1A1F5850E257}"/>
              </a:ext>
            </a:extLst>
          </p:cNvPr>
          <p:cNvSpPr/>
          <p:nvPr/>
        </p:nvSpPr>
        <p:spPr>
          <a:xfrm rot="5400000">
            <a:off x="10019550" y="3346317"/>
            <a:ext cx="363468" cy="2299858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Cancelleria e giudici</a:t>
            </a:r>
          </a:p>
        </p:txBody>
      </p:sp>
      <p:sp>
        <p:nvSpPr>
          <p:cNvPr id="34" name="Freccia circolare a sinistra 33">
            <a:extLst>
              <a:ext uri="{FF2B5EF4-FFF2-40B4-BE49-F238E27FC236}">
                <a16:creationId xmlns:a16="http://schemas.microsoft.com/office/drawing/2014/main" id="{7929E934-D38A-B2E6-09E6-276EA86A987A}"/>
              </a:ext>
            </a:extLst>
          </p:cNvPr>
          <p:cNvSpPr/>
          <p:nvPr/>
        </p:nvSpPr>
        <p:spPr>
          <a:xfrm rot="5400000">
            <a:off x="6287814" y="2460795"/>
            <a:ext cx="1181815" cy="6316610"/>
          </a:xfrm>
          <a:prstGeom prst="curvedLeftArrow">
            <a:avLst>
              <a:gd name="adj1" fmla="val 11847"/>
              <a:gd name="adj2" fmla="val 56544"/>
              <a:gd name="adj3" fmla="val 23232"/>
            </a:avLst>
          </a:prstGeom>
          <a:solidFill>
            <a:srgbClr val="1B5399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Elemento grafico 34" descr="Valutazione in stelle contorno">
            <a:extLst>
              <a:ext uri="{FF2B5EF4-FFF2-40B4-BE49-F238E27FC236}">
                <a16:creationId xmlns:a16="http://schemas.microsoft.com/office/drawing/2014/main" id="{3A6C677C-5159-872A-88A9-3B54AA0FE8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2534" y="2872091"/>
            <a:ext cx="831273" cy="831273"/>
          </a:xfrm>
          <a:prstGeom prst="rect">
            <a:avLst/>
          </a:prstGeom>
        </p:spPr>
      </p:pic>
      <p:pic>
        <p:nvPicPr>
          <p:cNvPr id="36" name="Elemento grafico 35" descr="Valutazione in stelle contorno">
            <a:extLst>
              <a:ext uri="{FF2B5EF4-FFF2-40B4-BE49-F238E27FC236}">
                <a16:creationId xmlns:a16="http://schemas.microsoft.com/office/drawing/2014/main" id="{7CDD0A55-5C64-F968-24FE-AE24834BD1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7384" y="2871532"/>
            <a:ext cx="831273" cy="831273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D16F044-876F-54C1-BFAC-43C96D1C1E69}"/>
              </a:ext>
            </a:extLst>
          </p:cNvPr>
          <p:cNvSpPr txBox="1"/>
          <p:nvPr/>
        </p:nvSpPr>
        <p:spPr>
          <a:xfrm>
            <a:off x="4624618" y="5117788"/>
            <a:ext cx="4876352" cy="8393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ridefinizione attività obiettivi; </a:t>
            </a:r>
          </a:p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allineamento tra sezioni; </a:t>
            </a:r>
          </a:p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formazione e accompagnamento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38DFB48-A90F-15C0-DAFB-2E5880A83C66}"/>
              </a:ext>
            </a:extLst>
          </p:cNvPr>
          <p:cNvSpPr txBox="1"/>
          <p:nvPr/>
        </p:nvSpPr>
        <p:spPr>
          <a:xfrm>
            <a:off x="2342770" y="630731"/>
            <a:ext cx="9008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modello è stato sviluppato con dirigente </a:t>
            </a:r>
            <a:r>
              <a:rPr lang="it-IT" dirty="0" err="1"/>
              <a:t>amm.vo</a:t>
            </a:r>
            <a:r>
              <a:rPr lang="it-IT" dirty="0"/>
              <a:t> e funzionari della </a:t>
            </a:r>
            <a:r>
              <a:rPr lang="it-IT" dirty="0" err="1"/>
              <a:t>CdA</a:t>
            </a:r>
            <a:r>
              <a:rPr lang="it-IT" dirty="0"/>
              <a:t> di Milano e attualmente utilizzato presso </a:t>
            </a:r>
            <a:r>
              <a:rPr lang="it-IT" dirty="0" err="1"/>
              <a:t>CdA</a:t>
            </a:r>
            <a:r>
              <a:rPr lang="it-IT" dirty="0"/>
              <a:t> Milano,  inviato a suo tempo al Ministero della Giustizia per possibile diffusione </a:t>
            </a:r>
          </a:p>
        </p:txBody>
      </p:sp>
    </p:spTree>
    <p:extLst>
      <p:ext uri="{BB962C8B-B14F-4D97-AF65-F5344CB8AC3E}">
        <p14:creationId xmlns:p14="http://schemas.microsoft.com/office/powerpoint/2010/main" val="347841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51405"/>
            <a:ext cx="9374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VALUTAZIONE DEGLI AUP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7380" y="4755890"/>
            <a:ext cx="1782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</a:t>
            </a:r>
          </a:p>
        </p:txBody>
      </p:sp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187380" y="2824197"/>
            <a:ext cx="1384605" cy="120960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8293" y="736180"/>
            <a:ext cx="1782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91C7445C-67DB-6B30-860C-C616E7C13084}"/>
              </a:ext>
            </a:extLst>
          </p:cNvPr>
          <p:cNvSpPr txBox="1"/>
          <p:nvPr/>
        </p:nvSpPr>
        <p:spPr>
          <a:xfrm>
            <a:off x="2389309" y="1613343"/>
            <a:ext cx="839807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venir Next LT Pro" panose="020B0504020202020204" pitchFamily="34" charset="0"/>
              </a:rPr>
              <a:t>Strumenti elaborati, in collaborazione con l’ufficio:</a:t>
            </a:r>
          </a:p>
          <a:p>
            <a:endParaRPr lang="it-IT" dirty="0">
              <a:latin typeface="Avenir Next LT Pro" panose="020B05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Elenco e classificazione delle attività assegnabili agli AUP,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Provvedimento organizzativo di sezione che definisce il tipo di attività e carico di lavoro degli AUP assegnati,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Monitoraggio online – questionario,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Individuazione obiettivi e target di gruppo e individuali: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Riduzione del </a:t>
            </a:r>
            <a:r>
              <a:rPr lang="it-IT" dirty="0" err="1">
                <a:latin typeface="Avenir Next LT Pro" panose="020B0504020202020204" pitchFamily="34" charset="0"/>
              </a:rPr>
              <a:t>disposition</a:t>
            </a:r>
            <a:r>
              <a:rPr lang="it-IT" dirty="0">
                <a:latin typeface="Avenir Next LT Pro" panose="020B0504020202020204" pitchFamily="34" charset="0"/>
              </a:rPr>
              <a:t> time del settore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Tempestività della compilazione del questionario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Realizzazione delle attività assegnate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Esplicitazione dei giudizi 1-5 a supporto della valutazione.</a:t>
            </a:r>
          </a:p>
        </p:txBody>
      </p:sp>
    </p:spTree>
    <p:extLst>
      <p:ext uri="{BB962C8B-B14F-4D97-AF65-F5344CB8AC3E}">
        <p14:creationId xmlns:p14="http://schemas.microsoft.com/office/powerpoint/2010/main" val="4271113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3104443" y="4014983"/>
            <a:ext cx="5983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009790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948</Words>
  <Application>Microsoft Office PowerPoint</Application>
  <PresentationFormat>Widescreen</PresentationFormat>
  <Paragraphs>156</Paragraphs>
  <Slides>12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Avenir Next LT Pro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Modelli organizzativi Come si organizza il lavoro dell’AUP? La modellizzazione, importante per impostare il lavoro dei presidenti di sezione, è utilizzata per l’analisi della performance delle sezioni, ed è utilizzata anche da Min Giustizia e CSM</vt:lpstr>
      <vt:lpstr>Modelli organizzativi Come si organizza il lavoro dell’AUP?</vt:lpstr>
      <vt:lpstr>Ufficio Studi e funzioni trasversali Come si organizza il lavoro dell’AUP?</vt:lpstr>
      <vt:lpstr>Presentazione standard di PowerPoint</vt:lpstr>
      <vt:lpstr>Analisi performance sezioni e influenza intervento UPP nei procedimenti – Corte d’appello di Milano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Monica Iezzi</cp:lastModifiedBy>
  <cp:revision>19</cp:revision>
  <dcterms:created xsi:type="dcterms:W3CDTF">2023-09-22T10:24:38Z</dcterms:created>
  <dcterms:modified xsi:type="dcterms:W3CDTF">2024-10-29T11:06:52Z</dcterms:modified>
</cp:coreProperties>
</file>