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56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7" r:id="rId13"/>
    <p:sldId id="269" r:id="rId14"/>
    <p:sldId id="270" r:id="rId15"/>
    <p:sldId id="271" r:id="rId16"/>
    <p:sldId id="275" r:id="rId17"/>
    <p:sldId id="276" r:id="rId18"/>
    <p:sldId id="274" r:id="rId19"/>
  </p:sldIdLst>
  <p:sldSz cx="12192000" cy="6858000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42" userDrawn="1">
          <p15:clr>
            <a:srgbClr val="A4A3A4"/>
          </p15:clr>
        </p15:guide>
        <p15:guide id="3" orient="horz" pos="663" userDrawn="1">
          <p15:clr>
            <a:srgbClr val="A4A3A4"/>
          </p15:clr>
        </p15:guide>
        <p15:guide id="4" orient="horz" pos="3838" userDrawn="1">
          <p15:clr>
            <a:srgbClr val="A4A3A4"/>
          </p15:clr>
        </p15:guide>
        <p15:guide id="5" pos="257" userDrawn="1">
          <p15:clr>
            <a:srgbClr val="A4A3A4"/>
          </p15:clr>
        </p15:guide>
        <p15:guide id="6" pos="74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36A"/>
    <a:srgbClr val="5E8E9C"/>
    <a:srgbClr val="BEECFA"/>
    <a:srgbClr val="8E08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1"/>
  </p:normalViewPr>
  <p:slideViewPr>
    <p:cSldViewPr snapToGrid="0" showGuides="1">
      <p:cViewPr>
        <p:scale>
          <a:sx n="90" d="100"/>
          <a:sy n="90" d="100"/>
        </p:scale>
        <p:origin x="44" y="-496"/>
      </p:cViewPr>
      <p:guideLst>
        <p:guide orient="horz" pos="2160"/>
        <p:guide pos="2842"/>
        <p:guide orient="horz" pos="663"/>
        <p:guide orient="horz" pos="3838"/>
        <p:guide pos="257"/>
        <p:guide pos="74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menico dalfino" userId="584b166d4768d43b" providerId="LiveId" clId="{D673DDF6-506F-4EB1-9289-C3930760043A}"/>
    <pc:docChg chg="custSel modSld">
      <pc:chgData name="domenico dalfino" userId="584b166d4768d43b" providerId="LiveId" clId="{D673DDF6-506F-4EB1-9289-C3930760043A}" dt="2023-09-28T07:27:38.843" v="400" actId="114"/>
      <pc:docMkLst>
        <pc:docMk/>
      </pc:docMkLst>
      <pc:sldChg chg="modSp mod">
        <pc:chgData name="domenico dalfino" userId="584b166d4768d43b" providerId="LiveId" clId="{D673DDF6-506F-4EB1-9289-C3930760043A}" dt="2023-09-28T07:12:07.356" v="14" actId="20577"/>
        <pc:sldMkLst>
          <pc:docMk/>
          <pc:sldMk cId="4169603029" sldId="268"/>
        </pc:sldMkLst>
        <pc:spChg chg="mod">
          <ac:chgData name="domenico dalfino" userId="584b166d4768d43b" providerId="LiveId" clId="{D673DDF6-506F-4EB1-9289-C3930760043A}" dt="2023-09-28T07:12:07.356" v="14" actId="20577"/>
          <ac:spMkLst>
            <pc:docMk/>
            <pc:sldMk cId="4169603029" sldId="268"/>
            <ac:spMk id="9" creationId="{119C335D-B0A7-A15C-35DD-B8AD02FB8AE7}"/>
          </ac:spMkLst>
        </pc:spChg>
        <pc:spChg chg="mod">
          <ac:chgData name="domenico dalfino" userId="584b166d4768d43b" providerId="LiveId" clId="{D673DDF6-506F-4EB1-9289-C3930760043A}" dt="2023-09-28T07:11:56.235" v="7" actId="20577"/>
          <ac:spMkLst>
            <pc:docMk/>
            <pc:sldMk cId="4169603029" sldId="268"/>
            <ac:spMk id="10" creationId="{D6056376-5A9B-24B5-101E-98A9863D3242}"/>
          </ac:spMkLst>
        </pc:spChg>
        <pc:spChg chg="mod">
          <ac:chgData name="domenico dalfino" userId="584b166d4768d43b" providerId="LiveId" clId="{D673DDF6-506F-4EB1-9289-C3930760043A}" dt="2023-09-28T07:11:19.412" v="1" actId="20577"/>
          <ac:spMkLst>
            <pc:docMk/>
            <pc:sldMk cId="4169603029" sldId="268"/>
            <ac:spMk id="16" creationId="{5287919C-118C-79D2-4FBB-17E39BF98AE1}"/>
          </ac:spMkLst>
        </pc:spChg>
      </pc:sldChg>
      <pc:sldChg chg="modSp mod">
        <pc:chgData name="domenico dalfino" userId="584b166d4768d43b" providerId="LiveId" clId="{D673DDF6-506F-4EB1-9289-C3930760043A}" dt="2023-09-28T07:23:54.983" v="372" actId="20577"/>
        <pc:sldMkLst>
          <pc:docMk/>
          <pc:sldMk cId="498983897" sldId="269"/>
        </pc:sldMkLst>
        <pc:spChg chg="mod">
          <ac:chgData name="domenico dalfino" userId="584b166d4768d43b" providerId="LiveId" clId="{D673DDF6-506F-4EB1-9289-C3930760043A}" dt="2023-09-28T07:19:14.373" v="251" actId="6549"/>
          <ac:spMkLst>
            <pc:docMk/>
            <pc:sldMk cId="498983897" sldId="269"/>
            <ac:spMk id="6" creationId="{F6DAFC6B-394E-C206-1F88-FE82995E23B6}"/>
          </ac:spMkLst>
        </pc:spChg>
        <pc:spChg chg="mod">
          <ac:chgData name="domenico dalfino" userId="584b166d4768d43b" providerId="LiveId" clId="{D673DDF6-506F-4EB1-9289-C3930760043A}" dt="2023-09-28T07:20:23.230" v="257" actId="313"/>
          <ac:spMkLst>
            <pc:docMk/>
            <pc:sldMk cId="498983897" sldId="269"/>
            <ac:spMk id="20" creationId="{E9516453-F1F6-1016-340D-84D4FAB4C373}"/>
          </ac:spMkLst>
        </pc:spChg>
        <pc:spChg chg="mod">
          <ac:chgData name="domenico dalfino" userId="584b166d4768d43b" providerId="LiveId" clId="{D673DDF6-506F-4EB1-9289-C3930760043A}" dt="2023-09-28T07:20:46.136" v="265" actId="20577"/>
          <ac:spMkLst>
            <pc:docMk/>
            <pc:sldMk cId="498983897" sldId="269"/>
            <ac:spMk id="24" creationId="{32CE473D-5464-17D7-2AB7-3D5AEE492630}"/>
          </ac:spMkLst>
        </pc:spChg>
        <pc:spChg chg="mod">
          <ac:chgData name="domenico dalfino" userId="584b166d4768d43b" providerId="LiveId" clId="{D673DDF6-506F-4EB1-9289-C3930760043A}" dt="2023-09-28T07:20:41.803" v="259" actId="6549"/>
          <ac:spMkLst>
            <pc:docMk/>
            <pc:sldMk cId="498983897" sldId="269"/>
            <ac:spMk id="25" creationId="{668878DC-6670-271D-DEB2-282B1B16B52E}"/>
          </ac:spMkLst>
        </pc:spChg>
        <pc:spChg chg="mod">
          <ac:chgData name="domenico dalfino" userId="584b166d4768d43b" providerId="LiveId" clId="{D673DDF6-506F-4EB1-9289-C3930760043A}" dt="2023-09-28T07:21:19.890" v="269" actId="20577"/>
          <ac:spMkLst>
            <pc:docMk/>
            <pc:sldMk cId="498983897" sldId="269"/>
            <ac:spMk id="27" creationId="{BC92D1C6-287D-6D08-74ED-EFCD45908022}"/>
          </ac:spMkLst>
        </pc:spChg>
        <pc:spChg chg="mod">
          <ac:chgData name="domenico dalfino" userId="584b166d4768d43b" providerId="LiveId" clId="{D673DDF6-506F-4EB1-9289-C3930760043A}" dt="2023-09-28T07:21:55.857" v="282" actId="20577"/>
          <ac:spMkLst>
            <pc:docMk/>
            <pc:sldMk cId="498983897" sldId="269"/>
            <ac:spMk id="36" creationId="{3AEEF386-34E4-0DEB-AEEA-D24EEEF07232}"/>
          </ac:spMkLst>
        </pc:spChg>
        <pc:spChg chg="mod">
          <ac:chgData name="domenico dalfino" userId="584b166d4768d43b" providerId="LiveId" clId="{D673DDF6-506F-4EB1-9289-C3930760043A}" dt="2023-09-28T07:23:54.983" v="372" actId="20577"/>
          <ac:spMkLst>
            <pc:docMk/>
            <pc:sldMk cId="498983897" sldId="269"/>
            <ac:spMk id="38" creationId="{F06A40D4-007D-E11B-6E70-902AC7BB5C06}"/>
          </ac:spMkLst>
        </pc:spChg>
      </pc:sldChg>
      <pc:sldChg chg="modSp mod">
        <pc:chgData name="domenico dalfino" userId="584b166d4768d43b" providerId="LiveId" clId="{D673DDF6-506F-4EB1-9289-C3930760043A}" dt="2023-09-28T07:26:18.083" v="394" actId="20577"/>
        <pc:sldMkLst>
          <pc:docMk/>
          <pc:sldMk cId="3560719917" sldId="270"/>
        </pc:sldMkLst>
        <pc:spChg chg="mod">
          <ac:chgData name="domenico dalfino" userId="584b166d4768d43b" providerId="LiveId" clId="{D673DDF6-506F-4EB1-9289-C3930760043A}" dt="2023-09-28T07:26:18.083" v="394" actId="20577"/>
          <ac:spMkLst>
            <pc:docMk/>
            <pc:sldMk cId="3560719917" sldId="270"/>
            <ac:spMk id="8" creationId="{6E32FD6E-1680-6571-4EBE-28802FAD5862}"/>
          </ac:spMkLst>
        </pc:spChg>
      </pc:sldChg>
      <pc:sldChg chg="modSp mod">
        <pc:chgData name="domenico dalfino" userId="584b166d4768d43b" providerId="LiveId" clId="{D673DDF6-506F-4EB1-9289-C3930760043A}" dt="2023-09-28T07:27:38.843" v="400" actId="114"/>
        <pc:sldMkLst>
          <pc:docMk/>
          <pc:sldMk cId="3492868390" sldId="271"/>
        </pc:sldMkLst>
        <pc:spChg chg="mod">
          <ac:chgData name="domenico dalfino" userId="584b166d4768d43b" providerId="LiveId" clId="{D673DDF6-506F-4EB1-9289-C3930760043A}" dt="2023-09-28T07:27:38.843" v="400" actId="114"/>
          <ac:spMkLst>
            <pc:docMk/>
            <pc:sldMk cId="3492868390" sldId="271"/>
            <ac:spMk id="9" creationId="{CEEFAEEE-6457-DBDF-ADCC-6B0CD570C810}"/>
          </ac:spMkLst>
        </pc:spChg>
      </pc:sldChg>
      <pc:sldChg chg="modSp mod">
        <pc:chgData name="domenico dalfino" userId="584b166d4768d43b" providerId="LiveId" clId="{D673DDF6-506F-4EB1-9289-C3930760043A}" dt="2023-09-28T07:17:58.042" v="195" actId="20577"/>
        <pc:sldMkLst>
          <pc:docMk/>
          <pc:sldMk cId="3774263413" sldId="277"/>
        </pc:sldMkLst>
        <pc:spChg chg="mod">
          <ac:chgData name="domenico dalfino" userId="584b166d4768d43b" providerId="LiveId" clId="{D673DDF6-506F-4EB1-9289-C3930760043A}" dt="2023-09-28T07:16:54.074" v="97" actId="6549"/>
          <ac:spMkLst>
            <pc:docMk/>
            <pc:sldMk cId="3774263413" sldId="277"/>
            <ac:spMk id="31" creationId="{7C8B6285-C491-250D-71B5-3901E67662E7}"/>
          </ac:spMkLst>
        </pc:spChg>
        <pc:spChg chg="mod">
          <ac:chgData name="domenico dalfino" userId="584b166d4768d43b" providerId="LiveId" clId="{D673DDF6-506F-4EB1-9289-C3930760043A}" dt="2023-09-28T07:15:10.454" v="23" actId="20577"/>
          <ac:spMkLst>
            <pc:docMk/>
            <pc:sldMk cId="3774263413" sldId="277"/>
            <ac:spMk id="32" creationId="{555CBDE8-495D-DBFF-55DE-C96465FEA8D3}"/>
          </ac:spMkLst>
        </pc:spChg>
        <pc:spChg chg="mod">
          <ac:chgData name="domenico dalfino" userId="584b166d4768d43b" providerId="LiveId" clId="{D673DDF6-506F-4EB1-9289-C3930760043A}" dt="2023-09-28T07:14:35.950" v="16" actId="20577"/>
          <ac:spMkLst>
            <pc:docMk/>
            <pc:sldMk cId="3774263413" sldId="277"/>
            <ac:spMk id="34" creationId="{3523063F-96C9-315C-ED29-08CF2762AA1B}"/>
          </ac:spMkLst>
        </pc:spChg>
        <pc:spChg chg="mod">
          <ac:chgData name="domenico dalfino" userId="584b166d4768d43b" providerId="LiveId" clId="{D673DDF6-506F-4EB1-9289-C3930760043A}" dt="2023-09-28T07:15:37.764" v="56" actId="6549"/>
          <ac:spMkLst>
            <pc:docMk/>
            <pc:sldMk cId="3774263413" sldId="277"/>
            <ac:spMk id="35" creationId="{9872259A-3E0F-FA63-582D-91CF6005C0FD}"/>
          </ac:spMkLst>
        </pc:spChg>
        <pc:spChg chg="mod">
          <ac:chgData name="domenico dalfino" userId="584b166d4768d43b" providerId="LiveId" clId="{D673DDF6-506F-4EB1-9289-C3930760043A}" dt="2023-09-28T07:17:58.042" v="195" actId="20577"/>
          <ac:spMkLst>
            <pc:docMk/>
            <pc:sldMk cId="3774263413" sldId="277"/>
            <ac:spMk id="36" creationId="{9040BAF7-6AAE-3E81-DDD8-A7FE1823EDC1}"/>
          </ac:spMkLst>
        </pc:spChg>
        <pc:spChg chg="mod">
          <ac:chgData name="domenico dalfino" userId="584b166d4768d43b" providerId="LiveId" clId="{D673DDF6-506F-4EB1-9289-C3930760043A}" dt="2023-09-28T07:14:54.976" v="20" actId="20577"/>
          <ac:spMkLst>
            <pc:docMk/>
            <pc:sldMk cId="3774263413" sldId="277"/>
            <ac:spMk id="40" creationId="{03AD4F9E-C056-E97C-EC13-AAABAE302F1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1121725-41F9-B4E5-CFCC-43D70B3ED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7E141-0DC2-42D7-A168-BA15D43BBE83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6ED5C6-F761-D955-A57A-E6667A7EF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BCD895-B70B-5768-7B5E-E7D4F07D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0DEE2-61F2-4DA6-9744-0C25129FB5A3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1591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1EBF75-6840-A202-6A9F-41BEEDF7C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3179F-1EEE-4FE1-8329-C265E1C855B2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D35527-651E-1FB9-11BF-65DDDF889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FD5A8A-5F5D-9F32-7C28-173537D70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092CE-8EBA-463D-9CBB-C178C15A396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8449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815A4B-6A49-7265-C40D-22BF9A281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39078-9FF7-4922-A5E6-29FE5DF36AC5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18F2D5-33EB-9787-839D-357461D8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333440-798E-9582-FD7F-7F0D86284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5AFEC-FE11-4FDE-A489-2955126DD41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26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2625BBE-6F20-80F4-42B2-0B09AEB78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4C41E-596A-4AAB-82FE-BC32E33CA85C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110C2DD-5389-8BD4-F5A0-7C1144066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A96178C-F517-262A-58F2-1962367E0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A44B9-1049-4610-B61D-D164AEA4CAD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5090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BC59A6A1-AB74-E372-7786-E41B98D7E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96F9B-5831-4E43-B98F-8440FF89AA44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4133CF3-666D-3AFF-FDB0-1196135E1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43DD5D0D-0E8C-5549-6E16-37D3F1BAD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67ADD-58E2-4F22-919B-15B42C93955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060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0F400F0B-8690-49CA-ECAB-18F9DC651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95858-9703-4EBF-87BF-30AD9384B221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E7D20476-7817-8B88-E7F3-493F23A82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F4785BB4-804C-8302-3A87-E9EED8E2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646A5-2835-4BFA-86A0-9F212DACB74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969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85BFC41E-46CB-48C2-EAAF-7E9641895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5C049-AA85-4C7A-8FB2-20BBD35E67AA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04475E36-4BEA-DA9D-E74F-ABBDC8536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52B436AD-F495-06EA-4C86-5F4CB6E68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82AAF-E254-4A76-AC6B-D79B0C2EB96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813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F6BF8CB4-2365-D64C-45B6-006166F95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4E011-A157-4A98-8BF0-80CF407D936E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B250DA4F-3494-CC56-D530-CB63F831C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40165EF0-8804-B088-AFC7-7591121C2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889C2-9E04-4613-AA25-2830BDA7102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0707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3641815-C175-11E6-5061-A3EA3110F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9EBA8-41C2-4A87-A582-F64E5424BA75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E56D564-AEE8-00B6-7F7F-3FF68744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F931AD4D-BF42-0626-881D-14342655A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6D63D-04B3-4277-B39A-33214699841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332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8DE11B-5696-3BB2-B437-B3B12B4E4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751EC-FEBA-4B2F-B797-CC6ADB316A2F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8570F91-34CB-42A1-924E-90587FB03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437DC7-1609-1381-A47D-18230FDDC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76350-2F3F-46F8-AF05-C423D78B72E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8447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5434FDA-6623-6A21-A454-B9CC2787E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DA800-BD4C-4B82-9266-73279B32C719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8B49A3-8732-8022-297B-D05B35B47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189A51B-235A-313B-69BA-721E8A074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37C0F-5EF0-493A-9DBB-513EA84E9C1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160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B6D6DA3B-D628-84DA-9B9A-E429D977D6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E29A7A26-3116-60F4-FAED-60216D56B1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939CD-9565-F1B4-DEB4-D55CEC1A09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EB0A80-4AB9-49B0-9C52-68061F2F8B6A}" type="datetimeFigureOut">
              <a:rPr lang="it-IT"/>
              <a:pPr>
                <a:defRPr/>
              </a:pPr>
              <a:t>28/02/2024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169C13-DCBF-801C-50D1-FF3B32F5B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89AAC8-B101-AA6E-F7FE-B27AC1FA2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04EBDB-4A3C-41FA-A2C8-81B0776A7AC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18" Type="http://schemas.openxmlformats.org/officeDocument/2006/relationships/image" Target="../media/image21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5.svg"/><Relationship Id="rId17" Type="http://schemas.openxmlformats.org/officeDocument/2006/relationships/image" Target="../media/image20.png"/><Relationship Id="rId2" Type="http://schemas.openxmlformats.org/officeDocument/2006/relationships/image" Target="../media/image6.png"/><Relationship Id="rId16" Type="http://schemas.openxmlformats.org/officeDocument/2006/relationships/image" Target="../media/image19.sv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svg"/><Relationship Id="rId15" Type="http://schemas.openxmlformats.org/officeDocument/2006/relationships/image" Target="../media/image18.png"/><Relationship Id="rId10" Type="http://schemas.microsoft.com/office/2007/relationships/hdphoto" Target="../media/hdphoto1.wdp"/><Relationship Id="rId19" Type="http://schemas.openxmlformats.org/officeDocument/2006/relationships/image" Target="../media/image22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image" Target="../media/image24.jfif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5.png"/><Relationship Id="rId5" Type="http://schemas.openxmlformats.org/officeDocument/2006/relationships/image" Target="../media/image26.png"/><Relationship Id="rId10" Type="http://schemas.openxmlformats.org/officeDocument/2006/relationships/image" Target="../media/image22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&quot;&quot;">
            <a:extLst>
              <a:ext uri="{FF2B5EF4-FFF2-40B4-BE49-F238E27FC236}">
                <a16:creationId xmlns:a16="http://schemas.microsoft.com/office/drawing/2014/main" id="{8EF09B39-5008-97A0-BBFC-B13292D41BF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Immagine 9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C0100584-3F16-6497-1F30-04494FF4F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1" t="-554" b="89082"/>
          <a:stretch>
            <a:fillRect/>
          </a:stretch>
        </p:blipFill>
        <p:spPr bwMode="auto">
          <a:xfrm>
            <a:off x="6775450" y="1633538"/>
            <a:ext cx="60610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Immagine 12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D8AAB416-DB7D-BF1D-A9DB-B549A4831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0" t="64679"/>
          <a:stretch>
            <a:fillRect/>
          </a:stretch>
        </p:blipFill>
        <p:spPr bwMode="auto">
          <a:xfrm>
            <a:off x="6775450" y="1993900"/>
            <a:ext cx="41132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A43872DD-DA2C-B109-EF10-8DC0A650953F}"/>
              </a:ext>
            </a:extLst>
          </p:cNvPr>
          <p:cNvSpPr/>
          <p:nvPr/>
        </p:nvSpPr>
        <p:spPr>
          <a:xfrm>
            <a:off x="6353175" y="3330575"/>
            <a:ext cx="5400675" cy="806450"/>
          </a:xfrm>
          <a:prstGeom prst="rect">
            <a:avLst/>
          </a:prstGeom>
          <a:solidFill>
            <a:srgbClr val="0853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srgbClr val="08536A"/>
              </a:solidFill>
            </a:endParaRPr>
          </a:p>
        </p:txBody>
      </p:sp>
      <p:sp>
        <p:nvSpPr>
          <p:cNvPr id="2" name="CasellaDiTesto 3">
            <a:extLst>
              <a:ext uri="{FF2B5EF4-FFF2-40B4-BE49-F238E27FC236}">
                <a16:creationId xmlns:a16="http://schemas.microsoft.com/office/drawing/2014/main" id="{7A0D5AAA-4BEE-E949-8216-7B0EFD51F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588" y="2882106"/>
            <a:ext cx="5400675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2800" b="1" dirty="0">
                <a:latin typeface="Garamond" panose="02020404030301010803" pitchFamily="18" charset="0"/>
              </a:rPr>
              <a:t>Interviene:</a:t>
            </a:r>
          </a:p>
          <a:p>
            <a:pPr algn="ctr" eaLnBrk="1" hangingPunct="1">
              <a:lnSpc>
                <a:spcPct val="150000"/>
              </a:lnSpc>
            </a:pPr>
            <a:r>
              <a:rPr lang="it-IT" altLang="it-IT" sz="2800" dirty="0">
                <a:solidFill>
                  <a:schemeClr val="bg1"/>
                </a:solidFill>
                <a:latin typeface="Garamond" panose="02020404030301010803" pitchFamily="18" charset="0"/>
              </a:rPr>
              <a:t>Prof. Domenico Dalfino</a:t>
            </a:r>
            <a:endParaRPr lang="it-IT" altLang="it-IT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 eaLnBrk="1" hangingPunct="1">
              <a:lnSpc>
                <a:spcPct val="200000"/>
              </a:lnSpc>
            </a:pPr>
            <a:r>
              <a:rPr lang="it-IT" altLang="it-IT" dirty="0">
                <a:latin typeface="Garamond" panose="02020404030301010803" pitchFamily="18" charset="0"/>
              </a:rPr>
              <a:t>Direttore Scientifico del Progetto StartUPP – Macroarea 5</a:t>
            </a:r>
          </a:p>
        </p:txBody>
      </p:sp>
      <p:pic>
        <p:nvPicPr>
          <p:cNvPr id="4" name="Immagine 3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EC956F3D-4BA5-632B-07F5-E34C6B4D21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198" y="4764838"/>
            <a:ext cx="1674043" cy="5382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1760B95A-CA35-3429-DCC2-4F691C93817F}"/>
              </a:ext>
            </a:extLst>
          </p:cNvPr>
          <p:cNvSpPr txBox="1">
            <a:spLocks/>
          </p:cNvSpPr>
          <p:nvPr/>
        </p:nvSpPr>
        <p:spPr bwMode="auto">
          <a:xfrm>
            <a:off x="381000" y="116163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Progetto in sintesi</a:t>
            </a:r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A2B6A455-29A7-0B9D-0C85-A11EA92F49EE}"/>
              </a:ext>
            </a:extLst>
          </p:cNvPr>
          <p:cNvSpPr/>
          <p:nvPr/>
        </p:nvSpPr>
        <p:spPr>
          <a:xfrm>
            <a:off x="5114925" y="1034541"/>
            <a:ext cx="6657975" cy="313182"/>
          </a:xfrm>
          <a:prstGeom prst="rect">
            <a:avLst/>
          </a:prstGeom>
          <a:solidFill>
            <a:srgbClr val="8E0815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Obiettivi Istituzionali</a:t>
            </a:r>
          </a:p>
        </p:txBody>
      </p:sp>
      <p:cxnSp>
        <p:nvCxnSpPr>
          <p:cNvPr id="6" name="Straight Connector 2">
            <a:extLst>
              <a:ext uri="{FF2B5EF4-FFF2-40B4-BE49-F238E27FC236}">
                <a16:creationId xmlns:a16="http://schemas.microsoft.com/office/drawing/2014/main" id="{23C87001-82D0-1293-AEA1-5D2A13C25FDF}"/>
              </a:ext>
            </a:extLst>
          </p:cNvPr>
          <p:cNvCxnSpPr>
            <a:cxnSpLocks/>
          </p:cNvCxnSpPr>
          <p:nvPr/>
        </p:nvCxnSpPr>
        <p:spPr>
          <a:xfrm>
            <a:off x="4666569" y="1033588"/>
            <a:ext cx="0" cy="5077071"/>
          </a:xfrm>
          <a:prstGeom prst="line">
            <a:avLst/>
          </a:prstGeom>
          <a:ln w="3175">
            <a:solidFill>
              <a:srgbClr val="8E0815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70">
            <a:extLst>
              <a:ext uri="{FF2B5EF4-FFF2-40B4-BE49-F238E27FC236}">
                <a16:creationId xmlns:a16="http://schemas.microsoft.com/office/drawing/2014/main" id="{78588C9D-1FDA-09D9-005F-DFE054392C90}"/>
              </a:ext>
            </a:extLst>
          </p:cNvPr>
          <p:cNvSpPr/>
          <p:nvPr/>
        </p:nvSpPr>
        <p:spPr>
          <a:xfrm>
            <a:off x="462808" y="1033588"/>
            <a:ext cx="3790445" cy="313182"/>
          </a:xfrm>
          <a:prstGeom prst="rect">
            <a:avLst/>
          </a:prstGeom>
          <a:solidFill>
            <a:srgbClr val="8E0815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 di riferimento</a:t>
            </a:r>
          </a:p>
        </p:txBody>
      </p:sp>
      <p:sp>
        <p:nvSpPr>
          <p:cNvPr id="8" name="Rectangle 73">
            <a:extLst>
              <a:ext uri="{FF2B5EF4-FFF2-40B4-BE49-F238E27FC236}">
                <a16:creationId xmlns:a16="http://schemas.microsoft.com/office/drawing/2014/main" id="{10D5474E-A995-39F5-0158-23F51ADB8DCD}"/>
              </a:ext>
            </a:extLst>
          </p:cNvPr>
          <p:cNvSpPr/>
          <p:nvPr/>
        </p:nvSpPr>
        <p:spPr>
          <a:xfrm>
            <a:off x="467227" y="1427839"/>
            <a:ext cx="3790446" cy="464606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74">
            <a:extLst>
              <a:ext uri="{FF2B5EF4-FFF2-40B4-BE49-F238E27FC236}">
                <a16:creationId xmlns:a16="http://schemas.microsoft.com/office/drawing/2014/main" id="{24A64D7E-0945-9537-57C4-5337B6745E5E}"/>
              </a:ext>
            </a:extLst>
          </p:cNvPr>
          <p:cNvSpPr/>
          <p:nvPr/>
        </p:nvSpPr>
        <p:spPr>
          <a:xfrm>
            <a:off x="488345" y="1828555"/>
            <a:ext cx="3764908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it-IT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Progetto STARTUPP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si pone l’obiettivo di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affrontare e risolvere le criticità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che impediscono la ragionevole durata dei processi e lo smaltimento dell’arretrato civile negli Uffici Giudiziari delle Corti di Appello presenti nella Macroarea 5</a:t>
            </a:r>
          </a:p>
        </p:txBody>
      </p:sp>
      <p:sp>
        <p:nvSpPr>
          <p:cNvPr id="10" name="Rectangle 50">
            <a:extLst>
              <a:ext uri="{FF2B5EF4-FFF2-40B4-BE49-F238E27FC236}">
                <a16:creationId xmlns:a16="http://schemas.microsoft.com/office/drawing/2014/main" id="{87192C4A-87E8-9942-0AEA-6E787FD6AC87}"/>
              </a:ext>
            </a:extLst>
          </p:cNvPr>
          <p:cNvSpPr/>
          <p:nvPr/>
        </p:nvSpPr>
        <p:spPr>
          <a:xfrm>
            <a:off x="5114925" y="1446763"/>
            <a:ext cx="6657974" cy="183592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54">
            <a:extLst>
              <a:ext uri="{FF2B5EF4-FFF2-40B4-BE49-F238E27FC236}">
                <a16:creationId xmlns:a16="http://schemas.microsoft.com/office/drawing/2014/main" id="{EBD60F27-8381-1980-9BDC-5D9263403084}"/>
              </a:ext>
            </a:extLst>
          </p:cNvPr>
          <p:cNvSpPr/>
          <p:nvPr/>
        </p:nvSpPr>
        <p:spPr>
          <a:xfrm>
            <a:off x="5686054" y="1556829"/>
            <a:ext cx="258862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Riduzione del Disposition Time</a:t>
            </a:r>
            <a:endParaRPr lang="it-IT" sz="1400" b="1" i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4B303181-4493-0649-F0F8-FED63EB9546C}"/>
              </a:ext>
            </a:extLst>
          </p:cNvPr>
          <p:cNvGrpSpPr/>
          <p:nvPr/>
        </p:nvGrpSpPr>
        <p:grpSpPr>
          <a:xfrm>
            <a:off x="1008448" y="4455014"/>
            <a:ext cx="2306061" cy="479160"/>
            <a:chOff x="1537591" y="4531452"/>
            <a:chExt cx="2306061" cy="479160"/>
          </a:xfrm>
        </p:grpSpPr>
        <p:sp>
          <p:nvSpPr>
            <p:cNvPr id="13" name="Rectangle 38">
              <a:extLst>
                <a:ext uri="{FF2B5EF4-FFF2-40B4-BE49-F238E27FC236}">
                  <a16:creationId xmlns:a16="http://schemas.microsoft.com/office/drawing/2014/main" id="{79853810-C4EE-9311-D993-54200B75B88F}"/>
                </a:ext>
              </a:extLst>
            </p:cNvPr>
            <p:cNvSpPr/>
            <p:nvPr/>
          </p:nvSpPr>
          <p:spPr>
            <a:xfrm>
              <a:off x="2048289" y="4606664"/>
              <a:ext cx="1795363" cy="369332"/>
            </a:xfrm>
            <a:prstGeom prst="rect">
              <a:avLst/>
            </a:prstGeom>
          </p:spPr>
          <p:txBody>
            <a:bodyPr wrap="none" lIns="0" rIns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9.4 </a:t>
              </a:r>
              <a:r>
                <a:rPr lang="it-IT" sz="1100" dirty="0">
                  <a:latin typeface="Arial" panose="020B0604020202020204" pitchFamily="34" charset="0"/>
                  <a:cs typeface="Arial" panose="020B0604020202020204" pitchFamily="34" charset="0"/>
                </a:rPr>
                <a:t>mln € di finanziamento</a:t>
              </a:r>
            </a:p>
          </p:txBody>
        </p: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FA6E0BE9-5B54-56B7-4602-E2D7B6E1FA45}"/>
                </a:ext>
              </a:extLst>
            </p:cNvPr>
            <p:cNvGrpSpPr/>
            <p:nvPr/>
          </p:nvGrpSpPr>
          <p:grpSpPr>
            <a:xfrm>
              <a:off x="1537591" y="4531452"/>
              <a:ext cx="479160" cy="479160"/>
              <a:chOff x="212954" y="4613889"/>
              <a:chExt cx="360000" cy="360000"/>
            </a:xfrm>
          </p:grpSpPr>
          <p:sp>
            <p:nvSpPr>
              <p:cNvPr id="15" name="Oval 36">
                <a:extLst>
                  <a:ext uri="{FF2B5EF4-FFF2-40B4-BE49-F238E27FC236}">
                    <a16:creationId xmlns:a16="http://schemas.microsoft.com/office/drawing/2014/main" id="{935F60E4-83CB-901A-22FB-965E301402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12954" y="4613889"/>
                <a:ext cx="360000" cy="360000"/>
              </a:xfrm>
              <a:prstGeom prst="ellipse">
                <a:avLst/>
              </a:prstGeom>
              <a:solidFill>
                <a:srgbClr val="8E0815"/>
              </a:solidFill>
              <a:ln>
                <a:noFill/>
              </a:ln>
              <a:effectLst/>
            </p:spPr>
            <p:txBody>
              <a:bodyPr rtlCol="0" anchor="ctr"/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1882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Freeform 4803">
                <a:extLst>
                  <a:ext uri="{FF2B5EF4-FFF2-40B4-BE49-F238E27FC236}">
                    <a16:creationId xmlns:a16="http://schemas.microsoft.com/office/drawing/2014/main" id="{A4BF0C23-D09A-C65D-917C-6589BD046F1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66954" y="4698619"/>
                <a:ext cx="252000" cy="190540"/>
              </a:xfrm>
              <a:custGeom>
                <a:avLst/>
                <a:gdLst>
                  <a:gd name="T0" fmla="*/ 372 w 376"/>
                  <a:gd name="T1" fmla="*/ 98 h 274"/>
                  <a:gd name="T2" fmla="*/ 344 w 376"/>
                  <a:gd name="T3" fmla="*/ 74 h 274"/>
                  <a:gd name="T4" fmla="*/ 334 w 376"/>
                  <a:gd name="T5" fmla="*/ 68 h 274"/>
                  <a:gd name="T6" fmla="*/ 254 w 376"/>
                  <a:gd name="T7" fmla="*/ 80 h 274"/>
                  <a:gd name="T8" fmla="*/ 210 w 376"/>
                  <a:gd name="T9" fmla="*/ 68 h 274"/>
                  <a:gd name="T10" fmla="*/ 6 w 376"/>
                  <a:gd name="T11" fmla="*/ 136 h 274"/>
                  <a:gd name="T12" fmla="*/ 4 w 376"/>
                  <a:gd name="T13" fmla="*/ 170 h 274"/>
                  <a:gd name="T14" fmla="*/ 30 w 376"/>
                  <a:gd name="T15" fmla="*/ 194 h 274"/>
                  <a:gd name="T16" fmla="*/ 4 w 376"/>
                  <a:gd name="T17" fmla="*/ 220 h 274"/>
                  <a:gd name="T18" fmla="*/ 198 w 376"/>
                  <a:gd name="T19" fmla="*/ 250 h 274"/>
                  <a:gd name="T20" fmla="*/ 272 w 376"/>
                  <a:gd name="T21" fmla="*/ 274 h 274"/>
                  <a:gd name="T22" fmla="*/ 346 w 376"/>
                  <a:gd name="T23" fmla="*/ 246 h 274"/>
                  <a:gd name="T24" fmla="*/ 322 w 376"/>
                  <a:gd name="T25" fmla="*/ 252 h 274"/>
                  <a:gd name="T26" fmla="*/ 220 w 376"/>
                  <a:gd name="T27" fmla="*/ 252 h 274"/>
                  <a:gd name="T28" fmla="*/ 196 w 376"/>
                  <a:gd name="T29" fmla="*/ 232 h 274"/>
                  <a:gd name="T30" fmla="*/ 148 w 376"/>
                  <a:gd name="T31" fmla="*/ 234 h 274"/>
                  <a:gd name="T32" fmla="*/ 200 w 376"/>
                  <a:gd name="T33" fmla="*/ 220 h 274"/>
                  <a:gd name="T34" fmla="*/ 300 w 376"/>
                  <a:gd name="T35" fmla="*/ 236 h 274"/>
                  <a:gd name="T36" fmla="*/ 346 w 376"/>
                  <a:gd name="T37" fmla="*/ 196 h 274"/>
                  <a:gd name="T38" fmla="*/ 308 w 376"/>
                  <a:gd name="T39" fmla="*/ 220 h 274"/>
                  <a:gd name="T40" fmla="*/ 210 w 376"/>
                  <a:gd name="T41" fmla="*/ 210 h 274"/>
                  <a:gd name="T42" fmla="*/ 196 w 376"/>
                  <a:gd name="T43" fmla="*/ 196 h 274"/>
                  <a:gd name="T44" fmla="*/ 150 w 376"/>
                  <a:gd name="T45" fmla="*/ 200 h 274"/>
                  <a:gd name="T46" fmla="*/ 202 w 376"/>
                  <a:gd name="T47" fmla="*/ 184 h 274"/>
                  <a:gd name="T48" fmla="*/ 318 w 376"/>
                  <a:gd name="T49" fmla="*/ 196 h 274"/>
                  <a:gd name="T50" fmla="*/ 374 w 376"/>
                  <a:gd name="T51" fmla="*/ 162 h 274"/>
                  <a:gd name="T52" fmla="*/ 374 w 376"/>
                  <a:gd name="T53" fmla="*/ 130 h 274"/>
                  <a:gd name="T54" fmla="*/ 248 w 376"/>
                  <a:gd name="T55" fmla="*/ 94 h 274"/>
                  <a:gd name="T56" fmla="*/ 342 w 376"/>
                  <a:gd name="T57" fmla="*/ 78 h 274"/>
                  <a:gd name="T58" fmla="*/ 334 w 376"/>
                  <a:gd name="T59" fmla="*/ 104 h 274"/>
                  <a:gd name="T60" fmla="*/ 238 w 376"/>
                  <a:gd name="T61" fmla="*/ 114 h 274"/>
                  <a:gd name="T62" fmla="*/ 200 w 376"/>
                  <a:gd name="T63" fmla="*/ 96 h 274"/>
                  <a:gd name="T64" fmla="*/ 202 w 376"/>
                  <a:gd name="T65" fmla="*/ 114 h 274"/>
                  <a:gd name="T66" fmla="*/ 294 w 376"/>
                  <a:gd name="T67" fmla="*/ 130 h 274"/>
                  <a:gd name="T68" fmla="*/ 346 w 376"/>
                  <a:gd name="T69" fmla="*/ 124 h 274"/>
                  <a:gd name="T70" fmla="*/ 338 w 376"/>
                  <a:gd name="T71" fmla="*/ 136 h 274"/>
                  <a:gd name="T72" fmla="*/ 272 w 376"/>
                  <a:gd name="T73" fmla="*/ 152 h 274"/>
                  <a:gd name="T74" fmla="*/ 214 w 376"/>
                  <a:gd name="T75" fmla="*/ 142 h 274"/>
                  <a:gd name="T76" fmla="*/ 198 w 376"/>
                  <a:gd name="T77" fmla="*/ 118 h 274"/>
                  <a:gd name="T78" fmla="*/ 134 w 376"/>
                  <a:gd name="T79" fmla="*/ 150 h 274"/>
                  <a:gd name="T80" fmla="*/ 100 w 376"/>
                  <a:gd name="T81" fmla="*/ 136 h 274"/>
                  <a:gd name="T82" fmla="*/ 158 w 376"/>
                  <a:gd name="T83" fmla="*/ 128 h 274"/>
                  <a:gd name="T84" fmla="*/ 162 w 376"/>
                  <a:gd name="T85" fmla="*/ 144 h 274"/>
                  <a:gd name="T86" fmla="*/ 346 w 376"/>
                  <a:gd name="T87" fmla="*/ 162 h 274"/>
                  <a:gd name="T88" fmla="*/ 342 w 376"/>
                  <a:gd name="T89" fmla="*/ 168 h 274"/>
                  <a:gd name="T90" fmla="*/ 322 w 376"/>
                  <a:gd name="T91" fmla="*/ 180 h 274"/>
                  <a:gd name="T92" fmla="*/ 220 w 376"/>
                  <a:gd name="T93" fmla="*/ 180 h 274"/>
                  <a:gd name="T94" fmla="*/ 200 w 376"/>
                  <a:gd name="T95" fmla="*/ 168 h 274"/>
                  <a:gd name="T96" fmla="*/ 198 w 376"/>
                  <a:gd name="T97" fmla="*/ 154 h 274"/>
                  <a:gd name="T98" fmla="*/ 272 w 376"/>
                  <a:gd name="T99" fmla="*/ 166 h 274"/>
                  <a:gd name="T100" fmla="*/ 346 w 376"/>
                  <a:gd name="T101" fmla="*/ 160 h 274"/>
                  <a:gd name="T102" fmla="*/ 196 w 376"/>
                  <a:gd name="T103" fmla="*/ 28 h 274"/>
                  <a:gd name="T104" fmla="*/ 272 w 376"/>
                  <a:gd name="T105" fmla="*/ 0 h 274"/>
                  <a:gd name="T106" fmla="*/ 344 w 376"/>
                  <a:gd name="T107" fmla="*/ 24 h 274"/>
                  <a:gd name="T108" fmla="*/ 322 w 376"/>
                  <a:gd name="T109" fmla="*/ 50 h 274"/>
                  <a:gd name="T110" fmla="*/ 220 w 376"/>
                  <a:gd name="T111" fmla="*/ 5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6" h="274">
                    <a:moveTo>
                      <a:pt x="376" y="126"/>
                    </a:moveTo>
                    <a:lnTo>
                      <a:pt x="376" y="126"/>
                    </a:lnTo>
                    <a:lnTo>
                      <a:pt x="374" y="122"/>
                    </a:lnTo>
                    <a:lnTo>
                      <a:pt x="370" y="120"/>
                    </a:lnTo>
                    <a:lnTo>
                      <a:pt x="346" y="110"/>
                    </a:lnTo>
                    <a:lnTo>
                      <a:pt x="372" y="98"/>
                    </a:lnTo>
                    <a:lnTo>
                      <a:pt x="372" y="98"/>
                    </a:lnTo>
                    <a:lnTo>
                      <a:pt x="376" y="96"/>
                    </a:lnTo>
                    <a:lnTo>
                      <a:pt x="376" y="92"/>
                    </a:lnTo>
                    <a:lnTo>
                      <a:pt x="376" y="92"/>
                    </a:lnTo>
                    <a:lnTo>
                      <a:pt x="376" y="86"/>
                    </a:lnTo>
                    <a:lnTo>
                      <a:pt x="372" y="84"/>
                    </a:lnTo>
                    <a:lnTo>
                      <a:pt x="344" y="74"/>
                    </a:lnTo>
                    <a:lnTo>
                      <a:pt x="344" y="74"/>
                    </a:lnTo>
                    <a:lnTo>
                      <a:pt x="346" y="70"/>
                    </a:lnTo>
                    <a:lnTo>
                      <a:pt x="346" y="66"/>
                    </a:lnTo>
                    <a:lnTo>
                      <a:pt x="346" y="52"/>
                    </a:lnTo>
                    <a:lnTo>
                      <a:pt x="346" y="52"/>
                    </a:lnTo>
                    <a:lnTo>
                      <a:pt x="346" y="56"/>
                    </a:lnTo>
                    <a:lnTo>
                      <a:pt x="344" y="60"/>
                    </a:lnTo>
                    <a:lnTo>
                      <a:pt x="334" y="68"/>
                    </a:lnTo>
                    <a:lnTo>
                      <a:pt x="334" y="68"/>
                    </a:lnTo>
                    <a:lnTo>
                      <a:pt x="322" y="72"/>
                    </a:lnTo>
                    <a:lnTo>
                      <a:pt x="308" y="76"/>
                    </a:lnTo>
                    <a:lnTo>
                      <a:pt x="290" y="80"/>
                    </a:lnTo>
                    <a:lnTo>
                      <a:pt x="272" y="80"/>
                    </a:lnTo>
                    <a:lnTo>
                      <a:pt x="272" y="80"/>
                    </a:lnTo>
                    <a:lnTo>
                      <a:pt x="254" y="80"/>
                    </a:lnTo>
                    <a:lnTo>
                      <a:pt x="238" y="78"/>
                    </a:lnTo>
                    <a:lnTo>
                      <a:pt x="226" y="74"/>
                    </a:lnTo>
                    <a:lnTo>
                      <a:pt x="214" y="70"/>
                    </a:lnTo>
                    <a:lnTo>
                      <a:pt x="214" y="70"/>
                    </a:lnTo>
                    <a:lnTo>
                      <a:pt x="214" y="70"/>
                    </a:lnTo>
                    <a:lnTo>
                      <a:pt x="210" y="68"/>
                    </a:lnTo>
                    <a:lnTo>
                      <a:pt x="210" y="68"/>
                    </a:lnTo>
                    <a:lnTo>
                      <a:pt x="200" y="60"/>
                    </a:lnTo>
                    <a:lnTo>
                      <a:pt x="198" y="5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8" y="46"/>
                    </a:lnTo>
                    <a:lnTo>
                      <a:pt x="6" y="136"/>
                    </a:lnTo>
                    <a:lnTo>
                      <a:pt x="6" y="136"/>
                    </a:lnTo>
                    <a:lnTo>
                      <a:pt x="2" y="138"/>
                    </a:lnTo>
                    <a:lnTo>
                      <a:pt x="2" y="142"/>
                    </a:lnTo>
                    <a:lnTo>
                      <a:pt x="2" y="142"/>
                    </a:lnTo>
                    <a:lnTo>
                      <a:pt x="2" y="148"/>
                    </a:lnTo>
                    <a:lnTo>
                      <a:pt x="6" y="150"/>
                    </a:lnTo>
                    <a:lnTo>
                      <a:pt x="30" y="158"/>
                    </a:lnTo>
                    <a:lnTo>
                      <a:pt x="4" y="170"/>
                    </a:lnTo>
                    <a:lnTo>
                      <a:pt x="4" y="170"/>
                    </a:lnTo>
                    <a:lnTo>
                      <a:pt x="2" y="174"/>
                    </a:lnTo>
                    <a:lnTo>
                      <a:pt x="0" y="178"/>
                    </a:lnTo>
                    <a:lnTo>
                      <a:pt x="0" y="178"/>
                    </a:lnTo>
                    <a:lnTo>
                      <a:pt x="2" y="182"/>
                    </a:lnTo>
                    <a:lnTo>
                      <a:pt x="6" y="184"/>
                    </a:lnTo>
                    <a:lnTo>
                      <a:pt x="30" y="194"/>
                    </a:lnTo>
                    <a:lnTo>
                      <a:pt x="4" y="206"/>
                    </a:lnTo>
                    <a:lnTo>
                      <a:pt x="4" y="206"/>
                    </a:lnTo>
                    <a:lnTo>
                      <a:pt x="0" y="208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218"/>
                    </a:lnTo>
                    <a:lnTo>
                      <a:pt x="4" y="220"/>
                    </a:lnTo>
                    <a:lnTo>
                      <a:pt x="148" y="270"/>
                    </a:lnTo>
                    <a:lnTo>
                      <a:pt x="148" y="270"/>
                    </a:lnTo>
                    <a:lnTo>
                      <a:pt x="150" y="270"/>
                    </a:lnTo>
                    <a:lnTo>
                      <a:pt x="150" y="270"/>
                    </a:lnTo>
                    <a:lnTo>
                      <a:pt x="154" y="270"/>
                    </a:lnTo>
                    <a:lnTo>
                      <a:pt x="198" y="250"/>
                    </a:lnTo>
                    <a:lnTo>
                      <a:pt x="198" y="250"/>
                    </a:lnTo>
                    <a:lnTo>
                      <a:pt x="200" y="254"/>
                    </a:lnTo>
                    <a:lnTo>
                      <a:pt x="206" y="258"/>
                    </a:lnTo>
                    <a:lnTo>
                      <a:pt x="212" y="264"/>
                    </a:lnTo>
                    <a:lnTo>
                      <a:pt x="222" y="266"/>
                    </a:lnTo>
                    <a:lnTo>
                      <a:pt x="244" y="272"/>
                    </a:lnTo>
                    <a:lnTo>
                      <a:pt x="272" y="274"/>
                    </a:lnTo>
                    <a:lnTo>
                      <a:pt x="272" y="274"/>
                    </a:lnTo>
                    <a:lnTo>
                      <a:pt x="300" y="272"/>
                    </a:lnTo>
                    <a:lnTo>
                      <a:pt x="314" y="270"/>
                    </a:lnTo>
                    <a:lnTo>
                      <a:pt x="324" y="266"/>
                    </a:lnTo>
                    <a:lnTo>
                      <a:pt x="334" y="262"/>
                    </a:lnTo>
                    <a:lnTo>
                      <a:pt x="340" y="256"/>
                    </a:lnTo>
                    <a:lnTo>
                      <a:pt x="344" y="252"/>
                    </a:lnTo>
                    <a:lnTo>
                      <a:pt x="346" y="246"/>
                    </a:lnTo>
                    <a:lnTo>
                      <a:pt x="346" y="230"/>
                    </a:lnTo>
                    <a:lnTo>
                      <a:pt x="346" y="230"/>
                    </a:lnTo>
                    <a:lnTo>
                      <a:pt x="346" y="236"/>
                    </a:lnTo>
                    <a:lnTo>
                      <a:pt x="344" y="240"/>
                    </a:lnTo>
                    <a:lnTo>
                      <a:pt x="334" y="246"/>
                    </a:lnTo>
                    <a:lnTo>
                      <a:pt x="334" y="246"/>
                    </a:lnTo>
                    <a:lnTo>
                      <a:pt x="322" y="252"/>
                    </a:lnTo>
                    <a:lnTo>
                      <a:pt x="308" y="256"/>
                    </a:lnTo>
                    <a:lnTo>
                      <a:pt x="290" y="258"/>
                    </a:lnTo>
                    <a:lnTo>
                      <a:pt x="272" y="260"/>
                    </a:lnTo>
                    <a:lnTo>
                      <a:pt x="272" y="260"/>
                    </a:lnTo>
                    <a:lnTo>
                      <a:pt x="252" y="258"/>
                    </a:lnTo>
                    <a:lnTo>
                      <a:pt x="236" y="256"/>
                    </a:lnTo>
                    <a:lnTo>
                      <a:pt x="220" y="252"/>
                    </a:lnTo>
                    <a:lnTo>
                      <a:pt x="210" y="246"/>
                    </a:lnTo>
                    <a:lnTo>
                      <a:pt x="210" y="246"/>
                    </a:lnTo>
                    <a:lnTo>
                      <a:pt x="206" y="244"/>
                    </a:lnTo>
                    <a:lnTo>
                      <a:pt x="206" y="244"/>
                    </a:lnTo>
                    <a:lnTo>
                      <a:pt x="206" y="244"/>
                    </a:lnTo>
                    <a:lnTo>
                      <a:pt x="200" y="238"/>
                    </a:lnTo>
                    <a:lnTo>
                      <a:pt x="196" y="232"/>
                    </a:lnTo>
                    <a:lnTo>
                      <a:pt x="196" y="232"/>
                    </a:lnTo>
                    <a:lnTo>
                      <a:pt x="196" y="230"/>
                    </a:lnTo>
                    <a:lnTo>
                      <a:pt x="196" y="232"/>
                    </a:lnTo>
                    <a:lnTo>
                      <a:pt x="150" y="254"/>
                    </a:lnTo>
                    <a:lnTo>
                      <a:pt x="28" y="212"/>
                    </a:lnTo>
                    <a:lnTo>
                      <a:pt x="52" y="200"/>
                    </a:lnTo>
                    <a:lnTo>
                      <a:pt x="148" y="234"/>
                    </a:lnTo>
                    <a:lnTo>
                      <a:pt x="148" y="234"/>
                    </a:lnTo>
                    <a:lnTo>
                      <a:pt x="152" y="234"/>
                    </a:lnTo>
                    <a:lnTo>
                      <a:pt x="152" y="234"/>
                    </a:lnTo>
                    <a:lnTo>
                      <a:pt x="154" y="234"/>
                    </a:lnTo>
                    <a:lnTo>
                      <a:pt x="198" y="214"/>
                    </a:lnTo>
                    <a:lnTo>
                      <a:pt x="198" y="214"/>
                    </a:lnTo>
                    <a:lnTo>
                      <a:pt x="200" y="220"/>
                    </a:lnTo>
                    <a:lnTo>
                      <a:pt x="206" y="224"/>
                    </a:lnTo>
                    <a:lnTo>
                      <a:pt x="214" y="228"/>
                    </a:lnTo>
                    <a:lnTo>
                      <a:pt x="222" y="232"/>
                    </a:lnTo>
                    <a:lnTo>
                      <a:pt x="246" y="236"/>
                    </a:lnTo>
                    <a:lnTo>
                      <a:pt x="272" y="238"/>
                    </a:lnTo>
                    <a:lnTo>
                      <a:pt x="272" y="238"/>
                    </a:lnTo>
                    <a:lnTo>
                      <a:pt x="300" y="236"/>
                    </a:lnTo>
                    <a:lnTo>
                      <a:pt x="314" y="234"/>
                    </a:lnTo>
                    <a:lnTo>
                      <a:pt x="324" y="230"/>
                    </a:lnTo>
                    <a:lnTo>
                      <a:pt x="334" y="226"/>
                    </a:lnTo>
                    <a:lnTo>
                      <a:pt x="340" y="220"/>
                    </a:lnTo>
                    <a:lnTo>
                      <a:pt x="344" y="216"/>
                    </a:lnTo>
                    <a:lnTo>
                      <a:pt x="346" y="210"/>
                    </a:lnTo>
                    <a:lnTo>
                      <a:pt x="346" y="196"/>
                    </a:lnTo>
                    <a:lnTo>
                      <a:pt x="346" y="196"/>
                    </a:lnTo>
                    <a:lnTo>
                      <a:pt x="346" y="200"/>
                    </a:lnTo>
                    <a:lnTo>
                      <a:pt x="344" y="204"/>
                    </a:lnTo>
                    <a:lnTo>
                      <a:pt x="334" y="210"/>
                    </a:lnTo>
                    <a:lnTo>
                      <a:pt x="334" y="210"/>
                    </a:lnTo>
                    <a:lnTo>
                      <a:pt x="322" y="216"/>
                    </a:lnTo>
                    <a:lnTo>
                      <a:pt x="308" y="220"/>
                    </a:lnTo>
                    <a:lnTo>
                      <a:pt x="290" y="222"/>
                    </a:lnTo>
                    <a:lnTo>
                      <a:pt x="272" y="224"/>
                    </a:lnTo>
                    <a:lnTo>
                      <a:pt x="272" y="224"/>
                    </a:lnTo>
                    <a:lnTo>
                      <a:pt x="252" y="222"/>
                    </a:lnTo>
                    <a:lnTo>
                      <a:pt x="236" y="220"/>
                    </a:lnTo>
                    <a:lnTo>
                      <a:pt x="220" y="216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208" y="210"/>
                    </a:lnTo>
                    <a:lnTo>
                      <a:pt x="208" y="210"/>
                    </a:lnTo>
                    <a:lnTo>
                      <a:pt x="200" y="204"/>
                    </a:lnTo>
                    <a:lnTo>
                      <a:pt x="198" y="198"/>
                    </a:lnTo>
                    <a:lnTo>
                      <a:pt x="198" y="198"/>
                    </a:lnTo>
                    <a:lnTo>
                      <a:pt x="196" y="196"/>
                    </a:lnTo>
                    <a:lnTo>
                      <a:pt x="196" y="198"/>
                    </a:lnTo>
                    <a:lnTo>
                      <a:pt x="152" y="218"/>
                    </a:lnTo>
                    <a:lnTo>
                      <a:pt x="72" y="192"/>
                    </a:lnTo>
                    <a:lnTo>
                      <a:pt x="50" y="184"/>
                    </a:lnTo>
                    <a:lnTo>
                      <a:pt x="28" y="176"/>
                    </a:lnTo>
                    <a:lnTo>
                      <a:pt x="52" y="166"/>
                    </a:lnTo>
                    <a:lnTo>
                      <a:pt x="150" y="200"/>
                    </a:lnTo>
                    <a:lnTo>
                      <a:pt x="150" y="200"/>
                    </a:lnTo>
                    <a:lnTo>
                      <a:pt x="152" y="200"/>
                    </a:lnTo>
                    <a:lnTo>
                      <a:pt x="152" y="200"/>
                    </a:lnTo>
                    <a:lnTo>
                      <a:pt x="156" y="200"/>
                    </a:lnTo>
                    <a:lnTo>
                      <a:pt x="198" y="180"/>
                    </a:lnTo>
                    <a:lnTo>
                      <a:pt x="198" y="180"/>
                    </a:lnTo>
                    <a:lnTo>
                      <a:pt x="202" y="184"/>
                    </a:lnTo>
                    <a:lnTo>
                      <a:pt x="208" y="188"/>
                    </a:lnTo>
                    <a:lnTo>
                      <a:pt x="224" y="196"/>
                    </a:lnTo>
                    <a:lnTo>
                      <a:pt x="246" y="200"/>
                    </a:lnTo>
                    <a:lnTo>
                      <a:pt x="272" y="202"/>
                    </a:lnTo>
                    <a:lnTo>
                      <a:pt x="272" y="202"/>
                    </a:lnTo>
                    <a:lnTo>
                      <a:pt x="296" y="200"/>
                    </a:lnTo>
                    <a:lnTo>
                      <a:pt x="318" y="196"/>
                    </a:lnTo>
                    <a:lnTo>
                      <a:pt x="334" y="190"/>
                    </a:lnTo>
                    <a:lnTo>
                      <a:pt x="340" y="186"/>
                    </a:lnTo>
                    <a:lnTo>
                      <a:pt x="344" y="180"/>
                    </a:lnTo>
                    <a:lnTo>
                      <a:pt x="370" y="168"/>
                    </a:lnTo>
                    <a:lnTo>
                      <a:pt x="370" y="168"/>
                    </a:lnTo>
                    <a:lnTo>
                      <a:pt x="374" y="166"/>
                    </a:lnTo>
                    <a:lnTo>
                      <a:pt x="374" y="162"/>
                    </a:lnTo>
                    <a:lnTo>
                      <a:pt x="374" y="162"/>
                    </a:lnTo>
                    <a:lnTo>
                      <a:pt x="374" y="156"/>
                    </a:lnTo>
                    <a:lnTo>
                      <a:pt x="370" y="154"/>
                    </a:lnTo>
                    <a:lnTo>
                      <a:pt x="346" y="146"/>
                    </a:lnTo>
                    <a:lnTo>
                      <a:pt x="372" y="134"/>
                    </a:lnTo>
                    <a:lnTo>
                      <a:pt x="372" y="134"/>
                    </a:lnTo>
                    <a:lnTo>
                      <a:pt x="374" y="130"/>
                    </a:lnTo>
                    <a:lnTo>
                      <a:pt x="376" y="126"/>
                    </a:lnTo>
                    <a:lnTo>
                      <a:pt x="376" y="126"/>
                    </a:lnTo>
                    <a:close/>
                    <a:moveTo>
                      <a:pt x="202" y="78"/>
                    </a:moveTo>
                    <a:lnTo>
                      <a:pt x="202" y="78"/>
                    </a:lnTo>
                    <a:lnTo>
                      <a:pt x="214" y="84"/>
                    </a:lnTo>
                    <a:lnTo>
                      <a:pt x="230" y="90"/>
                    </a:lnTo>
                    <a:lnTo>
                      <a:pt x="248" y="94"/>
                    </a:lnTo>
                    <a:lnTo>
                      <a:pt x="272" y="96"/>
                    </a:lnTo>
                    <a:lnTo>
                      <a:pt x="272" y="96"/>
                    </a:lnTo>
                    <a:lnTo>
                      <a:pt x="294" y="94"/>
                    </a:lnTo>
                    <a:lnTo>
                      <a:pt x="314" y="90"/>
                    </a:lnTo>
                    <a:lnTo>
                      <a:pt x="330" y="84"/>
                    </a:lnTo>
                    <a:lnTo>
                      <a:pt x="342" y="78"/>
                    </a:lnTo>
                    <a:lnTo>
                      <a:pt x="342" y="78"/>
                    </a:lnTo>
                    <a:lnTo>
                      <a:pt x="346" y="82"/>
                    </a:lnTo>
                    <a:lnTo>
                      <a:pt x="346" y="88"/>
                    </a:lnTo>
                    <a:lnTo>
                      <a:pt x="346" y="88"/>
                    </a:lnTo>
                    <a:lnTo>
                      <a:pt x="346" y="92"/>
                    </a:lnTo>
                    <a:lnTo>
                      <a:pt x="344" y="96"/>
                    </a:lnTo>
                    <a:lnTo>
                      <a:pt x="334" y="104"/>
                    </a:lnTo>
                    <a:lnTo>
                      <a:pt x="334" y="104"/>
                    </a:lnTo>
                    <a:lnTo>
                      <a:pt x="322" y="108"/>
                    </a:lnTo>
                    <a:lnTo>
                      <a:pt x="308" y="112"/>
                    </a:lnTo>
                    <a:lnTo>
                      <a:pt x="290" y="116"/>
                    </a:lnTo>
                    <a:lnTo>
                      <a:pt x="272" y="116"/>
                    </a:lnTo>
                    <a:lnTo>
                      <a:pt x="272" y="116"/>
                    </a:lnTo>
                    <a:lnTo>
                      <a:pt x="254" y="116"/>
                    </a:lnTo>
                    <a:lnTo>
                      <a:pt x="238" y="114"/>
                    </a:lnTo>
                    <a:lnTo>
                      <a:pt x="226" y="110"/>
                    </a:lnTo>
                    <a:lnTo>
                      <a:pt x="214" y="106"/>
                    </a:lnTo>
                    <a:lnTo>
                      <a:pt x="214" y="106"/>
                    </a:lnTo>
                    <a:lnTo>
                      <a:pt x="214" y="106"/>
                    </a:lnTo>
                    <a:lnTo>
                      <a:pt x="210" y="104"/>
                    </a:lnTo>
                    <a:lnTo>
                      <a:pt x="210" y="104"/>
                    </a:lnTo>
                    <a:lnTo>
                      <a:pt x="200" y="96"/>
                    </a:lnTo>
                    <a:lnTo>
                      <a:pt x="198" y="92"/>
                    </a:lnTo>
                    <a:lnTo>
                      <a:pt x="196" y="88"/>
                    </a:lnTo>
                    <a:lnTo>
                      <a:pt x="196" y="88"/>
                    </a:lnTo>
                    <a:lnTo>
                      <a:pt x="198" y="82"/>
                    </a:lnTo>
                    <a:lnTo>
                      <a:pt x="202" y="78"/>
                    </a:lnTo>
                    <a:lnTo>
                      <a:pt x="202" y="78"/>
                    </a:lnTo>
                    <a:close/>
                    <a:moveTo>
                      <a:pt x="202" y="114"/>
                    </a:moveTo>
                    <a:lnTo>
                      <a:pt x="202" y="114"/>
                    </a:lnTo>
                    <a:lnTo>
                      <a:pt x="214" y="120"/>
                    </a:lnTo>
                    <a:lnTo>
                      <a:pt x="230" y="126"/>
                    </a:lnTo>
                    <a:lnTo>
                      <a:pt x="248" y="130"/>
                    </a:lnTo>
                    <a:lnTo>
                      <a:pt x="272" y="130"/>
                    </a:lnTo>
                    <a:lnTo>
                      <a:pt x="272" y="130"/>
                    </a:lnTo>
                    <a:lnTo>
                      <a:pt x="294" y="130"/>
                    </a:lnTo>
                    <a:lnTo>
                      <a:pt x="314" y="126"/>
                    </a:lnTo>
                    <a:lnTo>
                      <a:pt x="330" y="120"/>
                    </a:lnTo>
                    <a:lnTo>
                      <a:pt x="342" y="114"/>
                    </a:lnTo>
                    <a:lnTo>
                      <a:pt x="342" y="114"/>
                    </a:lnTo>
                    <a:lnTo>
                      <a:pt x="346" y="118"/>
                    </a:lnTo>
                    <a:lnTo>
                      <a:pt x="346" y="124"/>
                    </a:lnTo>
                    <a:lnTo>
                      <a:pt x="346" y="124"/>
                    </a:lnTo>
                    <a:lnTo>
                      <a:pt x="346" y="128"/>
                    </a:lnTo>
                    <a:lnTo>
                      <a:pt x="346" y="128"/>
                    </a:lnTo>
                    <a:lnTo>
                      <a:pt x="342" y="132"/>
                    </a:lnTo>
                    <a:lnTo>
                      <a:pt x="342" y="132"/>
                    </a:lnTo>
                    <a:lnTo>
                      <a:pt x="340" y="134"/>
                    </a:lnTo>
                    <a:lnTo>
                      <a:pt x="340" y="134"/>
                    </a:lnTo>
                    <a:lnTo>
                      <a:pt x="338" y="136"/>
                    </a:lnTo>
                    <a:lnTo>
                      <a:pt x="338" y="136"/>
                    </a:lnTo>
                    <a:lnTo>
                      <a:pt x="334" y="140"/>
                    </a:lnTo>
                    <a:lnTo>
                      <a:pt x="334" y="140"/>
                    </a:lnTo>
                    <a:lnTo>
                      <a:pt x="322" y="144"/>
                    </a:lnTo>
                    <a:lnTo>
                      <a:pt x="308" y="148"/>
                    </a:lnTo>
                    <a:lnTo>
                      <a:pt x="290" y="150"/>
                    </a:lnTo>
                    <a:lnTo>
                      <a:pt x="272" y="152"/>
                    </a:lnTo>
                    <a:lnTo>
                      <a:pt x="272" y="152"/>
                    </a:lnTo>
                    <a:lnTo>
                      <a:pt x="254" y="152"/>
                    </a:lnTo>
                    <a:lnTo>
                      <a:pt x="238" y="148"/>
                    </a:lnTo>
                    <a:lnTo>
                      <a:pt x="226" y="146"/>
                    </a:lnTo>
                    <a:lnTo>
                      <a:pt x="214" y="142"/>
                    </a:lnTo>
                    <a:lnTo>
                      <a:pt x="214" y="142"/>
                    </a:lnTo>
                    <a:lnTo>
                      <a:pt x="214" y="142"/>
                    </a:lnTo>
                    <a:lnTo>
                      <a:pt x="210" y="140"/>
                    </a:lnTo>
                    <a:lnTo>
                      <a:pt x="210" y="140"/>
                    </a:lnTo>
                    <a:lnTo>
                      <a:pt x="200" y="132"/>
                    </a:lnTo>
                    <a:lnTo>
                      <a:pt x="198" y="128"/>
                    </a:lnTo>
                    <a:lnTo>
                      <a:pt x="196" y="124"/>
                    </a:lnTo>
                    <a:lnTo>
                      <a:pt x="196" y="124"/>
                    </a:lnTo>
                    <a:lnTo>
                      <a:pt x="198" y="118"/>
                    </a:lnTo>
                    <a:lnTo>
                      <a:pt x="202" y="114"/>
                    </a:lnTo>
                    <a:lnTo>
                      <a:pt x="202" y="114"/>
                    </a:lnTo>
                    <a:close/>
                    <a:moveTo>
                      <a:pt x="162" y="144"/>
                    </a:moveTo>
                    <a:lnTo>
                      <a:pt x="162" y="144"/>
                    </a:lnTo>
                    <a:lnTo>
                      <a:pt x="150" y="150"/>
                    </a:lnTo>
                    <a:lnTo>
                      <a:pt x="134" y="150"/>
                    </a:lnTo>
                    <a:lnTo>
                      <a:pt x="134" y="150"/>
                    </a:lnTo>
                    <a:lnTo>
                      <a:pt x="116" y="150"/>
                    </a:lnTo>
                    <a:lnTo>
                      <a:pt x="104" y="144"/>
                    </a:lnTo>
                    <a:lnTo>
                      <a:pt x="104" y="144"/>
                    </a:lnTo>
                    <a:lnTo>
                      <a:pt x="100" y="142"/>
                    </a:lnTo>
                    <a:lnTo>
                      <a:pt x="98" y="138"/>
                    </a:lnTo>
                    <a:lnTo>
                      <a:pt x="98" y="138"/>
                    </a:lnTo>
                    <a:lnTo>
                      <a:pt x="100" y="136"/>
                    </a:lnTo>
                    <a:lnTo>
                      <a:pt x="102" y="132"/>
                    </a:lnTo>
                    <a:lnTo>
                      <a:pt x="110" y="128"/>
                    </a:lnTo>
                    <a:lnTo>
                      <a:pt x="120" y="126"/>
                    </a:lnTo>
                    <a:lnTo>
                      <a:pt x="134" y="124"/>
                    </a:lnTo>
                    <a:lnTo>
                      <a:pt x="134" y="124"/>
                    </a:lnTo>
                    <a:lnTo>
                      <a:pt x="148" y="126"/>
                    </a:lnTo>
                    <a:lnTo>
                      <a:pt x="158" y="128"/>
                    </a:lnTo>
                    <a:lnTo>
                      <a:pt x="166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68" y="138"/>
                    </a:lnTo>
                    <a:lnTo>
                      <a:pt x="166" y="142"/>
                    </a:lnTo>
                    <a:lnTo>
                      <a:pt x="162" y="144"/>
                    </a:lnTo>
                    <a:lnTo>
                      <a:pt x="162" y="144"/>
                    </a:lnTo>
                    <a:close/>
                    <a:moveTo>
                      <a:pt x="346" y="160"/>
                    </a:moveTo>
                    <a:lnTo>
                      <a:pt x="346" y="160"/>
                    </a:lnTo>
                    <a:lnTo>
                      <a:pt x="346" y="162"/>
                    </a:lnTo>
                    <a:lnTo>
                      <a:pt x="346" y="162"/>
                    </a:lnTo>
                    <a:lnTo>
                      <a:pt x="346" y="162"/>
                    </a:lnTo>
                    <a:lnTo>
                      <a:pt x="346" y="162"/>
                    </a:lnTo>
                    <a:lnTo>
                      <a:pt x="346" y="162"/>
                    </a:lnTo>
                    <a:lnTo>
                      <a:pt x="346" y="162"/>
                    </a:lnTo>
                    <a:lnTo>
                      <a:pt x="344" y="166"/>
                    </a:lnTo>
                    <a:lnTo>
                      <a:pt x="344" y="166"/>
                    </a:lnTo>
                    <a:lnTo>
                      <a:pt x="344" y="166"/>
                    </a:lnTo>
                    <a:lnTo>
                      <a:pt x="344" y="166"/>
                    </a:lnTo>
                    <a:lnTo>
                      <a:pt x="342" y="168"/>
                    </a:lnTo>
                    <a:lnTo>
                      <a:pt x="342" y="168"/>
                    </a:lnTo>
                    <a:lnTo>
                      <a:pt x="340" y="170"/>
                    </a:lnTo>
                    <a:lnTo>
                      <a:pt x="340" y="170"/>
                    </a:lnTo>
                    <a:lnTo>
                      <a:pt x="338" y="172"/>
                    </a:lnTo>
                    <a:lnTo>
                      <a:pt x="338" y="172"/>
                    </a:lnTo>
                    <a:lnTo>
                      <a:pt x="334" y="174"/>
                    </a:lnTo>
                    <a:lnTo>
                      <a:pt x="334" y="174"/>
                    </a:lnTo>
                    <a:lnTo>
                      <a:pt x="322" y="180"/>
                    </a:lnTo>
                    <a:lnTo>
                      <a:pt x="308" y="184"/>
                    </a:lnTo>
                    <a:lnTo>
                      <a:pt x="290" y="186"/>
                    </a:lnTo>
                    <a:lnTo>
                      <a:pt x="272" y="188"/>
                    </a:lnTo>
                    <a:lnTo>
                      <a:pt x="272" y="188"/>
                    </a:lnTo>
                    <a:lnTo>
                      <a:pt x="252" y="186"/>
                    </a:lnTo>
                    <a:lnTo>
                      <a:pt x="236" y="184"/>
                    </a:lnTo>
                    <a:lnTo>
                      <a:pt x="220" y="180"/>
                    </a:lnTo>
                    <a:lnTo>
                      <a:pt x="210" y="174"/>
                    </a:lnTo>
                    <a:lnTo>
                      <a:pt x="210" y="174"/>
                    </a:lnTo>
                    <a:lnTo>
                      <a:pt x="208" y="174"/>
                    </a:lnTo>
                    <a:lnTo>
                      <a:pt x="208" y="174"/>
                    </a:lnTo>
                    <a:lnTo>
                      <a:pt x="208" y="174"/>
                    </a:lnTo>
                    <a:lnTo>
                      <a:pt x="200" y="168"/>
                    </a:lnTo>
                    <a:lnTo>
                      <a:pt x="200" y="168"/>
                    </a:lnTo>
                    <a:lnTo>
                      <a:pt x="200" y="166"/>
                    </a:lnTo>
                    <a:lnTo>
                      <a:pt x="200" y="166"/>
                    </a:lnTo>
                    <a:lnTo>
                      <a:pt x="198" y="164"/>
                    </a:lnTo>
                    <a:lnTo>
                      <a:pt x="198" y="164"/>
                    </a:lnTo>
                    <a:lnTo>
                      <a:pt x="196" y="160"/>
                    </a:lnTo>
                    <a:lnTo>
                      <a:pt x="196" y="160"/>
                    </a:lnTo>
                    <a:lnTo>
                      <a:pt x="198" y="154"/>
                    </a:lnTo>
                    <a:lnTo>
                      <a:pt x="202" y="148"/>
                    </a:lnTo>
                    <a:lnTo>
                      <a:pt x="202" y="148"/>
                    </a:lnTo>
                    <a:lnTo>
                      <a:pt x="214" y="156"/>
                    </a:lnTo>
                    <a:lnTo>
                      <a:pt x="230" y="162"/>
                    </a:lnTo>
                    <a:lnTo>
                      <a:pt x="248" y="166"/>
                    </a:lnTo>
                    <a:lnTo>
                      <a:pt x="272" y="166"/>
                    </a:lnTo>
                    <a:lnTo>
                      <a:pt x="272" y="166"/>
                    </a:lnTo>
                    <a:lnTo>
                      <a:pt x="294" y="166"/>
                    </a:lnTo>
                    <a:lnTo>
                      <a:pt x="314" y="162"/>
                    </a:lnTo>
                    <a:lnTo>
                      <a:pt x="330" y="156"/>
                    </a:lnTo>
                    <a:lnTo>
                      <a:pt x="342" y="148"/>
                    </a:lnTo>
                    <a:lnTo>
                      <a:pt x="342" y="148"/>
                    </a:lnTo>
                    <a:lnTo>
                      <a:pt x="346" y="154"/>
                    </a:lnTo>
                    <a:lnTo>
                      <a:pt x="346" y="160"/>
                    </a:lnTo>
                    <a:lnTo>
                      <a:pt x="346" y="160"/>
                    </a:lnTo>
                    <a:close/>
                    <a:moveTo>
                      <a:pt x="346" y="128"/>
                    </a:moveTo>
                    <a:lnTo>
                      <a:pt x="346" y="128"/>
                    </a:lnTo>
                    <a:lnTo>
                      <a:pt x="348" y="128"/>
                    </a:lnTo>
                    <a:lnTo>
                      <a:pt x="346" y="128"/>
                    </a:lnTo>
                    <a:close/>
                    <a:moveTo>
                      <a:pt x="196" y="28"/>
                    </a:moveTo>
                    <a:lnTo>
                      <a:pt x="196" y="28"/>
                    </a:lnTo>
                    <a:lnTo>
                      <a:pt x="198" y="24"/>
                    </a:lnTo>
                    <a:lnTo>
                      <a:pt x="202" y="18"/>
                    </a:lnTo>
                    <a:lnTo>
                      <a:pt x="210" y="14"/>
                    </a:lnTo>
                    <a:lnTo>
                      <a:pt x="218" y="8"/>
                    </a:lnTo>
                    <a:lnTo>
                      <a:pt x="230" y="6"/>
                    </a:lnTo>
                    <a:lnTo>
                      <a:pt x="242" y="2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300" y="2"/>
                    </a:lnTo>
                    <a:lnTo>
                      <a:pt x="314" y="6"/>
                    </a:lnTo>
                    <a:lnTo>
                      <a:pt x="324" y="8"/>
                    </a:lnTo>
                    <a:lnTo>
                      <a:pt x="334" y="14"/>
                    </a:lnTo>
                    <a:lnTo>
                      <a:pt x="340" y="18"/>
                    </a:lnTo>
                    <a:lnTo>
                      <a:pt x="344" y="24"/>
                    </a:lnTo>
                    <a:lnTo>
                      <a:pt x="346" y="28"/>
                    </a:lnTo>
                    <a:lnTo>
                      <a:pt x="346" y="28"/>
                    </a:lnTo>
                    <a:lnTo>
                      <a:pt x="346" y="34"/>
                    </a:lnTo>
                    <a:lnTo>
                      <a:pt x="344" y="38"/>
                    </a:lnTo>
                    <a:lnTo>
                      <a:pt x="334" y="44"/>
                    </a:lnTo>
                    <a:lnTo>
                      <a:pt x="334" y="44"/>
                    </a:lnTo>
                    <a:lnTo>
                      <a:pt x="322" y="50"/>
                    </a:lnTo>
                    <a:lnTo>
                      <a:pt x="308" y="54"/>
                    </a:lnTo>
                    <a:lnTo>
                      <a:pt x="290" y="56"/>
                    </a:lnTo>
                    <a:lnTo>
                      <a:pt x="272" y="58"/>
                    </a:lnTo>
                    <a:lnTo>
                      <a:pt x="272" y="58"/>
                    </a:lnTo>
                    <a:lnTo>
                      <a:pt x="252" y="56"/>
                    </a:lnTo>
                    <a:lnTo>
                      <a:pt x="236" y="54"/>
                    </a:lnTo>
                    <a:lnTo>
                      <a:pt x="220" y="50"/>
                    </a:lnTo>
                    <a:lnTo>
                      <a:pt x="210" y="44"/>
                    </a:lnTo>
                    <a:lnTo>
                      <a:pt x="210" y="44"/>
                    </a:lnTo>
                    <a:lnTo>
                      <a:pt x="200" y="38"/>
                    </a:lnTo>
                    <a:lnTo>
                      <a:pt x="198" y="34"/>
                    </a:lnTo>
                    <a:lnTo>
                      <a:pt x="196" y="28"/>
                    </a:lnTo>
                    <a:lnTo>
                      <a:pt x="196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101882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BC35BF9B-EB74-DE18-3AB1-4DB50ADF5E19}"/>
              </a:ext>
            </a:extLst>
          </p:cNvPr>
          <p:cNvGrpSpPr/>
          <p:nvPr/>
        </p:nvGrpSpPr>
        <p:grpSpPr>
          <a:xfrm>
            <a:off x="2055817" y="5146050"/>
            <a:ext cx="1722913" cy="479160"/>
            <a:chOff x="2271717" y="5146050"/>
            <a:chExt cx="1722913" cy="479160"/>
          </a:xfrm>
        </p:grpSpPr>
        <p:sp>
          <p:nvSpPr>
            <p:cNvPr id="18" name="Rectangle 41">
              <a:extLst>
                <a:ext uri="{FF2B5EF4-FFF2-40B4-BE49-F238E27FC236}">
                  <a16:creationId xmlns:a16="http://schemas.microsoft.com/office/drawing/2014/main" id="{6211C61A-78A4-A147-6997-7BDC0B483A58}"/>
                </a:ext>
              </a:extLst>
            </p:cNvPr>
            <p:cNvSpPr/>
            <p:nvPr/>
          </p:nvSpPr>
          <p:spPr>
            <a:xfrm>
              <a:off x="2697800" y="5171611"/>
              <a:ext cx="1296830" cy="369332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600" dirty="0">
                  <a:latin typeface="Arial" panose="020B0604020202020204" pitchFamily="34" charset="0"/>
                  <a:cs typeface="Arial" panose="020B0604020202020204" pitchFamily="34" charset="0"/>
                </a:rPr>
                <a:t>19 </a:t>
              </a:r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mesi e mezzo</a:t>
              </a:r>
              <a:endParaRPr lang="it-IT" sz="11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9" name="Gruppo 18">
              <a:extLst>
                <a:ext uri="{FF2B5EF4-FFF2-40B4-BE49-F238E27FC236}">
                  <a16:creationId xmlns:a16="http://schemas.microsoft.com/office/drawing/2014/main" id="{9A25183F-7E62-E4F0-01A6-53A788CC20A4}"/>
                </a:ext>
              </a:extLst>
            </p:cNvPr>
            <p:cNvGrpSpPr/>
            <p:nvPr/>
          </p:nvGrpSpPr>
          <p:grpSpPr>
            <a:xfrm>
              <a:off x="2271717" y="5146050"/>
              <a:ext cx="479160" cy="479160"/>
              <a:chOff x="803494" y="5170151"/>
              <a:chExt cx="360000" cy="360000"/>
            </a:xfrm>
          </p:grpSpPr>
          <p:sp>
            <p:nvSpPr>
              <p:cNvPr id="20" name="Oval 39">
                <a:extLst>
                  <a:ext uri="{FF2B5EF4-FFF2-40B4-BE49-F238E27FC236}">
                    <a16:creationId xmlns:a16="http://schemas.microsoft.com/office/drawing/2014/main" id="{99ACE87D-B38A-6E7C-D25E-6BC3485DA5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3494" y="5170151"/>
                <a:ext cx="360000" cy="360000"/>
              </a:xfrm>
              <a:prstGeom prst="ellipse">
                <a:avLst/>
              </a:prstGeom>
              <a:solidFill>
                <a:srgbClr val="8E0815"/>
              </a:solidFill>
              <a:ln>
                <a:noFill/>
              </a:ln>
              <a:effectLst/>
            </p:spPr>
            <p:txBody>
              <a:bodyPr rtlCol="0" anchor="ctr"/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1882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1" name="Elemento grafico 42" descr="Clessidra 60% contorno">
                <a:extLst>
                  <a:ext uri="{FF2B5EF4-FFF2-40B4-BE49-F238E27FC236}">
                    <a16:creationId xmlns:a16="http://schemas.microsoft.com/office/drawing/2014/main" id="{EB6DD425-7C96-E8B9-BA3E-05EDB9DE4E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56269" y="5226500"/>
                <a:ext cx="252000" cy="252000"/>
              </a:xfrm>
              <a:prstGeom prst="rect">
                <a:avLst/>
              </a:prstGeom>
            </p:spPr>
          </p:pic>
        </p:grpSp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6AFDA495-917D-1FFE-2F3C-03073E319160}"/>
              </a:ext>
            </a:extLst>
          </p:cNvPr>
          <p:cNvGrpSpPr/>
          <p:nvPr/>
        </p:nvGrpSpPr>
        <p:grpSpPr>
          <a:xfrm>
            <a:off x="2055817" y="3841630"/>
            <a:ext cx="1727642" cy="479160"/>
            <a:chOff x="2271717" y="3980226"/>
            <a:chExt cx="1727642" cy="479160"/>
          </a:xfrm>
        </p:grpSpPr>
        <p:sp>
          <p:nvSpPr>
            <p:cNvPr id="23" name="Rectangle 35">
              <a:extLst>
                <a:ext uri="{FF2B5EF4-FFF2-40B4-BE49-F238E27FC236}">
                  <a16:creationId xmlns:a16="http://schemas.microsoft.com/office/drawing/2014/main" id="{49D17F28-2ED3-089E-1BF8-9DFF509EC814}"/>
                </a:ext>
              </a:extLst>
            </p:cNvPr>
            <p:cNvSpPr/>
            <p:nvPr/>
          </p:nvSpPr>
          <p:spPr>
            <a:xfrm>
              <a:off x="2825961" y="4061252"/>
              <a:ext cx="1173398" cy="338554"/>
            </a:xfrm>
            <a:prstGeom prst="rect">
              <a:avLst/>
            </a:prstGeom>
          </p:spPr>
          <p:txBody>
            <a:bodyPr wrap="none" lIns="0" rIns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1600" dirty="0">
                  <a:latin typeface="Arial" panose="020B0604020202020204" pitchFamily="34" charset="0"/>
                  <a:cs typeface="Arial" panose="020B0604020202020204" pitchFamily="34" charset="0"/>
                </a:rPr>
                <a:t>24 </a:t>
              </a:r>
              <a:r>
                <a:rPr lang="it-IT" sz="1100" dirty="0">
                  <a:latin typeface="Arial" panose="020B0604020202020204" pitchFamily="34" charset="0"/>
                  <a:cs typeface="Arial" panose="020B0604020202020204" pitchFamily="34" charset="0"/>
                </a:rPr>
                <a:t>uffici giudiziari</a:t>
              </a:r>
            </a:p>
          </p:txBody>
        </p:sp>
        <p:grpSp>
          <p:nvGrpSpPr>
            <p:cNvPr id="24" name="Gruppo 23">
              <a:extLst>
                <a:ext uri="{FF2B5EF4-FFF2-40B4-BE49-F238E27FC236}">
                  <a16:creationId xmlns:a16="http://schemas.microsoft.com/office/drawing/2014/main" id="{7F0FFE3F-F0AB-8C5E-405C-D57CBBE29E48}"/>
                </a:ext>
              </a:extLst>
            </p:cNvPr>
            <p:cNvGrpSpPr/>
            <p:nvPr/>
          </p:nvGrpSpPr>
          <p:grpSpPr>
            <a:xfrm>
              <a:off x="2271717" y="3980226"/>
              <a:ext cx="479160" cy="479160"/>
              <a:chOff x="1105683" y="4089142"/>
              <a:chExt cx="360000" cy="360000"/>
            </a:xfrm>
          </p:grpSpPr>
          <p:sp>
            <p:nvSpPr>
              <p:cNvPr id="25" name="Oval 33">
                <a:extLst>
                  <a:ext uri="{FF2B5EF4-FFF2-40B4-BE49-F238E27FC236}">
                    <a16:creationId xmlns:a16="http://schemas.microsoft.com/office/drawing/2014/main" id="{6062882E-CFDA-260A-D554-E95416B349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5683" y="4089142"/>
                <a:ext cx="360000" cy="360000"/>
              </a:xfrm>
              <a:prstGeom prst="ellipse">
                <a:avLst/>
              </a:prstGeom>
              <a:solidFill>
                <a:srgbClr val="8E0815"/>
              </a:solidFill>
              <a:ln>
                <a:noFill/>
              </a:ln>
              <a:effectLst/>
            </p:spPr>
            <p:txBody>
              <a:bodyPr rtlCol="0" anchor="ctr"/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1882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6" name="Elemento grafico 49" descr="Martelletto contorno">
                <a:extLst>
                  <a:ext uri="{FF2B5EF4-FFF2-40B4-BE49-F238E27FC236}">
                    <a16:creationId xmlns:a16="http://schemas.microsoft.com/office/drawing/2014/main" id="{C6CB635C-7209-F385-7051-1644D8DA28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187874" y="4171333"/>
                <a:ext cx="195619" cy="195619"/>
              </a:xfrm>
              <a:prstGeom prst="rect">
                <a:avLst/>
              </a:prstGeom>
            </p:spPr>
          </p:pic>
        </p:grpSp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20BB17E3-79A6-6987-DF6C-67882E74E12B}"/>
              </a:ext>
            </a:extLst>
          </p:cNvPr>
          <p:cNvGrpSpPr/>
          <p:nvPr/>
        </p:nvGrpSpPr>
        <p:grpSpPr>
          <a:xfrm>
            <a:off x="948344" y="3208549"/>
            <a:ext cx="1906814" cy="479160"/>
            <a:chOff x="1537591" y="3429000"/>
            <a:chExt cx="1906814" cy="479160"/>
          </a:xfrm>
        </p:grpSpPr>
        <p:sp>
          <p:nvSpPr>
            <p:cNvPr id="28" name="Rectangle 28">
              <a:extLst>
                <a:ext uri="{FF2B5EF4-FFF2-40B4-BE49-F238E27FC236}">
                  <a16:creationId xmlns:a16="http://schemas.microsoft.com/office/drawing/2014/main" id="{39FD8D94-6D72-EB95-797C-72B20E9DABFA}"/>
                </a:ext>
              </a:extLst>
            </p:cNvPr>
            <p:cNvSpPr/>
            <p:nvPr/>
          </p:nvSpPr>
          <p:spPr>
            <a:xfrm>
              <a:off x="2027350" y="3485062"/>
              <a:ext cx="1417055" cy="369332"/>
            </a:xfrm>
            <a:prstGeom prst="rect">
              <a:avLst/>
            </a:prstGeom>
          </p:spPr>
          <p:txBody>
            <a:bodyPr wrap="none" lIns="0" rIns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8 </a:t>
              </a:r>
              <a:r>
                <a:rPr lang="it-IT" sz="1100" dirty="0">
                  <a:latin typeface="Arial" panose="020B0604020202020204" pitchFamily="34" charset="0"/>
                  <a:cs typeface="Arial" panose="020B0604020202020204" pitchFamily="34" charset="0"/>
                </a:rPr>
                <a:t>Università coinvolte</a:t>
              </a:r>
            </a:p>
          </p:txBody>
        </p:sp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ACA08505-6F4E-7016-4A36-D732C00C666B}"/>
                </a:ext>
              </a:extLst>
            </p:cNvPr>
            <p:cNvGrpSpPr/>
            <p:nvPr/>
          </p:nvGrpSpPr>
          <p:grpSpPr>
            <a:xfrm>
              <a:off x="1537591" y="3429000"/>
              <a:ext cx="479160" cy="479160"/>
              <a:chOff x="297206" y="3420697"/>
              <a:chExt cx="360000" cy="360000"/>
            </a:xfrm>
          </p:grpSpPr>
          <p:sp>
            <p:nvSpPr>
              <p:cNvPr id="30" name="Oval 24">
                <a:extLst>
                  <a:ext uri="{FF2B5EF4-FFF2-40B4-BE49-F238E27FC236}">
                    <a16:creationId xmlns:a16="http://schemas.microsoft.com/office/drawing/2014/main" id="{DE55456D-84A2-0C57-B6C3-0456260E61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7206" y="3420697"/>
                <a:ext cx="360000" cy="360000"/>
              </a:xfrm>
              <a:prstGeom prst="ellipse">
                <a:avLst/>
              </a:prstGeom>
              <a:solidFill>
                <a:srgbClr val="8E0815"/>
              </a:solidFill>
              <a:ln>
                <a:noFill/>
              </a:ln>
              <a:effectLst/>
            </p:spPr>
            <p:txBody>
              <a:bodyPr rtlCol="0" anchor="ctr"/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1882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1" name="Elemento grafico 55" descr="Cappello di laurea contorno">
                <a:extLst>
                  <a:ext uri="{FF2B5EF4-FFF2-40B4-BE49-F238E27FC236}">
                    <a16:creationId xmlns:a16="http://schemas.microsoft.com/office/drawing/2014/main" id="{09966A1C-35E9-522E-2396-1EE184BD33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51206" y="3474697"/>
                <a:ext cx="252000" cy="252000"/>
              </a:xfrm>
              <a:prstGeom prst="rect">
                <a:avLst/>
              </a:prstGeom>
            </p:spPr>
          </p:pic>
        </p:grpSp>
      </p:grpSp>
      <p:pic>
        <p:nvPicPr>
          <p:cNvPr id="32" name="Immagine 31">
            <a:extLst>
              <a:ext uri="{FF2B5EF4-FFF2-40B4-BE49-F238E27FC236}">
                <a16:creationId xmlns:a16="http://schemas.microsoft.com/office/drawing/2014/main" id="{B4DD7735-1502-1165-5590-4C041A50E72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315" y="2190115"/>
            <a:ext cx="696099" cy="953969"/>
          </a:xfrm>
          <a:prstGeom prst="rect">
            <a:avLst/>
          </a:prstGeom>
        </p:spPr>
      </p:pic>
      <p:pic>
        <p:nvPicPr>
          <p:cNvPr id="33" name="Immagine 32" descr="Immagine che contiene testo, stazionario&#10;&#10;Descrizione generata automaticamente">
            <a:extLst>
              <a:ext uri="{FF2B5EF4-FFF2-40B4-BE49-F238E27FC236}">
                <a16:creationId xmlns:a16="http://schemas.microsoft.com/office/drawing/2014/main" id="{99C5B3A2-B55A-F5B8-1703-C958901611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650" y="2238562"/>
            <a:ext cx="997760" cy="857074"/>
          </a:xfrm>
          <a:prstGeom prst="rect">
            <a:avLst/>
          </a:prstGeom>
        </p:spPr>
      </p:pic>
      <p:sp>
        <p:nvSpPr>
          <p:cNvPr id="34" name="Rectangle 54">
            <a:extLst>
              <a:ext uri="{FF2B5EF4-FFF2-40B4-BE49-F238E27FC236}">
                <a16:creationId xmlns:a16="http://schemas.microsoft.com/office/drawing/2014/main" id="{AF9F6EA8-E947-5E02-B93B-C1D117A88FCA}"/>
              </a:ext>
            </a:extLst>
          </p:cNvPr>
          <p:cNvSpPr/>
          <p:nvPr/>
        </p:nvSpPr>
        <p:spPr>
          <a:xfrm>
            <a:off x="8593837" y="1560225"/>
            <a:ext cx="2731387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Smaltimento dell’Arretrato</a:t>
            </a:r>
            <a:endParaRPr lang="it-IT" sz="1400" b="1" i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907DAC31-655C-B34A-99DE-209D92EF8028}"/>
              </a:ext>
            </a:extLst>
          </p:cNvPr>
          <p:cNvSpPr/>
          <p:nvPr/>
        </p:nvSpPr>
        <p:spPr>
          <a:xfrm>
            <a:off x="5099349" y="3475209"/>
            <a:ext cx="6669088" cy="35441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Ulteriori finalità del progetto</a:t>
            </a:r>
          </a:p>
        </p:txBody>
      </p: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B7B6CC76-7DF1-9F68-875B-E3CE7FBBF0B5}"/>
              </a:ext>
            </a:extLst>
          </p:cNvPr>
          <p:cNvGrpSpPr/>
          <p:nvPr/>
        </p:nvGrpSpPr>
        <p:grpSpPr>
          <a:xfrm>
            <a:off x="5009647" y="3961532"/>
            <a:ext cx="6669089" cy="2242560"/>
            <a:chOff x="6370786" y="4068782"/>
            <a:chExt cx="5387287" cy="2242560"/>
          </a:xfrm>
        </p:grpSpPr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id="{0CA73828-604B-E93D-B12D-57D7F47EC13E}"/>
                </a:ext>
              </a:extLst>
            </p:cNvPr>
            <p:cNvSpPr/>
            <p:nvPr/>
          </p:nvSpPr>
          <p:spPr>
            <a:xfrm>
              <a:off x="6370786" y="4677374"/>
              <a:ext cx="1294372" cy="1633968"/>
            </a:xfrm>
            <a:custGeom>
              <a:avLst/>
              <a:gdLst>
                <a:gd name="connsiteX0" fmla="*/ 0 w 1062632"/>
                <a:gd name="connsiteY0" fmla="*/ 0 h 637579"/>
                <a:gd name="connsiteX1" fmla="*/ 1062632 w 1062632"/>
                <a:gd name="connsiteY1" fmla="*/ 0 h 637579"/>
                <a:gd name="connsiteX2" fmla="*/ 1062632 w 1062632"/>
                <a:gd name="connsiteY2" fmla="*/ 637579 h 637579"/>
                <a:gd name="connsiteX3" fmla="*/ 0 w 1062632"/>
                <a:gd name="connsiteY3" fmla="*/ 637579 h 637579"/>
                <a:gd name="connsiteX4" fmla="*/ 0 w 1062632"/>
                <a:gd name="connsiteY4" fmla="*/ 0 h 63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632" h="637579">
                  <a:moveTo>
                    <a:pt x="0" y="0"/>
                  </a:moveTo>
                  <a:lnTo>
                    <a:pt x="1062632" y="0"/>
                  </a:lnTo>
                  <a:lnTo>
                    <a:pt x="1062632" y="637579"/>
                  </a:lnTo>
                  <a:lnTo>
                    <a:pt x="0" y="63757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t" anchorCtr="0">
              <a:no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b="1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Indagare le cause </a:t>
              </a:r>
              <a:r>
                <a:rPr lang="it-IT" sz="12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 </a:t>
              </a:r>
              <a:r>
                <a:rPr lang="it-IT" sz="1200" b="1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rimuovere i problemi organizzativi </a:t>
              </a:r>
              <a:r>
                <a:rPr lang="it-IT" sz="12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che rallentano/impediscono l’avvio degli UPP presso gli uffici giudiziari;</a:t>
              </a:r>
            </a:p>
          </p:txBody>
        </p:sp>
        <p:sp>
          <p:nvSpPr>
            <p:cNvPr id="38" name="Figura a mano libera: forma 37">
              <a:extLst>
                <a:ext uri="{FF2B5EF4-FFF2-40B4-BE49-F238E27FC236}">
                  <a16:creationId xmlns:a16="http://schemas.microsoft.com/office/drawing/2014/main" id="{F5A0F27B-B229-3182-AAF8-B5D09A0B9CF3}"/>
                </a:ext>
              </a:extLst>
            </p:cNvPr>
            <p:cNvSpPr/>
            <p:nvPr/>
          </p:nvSpPr>
          <p:spPr>
            <a:xfrm>
              <a:off x="7735091" y="4677374"/>
              <a:ext cx="1294372" cy="1633968"/>
            </a:xfrm>
            <a:custGeom>
              <a:avLst/>
              <a:gdLst>
                <a:gd name="connsiteX0" fmla="*/ 0 w 1062632"/>
                <a:gd name="connsiteY0" fmla="*/ 0 h 637579"/>
                <a:gd name="connsiteX1" fmla="*/ 1062632 w 1062632"/>
                <a:gd name="connsiteY1" fmla="*/ 0 h 637579"/>
                <a:gd name="connsiteX2" fmla="*/ 1062632 w 1062632"/>
                <a:gd name="connsiteY2" fmla="*/ 637579 h 637579"/>
                <a:gd name="connsiteX3" fmla="*/ 0 w 1062632"/>
                <a:gd name="connsiteY3" fmla="*/ 637579 h 637579"/>
                <a:gd name="connsiteX4" fmla="*/ 0 w 1062632"/>
                <a:gd name="connsiteY4" fmla="*/ 0 h 63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632" h="637579">
                  <a:moveTo>
                    <a:pt x="0" y="0"/>
                  </a:moveTo>
                  <a:lnTo>
                    <a:pt x="1062632" y="0"/>
                  </a:lnTo>
                  <a:lnTo>
                    <a:pt x="1062632" y="637579"/>
                  </a:lnTo>
                  <a:lnTo>
                    <a:pt x="0" y="63757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t" anchorCtr="0">
              <a:no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b="1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Colmare il gap di competenze </a:t>
              </a:r>
              <a:r>
                <a:rPr lang="it-IT" sz="12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manageriali, tecnico-gestionali e digitali in capo </a:t>
              </a:r>
              <a:r>
                <a:rPr lang="it-IT" sz="1200" b="1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ai diversi componenti del team dell’UPP</a:t>
              </a:r>
              <a:r>
                <a:rPr lang="it-IT" sz="12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</a:p>
          </p:txBody>
        </p:sp>
        <p:sp>
          <p:nvSpPr>
            <p:cNvPr id="39" name="Figura a mano libera: forma 38">
              <a:extLst>
                <a:ext uri="{FF2B5EF4-FFF2-40B4-BE49-F238E27FC236}">
                  <a16:creationId xmlns:a16="http://schemas.microsoft.com/office/drawing/2014/main" id="{F29D21FE-17DA-AC78-6C89-2D2D2FA7BE57}"/>
                </a:ext>
              </a:extLst>
            </p:cNvPr>
            <p:cNvSpPr/>
            <p:nvPr/>
          </p:nvSpPr>
          <p:spPr>
            <a:xfrm>
              <a:off x="9099396" y="4677374"/>
              <a:ext cx="1294372" cy="1633968"/>
            </a:xfrm>
            <a:custGeom>
              <a:avLst/>
              <a:gdLst>
                <a:gd name="connsiteX0" fmla="*/ 0 w 1062632"/>
                <a:gd name="connsiteY0" fmla="*/ 0 h 637579"/>
                <a:gd name="connsiteX1" fmla="*/ 1062632 w 1062632"/>
                <a:gd name="connsiteY1" fmla="*/ 0 h 637579"/>
                <a:gd name="connsiteX2" fmla="*/ 1062632 w 1062632"/>
                <a:gd name="connsiteY2" fmla="*/ 637579 h 637579"/>
                <a:gd name="connsiteX3" fmla="*/ 0 w 1062632"/>
                <a:gd name="connsiteY3" fmla="*/ 637579 h 637579"/>
                <a:gd name="connsiteX4" fmla="*/ 0 w 1062632"/>
                <a:gd name="connsiteY4" fmla="*/ 0 h 63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632" h="637579">
                  <a:moveTo>
                    <a:pt x="0" y="0"/>
                  </a:moveTo>
                  <a:lnTo>
                    <a:pt x="1062632" y="0"/>
                  </a:lnTo>
                  <a:lnTo>
                    <a:pt x="1062632" y="637579"/>
                  </a:lnTo>
                  <a:lnTo>
                    <a:pt x="0" y="63757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t" anchorCtr="0">
              <a:no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b="1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Sviluppare modelli/strumenti </a:t>
              </a:r>
              <a:r>
                <a:rPr lang="it-IT" sz="12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 smaltimento dell’arretrato civile e di gestione dei flussi dei procedimenti e delle sopravvenienze;</a:t>
              </a:r>
            </a:p>
          </p:txBody>
        </p:sp>
        <p:sp>
          <p:nvSpPr>
            <p:cNvPr id="40" name="Figura a mano libera: forma 39">
              <a:extLst>
                <a:ext uri="{FF2B5EF4-FFF2-40B4-BE49-F238E27FC236}">
                  <a16:creationId xmlns:a16="http://schemas.microsoft.com/office/drawing/2014/main" id="{0FE38E17-2898-F13C-6C80-8D93072369E3}"/>
                </a:ext>
              </a:extLst>
            </p:cNvPr>
            <p:cNvSpPr/>
            <p:nvPr/>
          </p:nvSpPr>
          <p:spPr>
            <a:xfrm>
              <a:off x="10463701" y="4677374"/>
              <a:ext cx="1294372" cy="1633968"/>
            </a:xfrm>
            <a:custGeom>
              <a:avLst/>
              <a:gdLst>
                <a:gd name="connsiteX0" fmla="*/ 0 w 1062632"/>
                <a:gd name="connsiteY0" fmla="*/ 0 h 637579"/>
                <a:gd name="connsiteX1" fmla="*/ 1062632 w 1062632"/>
                <a:gd name="connsiteY1" fmla="*/ 0 h 637579"/>
                <a:gd name="connsiteX2" fmla="*/ 1062632 w 1062632"/>
                <a:gd name="connsiteY2" fmla="*/ 637579 h 637579"/>
                <a:gd name="connsiteX3" fmla="*/ 0 w 1062632"/>
                <a:gd name="connsiteY3" fmla="*/ 637579 h 637579"/>
                <a:gd name="connsiteX4" fmla="*/ 0 w 1062632"/>
                <a:gd name="connsiteY4" fmla="*/ 0 h 63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632" h="637579">
                  <a:moveTo>
                    <a:pt x="0" y="0"/>
                  </a:moveTo>
                  <a:lnTo>
                    <a:pt x="1062632" y="0"/>
                  </a:lnTo>
                  <a:lnTo>
                    <a:pt x="1062632" y="637579"/>
                  </a:lnTo>
                  <a:lnTo>
                    <a:pt x="0" y="63757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t" anchorCtr="0">
              <a:no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b="1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Ridefinire i piani di studio universitari e l’offerta post laurea</a:t>
              </a:r>
              <a:r>
                <a:rPr lang="it-IT" sz="12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modo da renderli adeguati alla domanda di competenze proveniente dal settore giustizia.</a:t>
              </a:r>
            </a:p>
          </p:txBody>
        </p:sp>
        <p:pic>
          <p:nvPicPr>
            <p:cNvPr id="41" name="Elemento grafico 69" descr="Libri su uno scaffale contorno">
              <a:extLst>
                <a:ext uri="{FF2B5EF4-FFF2-40B4-BE49-F238E27FC236}">
                  <a16:creationId xmlns:a16="http://schemas.microsoft.com/office/drawing/2014/main" id="{EFC2D433-CF14-2009-EE58-722F1CF03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835711" y="4068782"/>
              <a:ext cx="550351" cy="550351"/>
            </a:xfrm>
            <a:prstGeom prst="rect">
              <a:avLst/>
            </a:prstGeom>
          </p:spPr>
        </p:pic>
        <p:pic>
          <p:nvPicPr>
            <p:cNvPr id="42" name="Elemento grafico 71" descr="Ingranaggi con riempimento a tinta unita">
              <a:extLst>
                <a:ext uri="{FF2B5EF4-FFF2-40B4-BE49-F238E27FC236}">
                  <a16:creationId xmlns:a16="http://schemas.microsoft.com/office/drawing/2014/main" id="{E6D82439-DBCE-C5D9-08B5-1789EFB2B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449465" y="4104915"/>
              <a:ext cx="550351" cy="550351"/>
            </a:xfrm>
            <a:prstGeom prst="rect">
              <a:avLst/>
            </a:prstGeom>
          </p:spPr>
        </p:pic>
        <p:pic>
          <p:nvPicPr>
            <p:cNvPr id="43" name="Elemento grafico 75" descr="Salute mentale contorno">
              <a:extLst>
                <a:ext uri="{FF2B5EF4-FFF2-40B4-BE49-F238E27FC236}">
                  <a16:creationId xmlns:a16="http://schemas.microsoft.com/office/drawing/2014/main" id="{78B03433-A9D7-54D8-269C-907CAD92D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152663" y="4094177"/>
              <a:ext cx="505629" cy="550351"/>
            </a:xfrm>
            <a:prstGeom prst="rect">
              <a:avLst/>
            </a:prstGeom>
          </p:spPr>
        </p:pic>
        <p:pic>
          <p:nvPicPr>
            <p:cNvPr id="44" name="Elemento grafico 76" descr="Lente di ingrandimento con riempimento a tinta unita">
              <a:extLst>
                <a:ext uri="{FF2B5EF4-FFF2-40B4-BE49-F238E27FC236}">
                  <a16:creationId xmlns:a16="http://schemas.microsoft.com/office/drawing/2014/main" id="{0061EE82-EB04-CDC8-5580-1A3BD8A48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766418" y="4104916"/>
              <a:ext cx="505629" cy="550351"/>
            </a:xfrm>
            <a:prstGeom prst="rect">
              <a:avLst/>
            </a:prstGeom>
          </p:spPr>
        </p:pic>
      </p:grpSp>
      <p:sp>
        <p:nvSpPr>
          <p:cNvPr id="45" name="Freccia in giù 44">
            <a:extLst>
              <a:ext uri="{FF2B5EF4-FFF2-40B4-BE49-F238E27FC236}">
                <a16:creationId xmlns:a16="http://schemas.microsoft.com/office/drawing/2014/main" id="{31DFCA6A-C1E1-40E9-61B2-423F6BA85B6A}"/>
              </a:ext>
            </a:extLst>
          </p:cNvPr>
          <p:cNvSpPr/>
          <p:nvPr/>
        </p:nvSpPr>
        <p:spPr>
          <a:xfrm>
            <a:off x="5977591" y="2404494"/>
            <a:ext cx="333746" cy="660420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Freccia in giù 45">
            <a:extLst>
              <a:ext uri="{FF2B5EF4-FFF2-40B4-BE49-F238E27FC236}">
                <a16:creationId xmlns:a16="http://schemas.microsoft.com/office/drawing/2014/main" id="{D25EA75E-DEB8-90B7-08D5-531B957A8157}"/>
              </a:ext>
            </a:extLst>
          </p:cNvPr>
          <p:cNvSpPr/>
          <p:nvPr/>
        </p:nvSpPr>
        <p:spPr>
          <a:xfrm>
            <a:off x="9119769" y="2388320"/>
            <a:ext cx="333746" cy="660420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7" name="Immagine 46">
            <a:extLst>
              <a:ext uri="{FF2B5EF4-FFF2-40B4-BE49-F238E27FC236}">
                <a16:creationId xmlns:a16="http://schemas.microsoft.com/office/drawing/2014/main" id="{BB1E78A4-1519-C0A5-F779-FD3E52D60C6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48" name="Immagine 47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3DB23B7D-D4B6-31AB-1727-EDADBDE97B1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034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B5F828E9-6FFD-46AB-D65D-61C634E6143A}"/>
              </a:ext>
            </a:extLst>
          </p:cNvPr>
          <p:cNvSpPr/>
          <p:nvPr/>
        </p:nvSpPr>
        <p:spPr>
          <a:xfrm>
            <a:off x="598849" y="1396230"/>
            <a:ext cx="5040000" cy="953588"/>
          </a:xfrm>
          <a:prstGeom prst="rect">
            <a:avLst/>
          </a:prstGeom>
          <a:solidFill>
            <a:schemeClr val="bg1"/>
          </a:solidFill>
          <a:ln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E203A80-057A-61ED-8953-48EC0532C8B4}"/>
              </a:ext>
            </a:extLst>
          </p:cNvPr>
          <p:cNvSpPr/>
          <p:nvPr/>
        </p:nvSpPr>
        <p:spPr>
          <a:xfrm>
            <a:off x="598849" y="2418966"/>
            <a:ext cx="5040000" cy="3635796"/>
          </a:xfrm>
          <a:prstGeom prst="rect">
            <a:avLst/>
          </a:prstGeom>
          <a:solidFill>
            <a:schemeClr val="bg1"/>
          </a:solidFill>
          <a:ln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4102389-80B8-9B0A-7C1A-EDCA70EEBC62}"/>
              </a:ext>
            </a:extLst>
          </p:cNvPr>
          <p:cNvSpPr/>
          <p:nvPr/>
        </p:nvSpPr>
        <p:spPr>
          <a:xfrm>
            <a:off x="6096000" y="1396230"/>
            <a:ext cx="5674371" cy="46585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8CDE9D1C-80D2-A92F-481E-7ED73D14E951}"/>
              </a:ext>
            </a:extLst>
          </p:cNvPr>
          <p:cNvSpPr/>
          <p:nvPr/>
        </p:nvSpPr>
        <p:spPr>
          <a:xfrm>
            <a:off x="9521986" y="1938428"/>
            <a:ext cx="1884349" cy="60781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Corte di Appello di Bari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Bari</a:t>
            </a:r>
            <a:endParaRPr lang="it-IT" sz="800" b="1" i="1" dirty="0">
              <a:solidFill>
                <a:srgbClr val="0148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Foggia</a:t>
            </a:r>
            <a:endParaRPr lang="it-IT" sz="800" b="1" i="1" dirty="0">
              <a:solidFill>
                <a:srgbClr val="0148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Trani</a:t>
            </a:r>
            <a:endParaRPr lang="it-IT" sz="800" b="1" i="1" dirty="0">
              <a:solidFill>
                <a:srgbClr val="0148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114">
            <a:extLst>
              <a:ext uri="{FF2B5EF4-FFF2-40B4-BE49-F238E27FC236}">
                <a16:creationId xmlns:a16="http://schemas.microsoft.com/office/drawing/2014/main" id="{A6A4C125-5B5B-9E56-0976-F6293975C74F}"/>
              </a:ext>
            </a:extLst>
          </p:cNvPr>
          <p:cNvSpPr/>
          <p:nvPr/>
        </p:nvSpPr>
        <p:spPr>
          <a:xfrm>
            <a:off x="10164331" y="2926817"/>
            <a:ext cx="1515565" cy="8620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Corte di Appello di Lecce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Sede distaccata di Taranto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Lecce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Taranto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Brindisi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51">
            <a:extLst>
              <a:ext uri="{FF2B5EF4-FFF2-40B4-BE49-F238E27FC236}">
                <a16:creationId xmlns:a16="http://schemas.microsoft.com/office/drawing/2014/main" id="{ED88DFE0-871A-300D-0925-9C12AAD921D4}"/>
              </a:ext>
            </a:extLst>
          </p:cNvPr>
          <p:cNvSpPr/>
          <p:nvPr/>
        </p:nvSpPr>
        <p:spPr>
          <a:xfrm>
            <a:off x="9764050" y="4159981"/>
            <a:ext cx="1884349" cy="127551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Corte di Appello di Catanzaro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Catanzaro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Crotone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Paola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Cosenza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Lamezia Terme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Vibo Valentia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Castrovillari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57">
            <a:extLst>
              <a:ext uri="{FF2B5EF4-FFF2-40B4-BE49-F238E27FC236}">
                <a16:creationId xmlns:a16="http://schemas.microsoft.com/office/drawing/2014/main" id="{3D678D22-A8E7-20F2-810C-E546B0092076}"/>
              </a:ext>
            </a:extLst>
          </p:cNvPr>
          <p:cNvSpPr/>
          <p:nvPr/>
        </p:nvSpPr>
        <p:spPr>
          <a:xfrm>
            <a:off x="6914687" y="4263833"/>
            <a:ext cx="1884349" cy="735480"/>
          </a:xfrm>
          <a:prstGeom prst="rect">
            <a:avLst/>
          </a:prstGeom>
          <a:solidFill>
            <a:schemeClr val="accent2">
              <a:lumMod val="20000"/>
              <a:lumOff val="80000"/>
              <a:alpha val="70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it-IT" sz="800" b="0" i="1" dirty="0">
                <a:solidFill>
                  <a:srgbClr val="2424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rte di Appello di Reggio Calabria</a:t>
            </a:r>
            <a:endParaRPr lang="it-IT" sz="800" b="1" i="1" dirty="0">
              <a:solidFill>
                <a:srgbClr val="24242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b="0" i="1" dirty="0">
                <a:solidFill>
                  <a:srgbClr val="2424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Tribunale di Reggio Calabria</a:t>
            </a:r>
            <a:endParaRPr lang="it-IT" sz="800" b="1" i="1" dirty="0">
              <a:solidFill>
                <a:srgbClr val="24242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b="0" i="1" dirty="0">
                <a:solidFill>
                  <a:srgbClr val="2424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Tribunale di Palmi</a:t>
            </a:r>
            <a:endParaRPr lang="it-IT" sz="800" b="1" i="1" dirty="0">
              <a:solidFill>
                <a:srgbClr val="24242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b="0" i="1" dirty="0">
                <a:solidFill>
                  <a:srgbClr val="2424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Tribunale di Locri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104CE3A6-DBFD-65FF-FF78-22B177513111}"/>
              </a:ext>
            </a:extLst>
          </p:cNvPr>
          <p:cNvSpPr>
            <a:spLocks/>
          </p:cNvSpPr>
          <p:nvPr/>
        </p:nvSpPr>
        <p:spPr bwMode="auto">
          <a:xfrm>
            <a:off x="8386286" y="2173512"/>
            <a:ext cx="1728964" cy="1275513"/>
          </a:xfrm>
          <a:custGeom>
            <a:avLst/>
            <a:gdLst/>
            <a:ahLst/>
            <a:cxnLst>
              <a:cxn ang="0">
                <a:pos x="564" y="86"/>
              </a:cxn>
              <a:cxn ang="0">
                <a:pos x="449" y="200"/>
              </a:cxn>
              <a:cxn ang="0">
                <a:pos x="451" y="282"/>
              </a:cxn>
              <a:cxn ang="0">
                <a:pos x="502" y="323"/>
              </a:cxn>
              <a:cxn ang="0">
                <a:pos x="737" y="411"/>
              </a:cxn>
              <a:cxn ang="0">
                <a:pos x="828" y="444"/>
              </a:cxn>
              <a:cxn ang="0">
                <a:pos x="943" y="464"/>
              </a:cxn>
              <a:cxn ang="0">
                <a:pos x="1060" y="505"/>
              </a:cxn>
              <a:cxn ang="0">
                <a:pos x="1232" y="623"/>
              </a:cxn>
              <a:cxn ang="0">
                <a:pos x="1444" y="706"/>
              </a:cxn>
              <a:cxn ang="0">
                <a:pos x="1519" y="741"/>
              </a:cxn>
              <a:cxn ang="0">
                <a:pos x="1566" y="802"/>
              </a:cxn>
              <a:cxn ang="0">
                <a:pos x="1711" y="897"/>
              </a:cxn>
              <a:cxn ang="0">
                <a:pos x="1761" y="982"/>
              </a:cxn>
              <a:cxn ang="0">
                <a:pos x="1791" y="1036"/>
              </a:cxn>
              <a:cxn ang="0">
                <a:pos x="1748" y="1111"/>
              </a:cxn>
              <a:cxn ang="0">
                <a:pos x="1751" y="1197"/>
              </a:cxn>
              <a:cxn ang="0">
                <a:pos x="1699" y="1219"/>
              </a:cxn>
              <a:cxn ang="0">
                <a:pos x="1619" y="1197"/>
              </a:cxn>
              <a:cxn ang="0">
                <a:pos x="1551" y="1108"/>
              </a:cxn>
              <a:cxn ang="0">
                <a:pos x="1536" y="1062"/>
              </a:cxn>
              <a:cxn ang="0">
                <a:pos x="1473" y="966"/>
              </a:cxn>
              <a:cxn ang="0">
                <a:pos x="1380" y="948"/>
              </a:cxn>
              <a:cxn ang="0">
                <a:pos x="1269" y="959"/>
              </a:cxn>
              <a:cxn ang="0">
                <a:pos x="1142" y="907"/>
              </a:cxn>
              <a:cxn ang="0">
                <a:pos x="1167" y="852"/>
              </a:cxn>
              <a:cxn ang="0">
                <a:pos x="1115" y="873"/>
              </a:cxn>
              <a:cxn ang="0">
                <a:pos x="1063" y="852"/>
              </a:cxn>
              <a:cxn ang="0">
                <a:pos x="973" y="929"/>
              </a:cxn>
              <a:cxn ang="0">
                <a:pos x="919" y="867"/>
              </a:cxn>
              <a:cxn ang="0">
                <a:pos x="892" y="786"/>
              </a:cxn>
              <a:cxn ang="0">
                <a:pos x="881" y="722"/>
              </a:cxn>
              <a:cxn ang="0">
                <a:pos x="790" y="725"/>
              </a:cxn>
              <a:cxn ang="0">
                <a:pos x="737" y="748"/>
              </a:cxn>
              <a:cxn ang="0">
                <a:pos x="600" y="639"/>
              </a:cxn>
              <a:cxn ang="0">
                <a:pos x="540" y="630"/>
              </a:cxn>
              <a:cxn ang="0">
                <a:pos x="537" y="587"/>
              </a:cxn>
              <a:cxn ang="0">
                <a:pos x="452" y="512"/>
              </a:cxn>
              <a:cxn ang="0">
                <a:pos x="391" y="549"/>
              </a:cxn>
              <a:cxn ang="0">
                <a:pos x="294" y="532"/>
              </a:cxn>
              <a:cxn ang="0">
                <a:pos x="236" y="547"/>
              </a:cxn>
              <a:cxn ang="0">
                <a:pos x="179" y="544"/>
              </a:cxn>
              <a:cxn ang="0">
                <a:pos x="150" y="494"/>
              </a:cxn>
              <a:cxn ang="0">
                <a:pos x="119" y="435"/>
              </a:cxn>
              <a:cxn ang="0">
                <a:pos x="71" y="403"/>
              </a:cxn>
              <a:cxn ang="0">
                <a:pos x="63" y="345"/>
              </a:cxn>
              <a:cxn ang="0">
                <a:pos x="0" y="283"/>
              </a:cxn>
              <a:cxn ang="0">
                <a:pos x="29" y="230"/>
              </a:cxn>
              <a:cxn ang="0">
                <a:pos x="79" y="176"/>
              </a:cxn>
              <a:cxn ang="0">
                <a:pos x="54" y="95"/>
              </a:cxn>
              <a:cxn ang="0">
                <a:pos x="114" y="42"/>
              </a:cxn>
              <a:cxn ang="0">
                <a:pos x="204" y="48"/>
              </a:cxn>
              <a:cxn ang="0">
                <a:pos x="281" y="26"/>
              </a:cxn>
              <a:cxn ang="0">
                <a:pos x="363" y="26"/>
              </a:cxn>
              <a:cxn ang="0">
                <a:pos x="450" y="0"/>
              </a:cxn>
              <a:cxn ang="0">
                <a:pos x="536" y="16"/>
              </a:cxn>
            </a:cxnLst>
            <a:rect l="0" t="0" r="r" b="b"/>
            <a:pathLst>
              <a:path w="1791" h="1236">
                <a:moveTo>
                  <a:pt x="559" y="47"/>
                </a:moveTo>
                <a:lnTo>
                  <a:pt x="564" y="86"/>
                </a:lnTo>
                <a:lnTo>
                  <a:pt x="543" y="123"/>
                </a:lnTo>
                <a:lnTo>
                  <a:pt x="449" y="200"/>
                </a:lnTo>
                <a:lnTo>
                  <a:pt x="434" y="243"/>
                </a:lnTo>
                <a:lnTo>
                  <a:pt x="451" y="282"/>
                </a:lnTo>
                <a:lnTo>
                  <a:pt x="488" y="309"/>
                </a:lnTo>
                <a:lnTo>
                  <a:pt x="502" y="323"/>
                </a:lnTo>
                <a:lnTo>
                  <a:pt x="604" y="364"/>
                </a:lnTo>
                <a:lnTo>
                  <a:pt x="737" y="411"/>
                </a:lnTo>
                <a:lnTo>
                  <a:pt x="778" y="422"/>
                </a:lnTo>
                <a:lnTo>
                  <a:pt x="828" y="444"/>
                </a:lnTo>
                <a:lnTo>
                  <a:pt x="883" y="459"/>
                </a:lnTo>
                <a:lnTo>
                  <a:pt x="943" y="464"/>
                </a:lnTo>
                <a:lnTo>
                  <a:pt x="1003" y="488"/>
                </a:lnTo>
                <a:lnTo>
                  <a:pt x="1060" y="505"/>
                </a:lnTo>
                <a:lnTo>
                  <a:pt x="1167" y="577"/>
                </a:lnTo>
                <a:lnTo>
                  <a:pt x="1232" y="623"/>
                </a:lnTo>
                <a:lnTo>
                  <a:pt x="1411" y="693"/>
                </a:lnTo>
                <a:lnTo>
                  <a:pt x="1444" y="706"/>
                </a:lnTo>
                <a:lnTo>
                  <a:pt x="1484" y="708"/>
                </a:lnTo>
                <a:lnTo>
                  <a:pt x="1519" y="741"/>
                </a:lnTo>
                <a:lnTo>
                  <a:pt x="1536" y="774"/>
                </a:lnTo>
                <a:lnTo>
                  <a:pt x="1566" y="802"/>
                </a:lnTo>
                <a:lnTo>
                  <a:pt x="1629" y="832"/>
                </a:lnTo>
                <a:lnTo>
                  <a:pt x="1711" y="897"/>
                </a:lnTo>
                <a:lnTo>
                  <a:pt x="1745" y="933"/>
                </a:lnTo>
                <a:lnTo>
                  <a:pt x="1761" y="982"/>
                </a:lnTo>
                <a:lnTo>
                  <a:pt x="1784" y="1005"/>
                </a:lnTo>
                <a:lnTo>
                  <a:pt x="1791" y="1036"/>
                </a:lnTo>
                <a:lnTo>
                  <a:pt x="1775" y="1078"/>
                </a:lnTo>
                <a:lnTo>
                  <a:pt x="1748" y="1111"/>
                </a:lnTo>
                <a:lnTo>
                  <a:pt x="1747" y="1154"/>
                </a:lnTo>
                <a:lnTo>
                  <a:pt x="1751" y="1197"/>
                </a:lnTo>
                <a:lnTo>
                  <a:pt x="1738" y="1236"/>
                </a:lnTo>
                <a:lnTo>
                  <a:pt x="1699" y="1219"/>
                </a:lnTo>
                <a:lnTo>
                  <a:pt x="1657" y="1214"/>
                </a:lnTo>
                <a:lnTo>
                  <a:pt x="1619" y="1197"/>
                </a:lnTo>
                <a:lnTo>
                  <a:pt x="1551" y="1142"/>
                </a:lnTo>
                <a:lnTo>
                  <a:pt x="1551" y="1108"/>
                </a:lnTo>
                <a:lnTo>
                  <a:pt x="1526" y="1085"/>
                </a:lnTo>
                <a:lnTo>
                  <a:pt x="1536" y="1062"/>
                </a:lnTo>
                <a:lnTo>
                  <a:pt x="1490" y="999"/>
                </a:lnTo>
                <a:lnTo>
                  <a:pt x="1473" y="966"/>
                </a:lnTo>
                <a:lnTo>
                  <a:pt x="1436" y="947"/>
                </a:lnTo>
                <a:lnTo>
                  <a:pt x="1380" y="948"/>
                </a:lnTo>
                <a:lnTo>
                  <a:pt x="1322" y="958"/>
                </a:lnTo>
                <a:lnTo>
                  <a:pt x="1269" y="959"/>
                </a:lnTo>
                <a:lnTo>
                  <a:pt x="1218" y="935"/>
                </a:lnTo>
                <a:lnTo>
                  <a:pt x="1142" y="907"/>
                </a:lnTo>
                <a:lnTo>
                  <a:pt x="1162" y="882"/>
                </a:lnTo>
                <a:lnTo>
                  <a:pt x="1167" y="852"/>
                </a:lnTo>
                <a:lnTo>
                  <a:pt x="1131" y="865"/>
                </a:lnTo>
                <a:lnTo>
                  <a:pt x="1115" y="873"/>
                </a:lnTo>
                <a:lnTo>
                  <a:pt x="1097" y="858"/>
                </a:lnTo>
                <a:lnTo>
                  <a:pt x="1063" y="852"/>
                </a:lnTo>
                <a:lnTo>
                  <a:pt x="1030" y="867"/>
                </a:lnTo>
                <a:lnTo>
                  <a:pt x="973" y="929"/>
                </a:lnTo>
                <a:lnTo>
                  <a:pt x="951" y="899"/>
                </a:lnTo>
                <a:lnTo>
                  <a:pt x="919" y="867"/>
                </a:lnTo>
                <a:lnTo>
                  <a:pt x="900" y="824"/>
                </a:lnTo>
                <a:lnTo>
                  <a:pt x="892" y="786"/>
                </a:lnTo>
                <a:lnTo>
                  <a:pt x="895" y="754"/>
                </a:lnTo>
                <a:lnTo>
                  <a:pt x="881" y="722"/>
                </a:lnTo>
                <a:lnTo>
                  <a:pt x="837" y="714"/>
                </a:lnTo>
                <a:lnTo>
                  <a:pt x="790" y="725"/>
                </a:lnTo>
                <a:lnTo>
                  <a:pt x="762" y="734"/>
                </a:lnTo>
                <a:lnTo>
                  <a:pt x="737" y="748"/>
                </a:lnTo>
                <a:lnTo>
                  <a:pt x="630" y="647"/>
                </a:lnTo>
                <a:lnTo>
                  <a:pt x="600" y="639"/>
                </a:lnTo>
                <a:lnTo>
                  <a:pt x="567" y="642"/>
                </a:lnTo>
                <a:lnTo>
                  <a:pt x="540" y="630"/>
                </a:lnTo>
                <a:lnTo>
                  <a:pt x="525" y="600"/>
                </a:lnTo>
                <a:lnTo>
                  <a:pt x="537" y="587"/>
                </a:lnTo>
                <a:lnTo>
                  <a:pt x="533" y="569"/>
                </a:lnTo>
                <a:lnTo>
                  <a:pt x="452" y="512"/>
                </a:lnTo>
                <a:lnTo>
                  <a:pt x="422" y="533"/>
                </a:lnTo>
                <a:lnTo>
                  <a:pt x="391" y="549"/>
                </a:lnTo>
                <a:lnTo>
                  <a:pt x="320" y="552"/>
                </a:lnTo>
                <a:lnTo>
                  <a:pt x="294" y="532"/>
                </a:lnTo>
                <a:lnTo>
                  <a:pt x="281" y="508"/>
                </a:lnTo>
                <a:lnTo>
                  <a:pt x="236" y="547"/>
                </a:lnTo>
                <a:lnTo>
                  <a:pt x="209" y="555"/>
                </a:lnTo>
                <a:lnTo>
                  <a:pt x="179" y="544"/>
                </a:lnTo>
                <a:lnTo>
                  <a:pt x="152" y="525"/>
                </a:lnTo>
                <a:lnTo>
                  <a:pt x="150" y="494"/>
                </a:lnTo>
                <a:lnTo>
                  <a:pt x="171" y="469"/>
                </a:lnTo>
                <a:lnTo>
                  <a:pt x="119" y="435"/>
                </a:lnTo>
                <a:lnTo>
                  <a:pt x="93" y="428"/>
                </a:lnTo>
                <a:lnTo>
                  <a:pt x="71" y="403"/>
                </a:lnTo>
                <a:lnTo>
                  <a:pt x="73" y="372"/>
                </a:lnTo>
                <a:lnTo>
                  <a:pt x="63" y="345"/>
                </a:lnTo>
                <a:lnTo>
                  <a:pt x="18" y="325"/>
                </a:lnTo>
                <a:lnTo>
                  <a:pt x="0" y="283"/>
                </a:lnTo>
                <a:lnTo>
                  <a:pt x="5" y="224"/>
                </a:lnTo>
                <a:lnTo>
                  <a:pt x="29" y="230"/>
                </a:lnTo>
                <a:lnTo>
                  <a:pt x="44" y="214"/>
                </a:lnTo>
                <a:lnTo>
                  <a:pt x="79" y="176"/>
                </a:lnTo>
                <a:lnTo>
                  <a:pt x="56" y="138"/>
                </a:lnTo>
                <a:lnTo>
                  <a:pt x="54" y="95"/>
                </a:lnTo>
                <a:lnTo>
                  <a:pt x="65" y="47"/>
                </a:lnTo>
                <a:lnTo>
                  <a:pt x="114" y="42"/>
                </a:lnTo>
                <a:lnTo>
                  <a:pt x="162" y="47"/>
                </a:lnTo>
                <a:lnTo>
                  <a:pt x="204" y="48"/>
                </a:lnTo>
                <a:lnTo>
                  <a:pt x="242" y="36"/>
                </a:lnTo>
                <a:lnTo>
                  <a:pt x="281" y="26"/>
                </a:lnTo>
                <a:lnTo>
                  <a:pt x="325" y="30"/>
                </a:lnTo>
                <a:lnTo>
                  <a:pt x="363" y="26"/>
                </a:lnTo>
                <a:lnTo>
                  <a:pt x="404" y="22"/>
                </a:lnTo>
                <a:lnTo>
                  <a:pt x="450" y="0"/>
                </a:lnTo>
                <a:lnTo>
                  <a:pt x="502" y="0"/>
                </a:lnTo>
                <a:lnTo>
                  <a:pt x="536" y="16"/>
                </a:lnTo>
                <a:lnTo>
                  <a:pt x="559" y="47"/>
                </a:lnTo>
                <a:close/>
              </a:path>
            </a:pathLst>
          </a:custGeom>
          <a:solidFill>
            <a:srgbClr val="FDD7DB"/>
          </a:solidFill>
          <a:ln w="9525">
            <a:solidFill>
              <a:srgbClr val="8E0815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6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26052C92-1478-19FE-4736-8F3AC50C2303}"/>
              </a:ext>
            </a:extLst>
          </p:cNvPr>
          <p:cNvSpPr>
            <a:spLocks/>
          </p:cNvSpPr>
          <p:nvPr/>
        </p:nvSpPr>
        <p:spPr bwMode="auto">
          <a:xfrm>
            <a:off x="7894461" y="2462755"/>
            <a:ext cx="987981" cy="962561"/>
          </a:xfrm>
          <a:custGeom>
            <a:avLst/>
            <a:gdLst/>
            <a:ahLst/>
            <a:cxnLst>
              <a:cxn ang="0">
                <a:pos x="860" y="244"/>
              </a:cxn>
              <a:cxn ang="0">
                <a:pos x="871" y="314"/>
              </a:cxn>
              <a:cxn ang="0">
                <a:pos x="871" y="339"/>
              </a:cxn>
              <a:cxn ang="0">
                <a:pos x="805" y="362"/>
              </a:cxn>
              <a:cxn ang="0">
                <a:pos x="793" y="412"/>
              </a:cxn>
              <a:cxn ang="0">
                <a:pos x="843" y="484"/>
              </a:cxn>
              <a:cxn ang="0">
                <a:pos x="860" y="534"/>
              </a:cxn>
              <a:cxn ang="0">
                <a:pos x="934" y="648"/>
              </a:cxn>
              <a:cxn ang="0">
                <a:pos x="994" y="713"/>
              </a:cxn>
              <a:cxn ang="0">
                <a:pos x="1021" y="756"/>
              </a:cxn>
              <a:cxn ang="0">
                <a:pos x="1001" y="809"/>
              </a:cxn>
              <a:cxn ang="0">
                <a:pos x="983" y="861"/>
              </a:cxn>
              <a:cxn ang="0">
                <a:pos x="937" y="868"/>
              </a:cxn>
              <a:cxn ang="0">
                <a:pos x="815" y="919"/>
              </a:cxn>
              <a:cxn ang="0">
                <a:pos x="754" y="866"/>
              </a:cxn>
              <a:cxn ang="0">
                <a:pos x="662" y="832"/>
              </a:cxn>
              <a:cxn ang="0">
                <a:pos x="600" y="763"/>
              </a:cxn>
              <a:cxn ang="0">
                <a:pos x="614" y="668"/>
              </a:cxn>
              <a:cxn ang="0">
                <a:pos x="472" y="545"/>
              </a:cxn>
              <a:cxn ang="0">
                <a:pos x="423" y="561"/>
              </a:cxn>
              <a:cxn ang="0">
                <a:pos x="348" y="582"/>
              </a:cxn>
              <a:cxn ang="0">
                <a:pos x="313" y="565"/>
              </a:cxn>
              <a:cxn ang="0">
                <a:pos x="351" y="507"/>
              </a:cxn>
              <a:cxn ang="0">
                <a:pos x="260" y="442"/>
              </a:cxn>
              <a:cxn ang="0">
                <a:pos x="194" y="459"/>
              </a:cxn>
              <a:cxn ang="0">
                <a:pos x="147" y="451"/>
              </a:cxn>
              <a:cxn ang="0">
                <a:pos x="137" y="396"/>
              </a:cxn>
              <a:cxn ang="0">
                <a:pos x="63" y="312"/>
              </a:cxn>
              <a:cxn ang="0">
                <a:pos x="0" y="212"/>
              </a:cxn>
              <a:cxn ang="0">
                <a:pos x="47" y="126"/>
              </a:cxn>
              <a:cxn ang="0">
                <a:pos x="80" y="44"/>
              </a:cxn>
              <a:cxn ang="0">
                <a:pos x="138" y="86"/>
              </a:cxn>
              <a:cxn ang="0">
                <a:pos x="147" y="37"/>
              </a:cxn>
              <a:cxn ang="0">
                <a:pos x="262" y="49"/>
              </a:cxn>
              <a:cxn ang="0">
                <a:pos x="374" y="78"/>
              </a:cxn>
              <a:cxn ang="0">
                <a:pos x="413" y="71"/>
              </a:cxn>
              <a:cxn ang="0">
                <a:pos x="457" y="60"/>
              </a:cxn>
              <a:cxn ang="0">
                <a:pos x="528" y="26"/>
              </a:cxn>
              <a:cxn ang="0">
                <a:pos x="614" y="20"/>
              </a:cxn>
              <a:cxn ang="0">
                <a:pos x="622" y="78"/>
              </a:cxn>
              <a:cxn ang="0">
                <a:pos x="670" y="110"/>
              </a:cxn>
              <a:cxn ang="0">
                <a:pos x="703" y="168"/>
              </a:cxn>
              <a:cxn ang="0">
                <a:pos x="728" y="218"/>
              </a:cxn>
              <a:cxn ang="0">
                <a:pos x="787" y="222"/>
              </a:cxn>
              <a:cxn ang="0">
                <a:pos x="845" y="205"/>
              </a:cxn>
            </a:cxnLst>
            <a:rect l="0" t="0" r="r" b="b"/>
            <a:pathLst>
              <a:path w="1023" h="932">
                <a:moveTo>
                  <a:pt x="871" y="227"/>
                </a:moveTo>
                <a:lnTo>
                  <a:pt x="860" y="244"/>
                </a:lnTo>
                <a:lnTo>
                  <a:pt x="866" y="276"/>
                </a:lnTo>
                <a:lnTo>
                  <a:pt x="871" y="314"/>
                </a:lnTo>
                <a:lnTo>
                  <a:pt x="866" y="336"/>
                </a:lnTo>
                <a:lnTo>
                  <a:pt x="871" y="339"/>
                </a:lnTo>
                <a:lnTo>
                  <a:pt x="824" y="372"/>
                </a:lnTo>
                <a:lnTo>
                  <a:pt x="805" y="362"/>
                </a:lnTo>
                <a:lnTo>
                  <a:pt x="787" y="370"/>
                </a:lnTo>
                <a:lnTo>
                  <a:pt x="793" y="412"/>
                </a:lnTo>
                <a:lnTo>
                  <a:pt x="807" y="451"/>
                </a:lnTo>
                <a:lnTo>
                  <a:pt x="843" y="484"/>
                </a:lnTo>
                <a:lnTo>
                  <a:pt x="844" y="511"/>
                </a:lnTo>
                <a:lnTo>
                  <a:pt x="860" y="534"/>
                </a:lnTo>
                <a:lnTo>
                  <a:pt x="895" y="589"/>
                </a:lnTo>
                <a:lnTo>
                  <a:pt x="934" y="648"/>
                </a:lnTo>
                <a:lnTo>
                  <a:pt x="974" y="671"/>
                </a:lnTo>
                <a:lnTo>
                  <a:pt x="994" y="713"/>
                </a:lnTo>
                <a:lnTo>
                  <a:pt x="1023" y="726"/>
                </a:lnTo>
                <a:lnTo>
                  <a:pt x="1021" y="756"/>
                </a:lnTo>
                <a:lnTo>
                  <a:pt x="1005" y="781"/>
                </a:lnTo>
                <a:lnTo>
                  <a:pt x="1001" y="809"/>
                </a:lnTo>
                <a:lnTo>
                  <a:pt x="997" y="837"/>
                </a:lnTo>
                <a:lnTo>
                  <a:pt x="983" y="861"/>
                </a:lnTo>
                <a:lnTo>
                  <a:pt x="966" y="891"/>
                </a:lnTo>
                <a:lnTo>
                  <a:pt x="937" y="868"/>
                </a:lnTo>
                <a:lnTo>
                  <a:pt x="847" y="932"/>
                </a:lnTo>
                <a:lnTo>
                  <a:pt x="815" y="919"/>
                </a:lnTo>
                <a:lnTo>
                  <a:pt x="781" y="912"/>
                </a:lnTo>
                <a:lnTo>
                  <a:pt x="754" y="866"/>
                </a:lnTo>
                <a:lnTo>
                  <a:pt x="708" y="830"/>
                </a:lnTo>
                <a:lnTo>
                  <a:pt x="662" y="832"/>
                </a:lnTo>
                <a:lnTo>
                  <a:pt x="588" y="783"/>
                </a:lnTo>
                <a:lnTo>
                  <a:pt x="600" y="763"/>
                </a:lnTo>
                <a:lnTo>
                  <a:pt x="612" y="717"/>
                </a:lnTo>
                <a:lnTo>
                  <a:pt x="614" y="668"/>
                </a:lnTo>
                <a:lnTo>
                  <a:pt x="510" y="527"/>
                </a:lnTo>
                <a:lnTo>
                  <a:pt x="472" y="545"/>
                </a:lnTo>
                <a:lnTo>
                  <a:pt x="461" y="558"/>
                </a:lnTo>
                <a:lnTo>
                  <a:pt x="423" y="561"/>
                </a:lnTo>
                <a:lnTo>
                  <a:pt x="402" y="582"/>
                </a:lnTo>
                <a:lnTo>
                  <a:pt x="348" y="582"/>
                </a:lnTo>
                <a:lnTo>
                  <a:pt x="296" y="599"/>
                </a:lnTo>
                <a:lnTo>
                  <a:pt x="313" y="565"/>
                </a:lnTo>
                <a:lnTo>
                  <a:pt x="340" y="529"/>
                </a:lnTo>
                <a:lnTo>
                  <a:pt x="351" y="507"/>
                </a:lnTo>
                <a:lnTo>
                  <a:pt x="304" y="478"/>
                </a:lnTo>
                <a:lnTo>
                  <a:pt x="260" y="442"/>
                </a:lnTo>
                <a:lnTo>
                  <a:pt x="228" y="458"/>
                </a:lnTo>
                <a:lnTo>
                  <a:pt x="194" y="459"/>
                </a:lnTo>
                <a:lnTo>
                  <a:pt x="161" y="469"/>
                </a:lnTo>
                <a:lnTo>
                  <a:pt x="147" y="451"/>
                </a:lnTo>
                <a:lnTo>
                  <a:pt x="146" y="421"/>
                </a:lnTo>
                <a:lnTo>
                  <a:pt x="137" y="396"/>
                </a:lnTo>
                <a:lnTo>
                  <a:pt x="103" y="353"/>
                </a:lnTo>
                <a:lnTo>
                  <a:pt x="63" y="312"/>
                </a:lnTo>
                <a:lnTo>
                  <a:pt x="38" y="261"/>
                </a:lnTo>
                <a:lnTo>
                  <a:pt x="0" y="212"/>
                </a:lnTo>
                <a:lnTo>
                  <a:pt x="31" y="173"/>
                </a:lnTo>
                <a:lnTo>
                  <a:pt x="47" y="126"/>
                </a:lnTo>
                <a:lnTo>
                  <a:pt x="43" y="71"/>
                </a:lnTo>
                <a:lnTo>
                  <a:pt x="80" y="44"/>
                </a:lnTo>
                <a:lnTo>
                  <a:pt x="107" y="72"/>
                </a:lnTo>
                <a:lnTo>
                  <a:pt x="138" y="86"/>
                </a:lnTo>
                <a:lnTo>
                  <a:pt x="150" y="71"/>
                </a:lnTo>
                <a:lnTo>
                  <a:pt x="147" y="37"/>
                </a:lnTo>
                <a:lnTo>
                  <a:pt x="199" y="29"/>
                </a:lnTo>
                <a:lnTo>
                  <a:pt x="262" y="49"/>
                </a:lnTo>
                <a:lnTo>
                  <a:pt x="325" y="74"/>
                </a:lnTo>
                <a:lnTo>
                  <a:pt x="374" y="78"/>
                </a:lnTo>
                <a:lnTo>
                  <a:pt x="396" y="86"/>
                </a:lnTo>
                <a:lnTo>
                  <a:pt x="413" y="71"/>
                </a:lnTo>
                <a:lnTo>
                  <a:pt x="431" y="59"/>
                </a:lnTo>
                <a:lnTo>
                  <a:pt x="457" y="60"/>
                </a:lnTo>
                <a:lnTo>
                  <a:pt x="480" y="29"/>
                </a:lnTo>
                <a:lnTo>
                  <a:pt x="528" y="26"/>
                </a:lnTo>
                <a:lnTo>
                  <a:pt x="569" y="0"/>
                </a:lnTo>
                <a:lnTo>
                  <a:pt x="614" y="20"/>
                </a:lnTo>
                <a:lnTo>
                  <a:pt x="625" y="45"/>
                </a:lnTo>
                <a:lnTo>
                  <a:pt x="622" y="78"/>
                </a:lnTo>
                <a:lnTo>
                  <a:pt x="643" y="101"/>
                </a:lnTo>
                <a:lnTo>
                  <a:pt x="670" y="110"/>
                </a:lnTo>
                <a:lnTo>
                  <a:pt x="722" y="144"/>
                </a:lnTo>
                <a:lnTo>
                  <a:pt x="703" y="168"/>
                </a:lnTo>
                <a:lnTo>
                  <a:pt x="703" y="200"/>
                </a:lnTo>
                <a:lnTo>
                  <a:pt x="728" y="218"/>
                </a:lnTo>
                <a:lnTo>
                  <a:pt x="760" y="230"/>
                </a:lnTo>
                <a:lnTo>
                  <a:pt x="787" y="222"/>
                </a:lnTo>
                <a:lnTo>
                  <a:pt x="832" y="183"/>
                </a:lnTo>
                <a:lnTo>
                  <a:pt x="845" y="205"/>
                </a:lnTo>
                <a:lnTo>
                  <a:pt x="871" y="227"/>
                </a:lnTo>
                <a:close/>
              </a:path>
            </a:pathLst>
          </a:custGeom>
          <a:solidFill>
            <a:srgbClr val="FDD7DB"/>
          </a:solidFill>
          <a:ln w="9525">
            <a:solidFill>
              <a:srgbClr val="8E0815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600" b="1" i="1" u="none" strike="noStrike" kern="0" cap="none" spc="0" normalizeH="0" baseline="0" noProof="0">
              <a:ln>
                <a:noFill/>
              </a:ln>
              <a:solidFill>
                <a:srgbClr val="70AD47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9">
            <a:extLst>
              <a:ext uri="{FF2B5EF4-FFF2-40B4-BE49-F238E27FC236}">
                <a16:creationId xmlns:a16="http://schemas.microsoft.com/office/drawing/2014/main" id="{4E6CDE2A-9EE1-2BCF-232A-E2A939F853C1}"/>
              </a:ext>
            </a:extLst>
          </p:cNvPr>
          <p:cNvSpPr>
            <a:spLocks/>
          </p:cNvSpPr>
          <p:nvPr/>
        </p:nvSpPr>
        <p:spPr bwMode="auto">
          <a:xfrm>
            <a:off x="8654947" y="2654793"/>
            <a:ext cx="710651" cy="803715"/>
          </a:xfrm>
          <a:custGeom>
            <a:avLst/>
            <a:gdLst/>
            <a:ahLst/>
            <a:cxnLst>
              <a:cxn ang="0">
                <a:pos x="706" y="484"/>
              </a:cxn>
              <a:cxn ang="0">
                <a:pos x="652" y="596"/>
              </a:cxn>
              <a:cxn ang="0">
                <a:pos x="550" y="599"/>
              </a:cxn>
              <a:cxn ang="0">
                <a:pos x="542" y="681"/>
              </a:cxn>
              <a:cxn ang="0">
                <a:pos x="518" y="742"/>
              </a:cxn>
              <a:cxn ang="0">
                <a:pos x="382" y="762"/>
              </a:cxn>
              <a:cxn ang="0">
                <a:pos x="352" y="710"/>
              </a:cxn>
              <a:cxn ang="0">
                <a:pos x="260" y="724"/>
              </a:cxn>
              <a:cxn ang="0">
                <a:pos x="212" y="760"/>
              </a:cxn>
              <a:cxn ang="0">
                <a:pos x="195" y="675"/>
              </a:cxn>
              <a:cxn ang="0">
                <a:pos x="213" y="623"/>
              </a:cxn>
              <a:cxn ang="0">
                <a:pos x="234" y="570"/>
              </a:cxn>
              <a:cxn ang="0">
                <a:pos x="207" y="526"/>
              </a:cxn>
              <a:cxn ang="0">
                <a:pos x="147" y="461"/>
              </a:cxn>
              <a:cxn ang="0">
                <a:pos x="73" y="347"/>
              </a:cxn>
              <a:cxn ang="0">
                <a:pos x="56" y="297"/>
              </a:cxn>
              <a:cxn ang="0">
                <a:pos x="6" y="227"/>
              </a:cxn>
              <a:cxn ang="0">
                <a:pos x="17" y="174"/>
              </a:cxn>
              <a:cxn ang="0">
                <a:pos x="84" y="152"/>
              </a:cxn>
              <a:cxn ang="0">
                <a:pos x="84" y="127"/>
              </a:cxn>
              <a:cxn ang="0">
                <a:pos x="73" y="57"/>
              </a:cxn>
              <a:cxn ang="0">
                <a:pos x="155" y="37"/>
              </a:cxn>
              <a:cxn ang="0">
                <a:pos x="216" y="0"/>
              </a:cxn>
              <a:cxn ang="0">
                <a:pos x="301" y="74"/>
              </a:cxn>
              <a:cxn ang="0">
                <a:pos x="302" y="117"/>
              </a:cxn>
              <a:cxn ang="0">
                <a:pos x="364" y="127"/>
              </a:cxn>
              <a:cxn ang="0">
                <a:pos x="501" y="236"/>
              </a:cxn>
              <a:cxn ang="0">
                <a:pos x="554" y="213"/>
              </a:cxn>
              <a:cxn ang="0">
                <a:pos x="645" y="210"/>
              </a:cxn>
              <a:cxn ang="0">
                <a:pos x="656" y="274"/>
              </a:cxn>
              <a:cxn ang="0">
                <a:pos x="681" y="353"/>
              </a:cxn>
              <a:cxn ang="0">
                <a:pos x="737" y="417"/>
              </a:cxn>
            </a:cxnLst>
            <a:rect l="0" t="0" r="r" b="b"/>
            <a:pathLst>
              <a:path w="737" h="777">
                <a:moveTo>
                  <a:pt x="737" y="417"/>
                </a:moveTo>
                <a:lnTo>
                  <a:pt x="706" y="484"/>
                </a:lnTo>
                <a:lnTo>
                  <a:pt x="685" y="557"/>
                </a:lnTo>
                <a:lnTo>
                  <a:pt x="652" y="596"/>
                </a:lnTo>
                <a:lnTo>
                  <a:pt x="603" y="602"/>
                </a:lnTo>
                <a:lnTo>
                  <a:pt x="550" y="599"/>
                </a:lnTo>
                <a:lnTo>
                  <a:pt x="543" y="639"/>
                </a:lnTo>
                <a:lnTo>
                  <a:pt x="542" y="681"/>
                </a:lnTo>
                <a:lnTo>
                  <a:pt x="520" y="717"/>
                </a:lnTo>
                <a:lnTo>
                  <a:pt x="518" y="742"/>
                </a:lnTo>
                <a:lnTo>
                  <a:pt x="486" y="728"/>
                </a:lnTo>
                <a:lnTo>
                  <a:pt x="382" y="762"/>
                </a:lnTo>
                <a:lnTo>
                  <a:pt x="366" y="739"/>
                </a:lnTo>
                <a:lnTo>
                  <a:pt x="352" y="710"/>
                </a:lnTo>
                <a:lnTo>
                  <a:pt x="303" y="711"/>
                </a:lnTo>
                <a:lnTo>
                  <a:pt x="260" y="724"/>
                </a:lnTo>
                <a:lnTo>
                  <a:pt x="233" y="777"/>
                </a:lnTo>
                <a:lnTo>
                  <a:pt x="212" y="760"/>
                </a:lnTo>
                <a:lnTo>
                  <a:pt x="179" y="704"/>
                </a:lnTo>
                <a:lnTo>
                  <a:pt x="195" y="675"/>
                </a:lnTo>
                <a:lnTo>
                  <a:pt x="210" y="650"/>
                </a:lnTo>
                <a:lnTo>
                  <a:pt x="213" y="623"/>
                </a:lnTo>
                <a:lnTo>
                  <a:pt x="218" y="594"/>
                </a:lnTo>
                <a:lnTo>
                  <a:pt x="234" y="570"/>
                </a:lnTo>
                <a:lnTo>
                  <a:pt x="236" y="539"/>
                </a:lnTo>
                <a:lnTo>
                  <a:pt x="207" y="526"/>
                </a:lnTo>
                <a:lnTo>
                  <a:pt x="187" y="484"/>
                </a:lnTo>
                <a:lnTo>
                  <a:pt x="147" y="461"/>
                </a:lnTo>
                <a:lnTo>
                  <a:pt x="108" y="403"/>
                </a:lnTo>
                <a:lnTo>
                  <a:pt x="73" y="347"/>
                </a:lnTo>
                <a:lnTo>
                  <a:pt x="57" y="326"/>
                </a:lnTo>
                <a:lnTo>
                  <a:pt x="56" y="297"/>
                </a:lnTo>
                <a:lnTo>
                  <a:pt x="20" y="264"/>
                </a:lnTo>
                <a:lnTo>
                  <a:pt x="6" y="227"/>
                </a:lnTo>
                <a:lnTo>
                  <a:pt x="0" y="183"/>
                </a:lnTo>
                <a:lnTo>
                  <a:pt x="17" y="174"/>
                </a:lnTo>
                <a:lnTo>
                  <a:pt x="37" y="185"/>
                </a:lnTo>
                <a:lnTo>
                  <a:pt x="84" y="152"/>
                </a:lnTo>
                <a:lnTo>
                  <a:pt x="79" y="149"/>
                </a:lnTo>
                <a:lnTo>
                  <a:pt x="84" y="127"/>
                </a:lnTo>
                <a:lnTo>
                  <a:pt x="80" y="90"/>
                </a:lnTo>
                <a:lnTo>
                  <a:pt x="73" y="57"/>
                </a:lnTo>
                <a:lnTo>
                  <a:pt x="84" y="40"/>
                </a:lnTo>
                <a:lnTo>
                  <a:pt x="155" y="37"/>
                </a:lnTo>
                <a:lnTo>
                  <a:pt x="185" y="22"/>
                </a:lnTo>
                <a:lnTo>
                  <a:pt x="216" y="0"/>
                </a:lnTo>
                <a:lnTo>
                  <a:pt x="297" y="57"/>
                </a:lnTo>
                <a:lnTo>
                  <a:pt x="301" y="74"/>
                </a:lnTo>
                <a:lnTo>
                  <a:pt x="289" y="88"/>
                </a:lnTo>
                <a:lnTo>
                  <a:pt x="302" y="117"/>
                </a:lnTo>
                <a:lnTo>
                  <a:pt x="331" y="130"/>
                </a:lnTo>
                <a:lnTo>
                  <a:pt x="364" y="127"/>
                </a:lnTo>
                <a:lnTo>
                  <a:pt x="394" y="135"/>
                </a:lnTo>
                <a:lnTo>
                  <a:pt x="501" y="236"/>
                </a:lnTo>
                <a:lnTo>
                  <a:pt x="526" y="222"/>
                </a:lnTo>
                <a:lnTo>
                  <a:pt x="554" y="213"/>
                </a:lnTo>
                <a:lnTo>
                  <a:pt x="599" y="202"/>
                </a:lnTo>
                <a:lnTo>
                  <a:pt x="645" y="210"/>
                </a:lnTo>
                <a:lnTo>
                  <a:pt x="659" y="241"/>
                </a:lnTo>
                <a:lnTo>
                  <a:pt x="656" y="274"/>
                </a:lnTo>
                <a:lnTo>
                  <a:pt x="664" y="312"/>
                </a:lnTo>
                <a:lnTo>
                  <a:pt x="681" y="353"/>
                </a:lnTo>
                <a:lnTo>
                  <a:pt x="715" y="387"/>
                </a:lnTo>
                <a:lnTo>
                  <a:pt x="737" y="41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rgbClr val="8E0815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6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reeform 20">
            <a:extLst>
              <a:ext uri="{FF2B5EF4-FFF2-40B4-BE49-F238E27FC236}">
                <a16:creationId xmlns:a16="http://schemas.microsoft.com/office/drawing/2014/main" id="{574A417B-5446-9861-3FE2-EC3DB31BDB43}"/>
              </a:ext>
            </a:extLst>
          </p:cNvPr>
          <p:cNvSpPr>
            <a:spLocks/>
          </p:cNvSpPr>
          <p:nvPr/>
        </p:nvSpPr>
        <p:spPr bwMode="auto">
          <a:xfrm>
            <a:off x="8880276" y="3271211"/>
            <a:ext cx="723652" cy="1491259"/>
          </a:xfrm>
          <a:custGeom>
            <a:avLst/>
            <a:gdLst/>
            <a:ahLst/>
            <a:cxnLst>
              <a:cxn ang="0">
                <a:pos x="407" y="62"/>
              </a:cxn>
              <a:cxn ang="0">
                <a:pos x="420" y="124"/>
              </a:cxn>
              <a:cxn ang="0">
                <a:pos x="355" y="251"/>
              </a:cxn>
              <a:cxn ang="0">
                <a:pos x="383" y="282"/>
              </a:cxn>
              <a:cxn ang="0">
                <a:pos x="451" y="322"/>
              </a:cxn>
              <a:cxn ang="0">
                <a:pos x="534" y="337"/>
              </a:cxn>
              <a:cxn ang="0">
                <a:pos x="621" y="386"/>
              </a:cxn>
              <a:cxn ang="0">
                <a:pos x="714" y="446"/>
              </a:cxn>
              <a:cxn ang="0">
                <a:pos x="703" y="544"/>
              </a:cxn>
              <a:cxn ang="0">
                <a:pos x="723" y="639"/>
              </a:cxn>
              <a:cxn ang="0">
                <a:pos x="751" y="693"/>
              </a:cxn>
              <a:cxn ang="0">
                <a:pos x="723" y="747"/>
              </a:cxn>
              <a:cxn ang="0">
                <a:pos x="624" y="746"/>
              </a:cxn>
              <a:cxn ang="0">
                <a:pos x="485" y="839"/>
              </a:cxn>
              <a:cxn ang="0">
                <a:pos x="483" y="979"/>
              </a:cxn>
              <a:cxn ang="0">
                <a:pos x="450" y="1142"/>
              </a:cxn>
              <a:cxn ang="0">
                <a:pos x="334" y="1246"/>
              </a:cxn>
              <a:cxn ang="0">
                <a:pos x="309" y="1347"/>
              </a:cxn>
              <a:cxn ang="0">
                <a:pos x="271" y="1430"/>
              </a:cxn>
              <a:cxn ang="0">
                <a:pos x="188" y="1437"/>
              </a:cxn>
              <a:cxn ang="0">
                <a:pos x="106" y="1445"/>
              </a:cxn>
              <a:cxn ang="0">
                <a:pos x="50" y="1366"/>
              </a:cxn>
              <a:cxn ang="0">
                <a:pos x="46" y="1281"/>
              </a:cxn>
              <a:cxn ang="0">
                <a:pos x="87" y="1223"/>
              </a:cxn>
              <a:cxn ang="0">
                <a:pos x="161" y="1055"/>
              </a:cxn>
              <a:cxn ang="0">
                <a:pos x="114" y="1003"/>
              </a:cxn>
              <a:cxn ang="0">
                <a:pos x="145" y="941"/>
              </a:cxn>
              <a:cxn ang="0">
                <a:pos x="225" y="918"/>
              </a:cxn>
              <a:cxn ang="0">
                <a:pos x="283" y="855"/>
              </a:cxn>
              <a:cxn ang="0">
                <a:pos x="268" y="782"/>
              </a:cxn>
              <a:cxn ang="0">
                <a:pos x="181" y="593"/>
              </a:cxn>
              <a:cxn ang="0">
                <a:pos x="156" y="512"/>
              </a:cxn>
              <a:cxn ang="0">
                <a:pos x="66" y="387"/>
              </a:cxn>
              <a:cxn ang="0">
                <a:pos x="21" y="294"/>
              </a:cxn>
              <a:cxn ang="0">
                <a:pos x="11" y="230"/>
              </a:cxn>
              <a:cxn ang="0">
                <a:pos x="0" y="181"/>
              </a:cxn>
              <a:cxn ang="0">
                <a:pos x="69" y="113"/>
              </a:cxn>
              <a:cxn ang="0">
                <a:pos x="134" y="141"/>
              </a:cxn>
              <a:cxn ang="0">
                <a:pos x="253" y="132"/>
              </a:cxn>
              <a:cxn ang="0">
                <a:pos x="287" y="121"/>
              </a:cxn>
              <a:cxn ang="0">
                <a:pos x="310" y="45"/>
              </a:cxn>
              <a:cxn ang="0">
                <a:pos x="368" y="7"/>
              </a:cxn>
            </a:cxnLst>
            <a:rect l="0" t="0" r="r" b="b"/>
            <a:pathLst>
              <a:path w="751" h="1445">
                <a:moveTo>
                  <a:pt x="419" y="0"/>
                </a:moveTo>
                <a:lnTo>
                  <a:pt x="407" y="62"/>
                </a:lnTo>
                <a:lnTo>
                  <a:pt x="419" y="90"/>
                </a:lnTo>
                <a:lnTo>
                  <a:pt x="420" y="124"/>
                </a:lnTo>
                <a:lnTo>
                  <a:pt x="359" y="229"/>
                </a:lnTo>
                <a:lnTo>
                  <a:pt x="355" y="251"/>
                </a:lnTo>
                <a:lnTo>
                  <a:pt x="375" y="261"/>
                </a:lnTo>
                <a:lnTo>
                  <a:pt x="383" y="282"/>
                </a:lnTo>
                <a:lnTo>
                  <a:pt x="404" y="319"/>
                </a:lnTo>
                <a:lnTo>
                  <a:pt x="451" y="322"/>
                </a:lnTo>
                <a:lnTo>
                  <a:pt x="497" y="319"/>
                </a:lnTo>
                <a:lnTo>
                  <a:pt x="534" y="337"/>
                </a:lnTo>
                <a:lnTo>
                  <a:pt x="568" y="371"/>
                </a:lnTo>
                <a:lnTo>
                  <a:pt x="621" y="386"/>
                </a:lnTo>
                <a:lnTo>
                  <a:pt x="668" y="421"/>
                </a:lnTo>
                <a:lnTo>
                  <a:pt x="714" y="446"/>
                </a:lnTo>
                <a:lnTo>
                  <a:pt x="701" y="512"/>
                </a:lnTo>
                <a:lnTo>
                  <a:pt x="703" y="544"/>
                </a:lnTo>
                <a:lnTo>
                  <a:pt x="720" y="573"/>
                </a:lnTo>
                <a:lnTo>
                  <a:pt x="723" y="639"/>
                </a:lnTo>
                <a:lnTo>
                  <a:pt x="748" y="661"/>
                </a:lnTo>
                <a:lnTo>
                  <a:pt x="751" y="693"/>
                </a:lnTo>
                <a:lnTo>
                  <a:pt x="745" y="723"/>
                </a:lnTo>
                <a:lnTo>
                  <a:pt x="723" y="747"/>
                </a:lnTo>
                <a:lnTo>
                  <a:pt x="681" y="751"/>
                </a:lnTo>
                <a:lnTo>
                  <a:pt x="624" y="746"/>
                </a:lnTo>
                <a:lnTo>
                  <a:pt x="546" y="780"/>
                </a:lnTo>
                <a:lnTo>
                  <a:pt x="485" y="839"/>
                </a:lnTo>
                <a:lnTo>
                  <a:pt x="459" y="901"/>
                </a:lnTo>
                <a:lnTo>
                  <a:pt x="483" y="979"/>
                </a:lnTo>
                <a:lnTo>
                  <a:pt x="499" y="1066"/>
                </a:lnTo>
                <a:lnTo>
                  <a:pt x="450" y="1142"/>
                </a:lnTo>
                <a:lnTo>
                  <a:pt x="369" y="1197"/>
                </a:lnTo>
                <a:lnTo>
                  <a:pt x="334" y="1246"/>
                </a:lnTo>
                <a:lnTo>
                  <a:pt x="309" y="1287"/>
                </a:lnTo>
                <a:lnTo>
                  <a:pt x="309" y="1347"/>
                </a:lnTo>
                <a:lnTo>
                  <a:pt x="290" y="1387"/>
                </a:lnTo>
                <a:lnTo>
                  <a:pt x="271" y="1430"/>
                </a:lnTo>
                <a:lnTo>
                  <a:pt x="230" y="1430"/>
                </a:lnTo>
                <a:lnTo>
                  <a:pt x="188" y="1437"/>
                </a:lnTo>
                <a:lnTo>
                  <a:pt x="149" y="1443"/>
                </a:lnTo>
                <a:lnTo>
                  <a:pt x="106" y="1445"/>
                </a:lnTo>
                <a:lnTo>
                  <a:pt x="49" y="1405"/>
                </a:lnTo>
                <a:lnTo>
                  <a:pt x="50" y="1366"/>
                </a:lnTo>
                <a:lnTo>
                  <a:pt x="48" y="1323"/>
                </a:lnTo>
                <a:lnTo>
                  <a:pt x="46" y="1281"/>
                </a:lnTo>
                <a:lnTo>
                  <a:pt x="45" y="1237"/>
                </a:lnTo>
                <a:lnTo>
                  <a:pt x="87" y="1223"/>
                </a:lnTo>
                <a:lnTo>
                  <a:pt x="119" y="1194"/>
                </a:lnTo>
                <a:lnTo>
                  <a:pt x="161" y="1055"/>
                </a:lnTo>
                <a:lnTo>
                  <a:pt x="146" y="1024"/>
                </a:lnTo>
                <a:lnTo>
                  <a:pt x="114" y="1003"/>
                </a:lnTo>
                <a:lnTo>
                  <a:pt x="111" y="963"/>
                </a:lnTo>
                <a:lnTo>
                  <a:pt x="145" y="941"/>
                </a:lnTo>
                <a:lnTo>
                  <a:pt x="184" y="920"/>
                </a:lnTo>
                <a:lnTo>
                  <a:pt x="225" y="918"/>
                </a:lnTo>
                <a:lnTo>
                  <a:pt x="264" y="901"/>
                </a:lnTo>
                <a:lnTo>
                  <a:pt x="283" y="855"/>
                </a:lnTo>
                <a:lnTo>
                  <a:pt x="283" y="803"/>
                </a:lnTo>
                <a:lnTo>
                  <a:pt x="268" y="782"/>
                </a:lnTo>
                <a:lnTo>
                  <a:pt x="241" y="771"/>
                </a:lnTo>
                <a:lnTo>
                  <a:pt x="181" y="593"/>
                </a:lnTo>
                <a:lnTo>
                  <a:pt x="176" y="550"/>
                </a:lnTo>
                <a:lnTo>
                  <a:pt x="156" y="512"/>
                </a:lnTo>
                <a:lnTo>
                  <a:pt x="106" y="437"/>
                </a:lnTo>
                <a:lnTo>
                  <a:pt x="66" y="387"/>
                </a:lnTo>
                <a:lnTo>
                  <a:pt x="30" y="331"/>
                </a:lnTo>
                <a:lnTo>
                  <a:pt x="21" y="294"/>
                </a:lnTo>
                <a:lnTo>
                  <a:pt x="8" y="254"/>
                </a:lnTo>
                <a:lnTo>
                  <a:pt x="11" y="230"/>
                </a:lnTo>
                <a:lnTo>
                  <a:pt x="13" y="205"/>
                </a:lnTo>
                <a:lnTo>
                  <a:pt x="0" y="181"/>
                </a:lnTo>
                <a:lnTo>
                  <a:pt x="27" y="128"/>
                </a:lnTo>
                <a:lnTo>
                  <a:pt x="69" y="113"/>
                </a:lnTo>
                <a:lnTo>
                  <a:pt x="119" y="114"/>
                </a:lnTo>
                <a:lnTo>
                  <a:pt x="134" y="141"/>
                </a:lnTo>
                <a:lnTo>
                  <a:pt x="149" y="166"/>
                </a:lnTo>
                <a:lnTo>
                  <a:pt x="253" y="132"/>
                </a:lnTo>
                <a:lnTo>
                  <a:pt x="285" y="146"/>
                </a:lnTo>
                <a:lnTo>
                  <a:pt x="287" y="121"/>
                </a:lnTo>
                <a:lnTo>
                  <a:pt x="309" y="85"/>
                </a:lnTo>
                <a:lnTo>
                  <a:pt x="310" y="45"/>
                </a:lnTo>
                <a:lnTo>
                  <a:pt x="317" y="3"/>
                </a:lnTo>
                <a:lnTo>
                  <a:pt x="368" y="7"/>
                </a:lnTo>
                <a:lnTo>
                  <a:pt x="419" y="0"/>
                </a:lnTo>
                <a:close/>
              </a:path>
            </a:pathLst>
          </a:custGeom>
          <a:solidFill>
            <a:srgbClr val="FDD7DB"/>
          </a:solidFill>
          <a:ln w="9525">
            <a:solidFill>
              <a:srgbClr val="8E0815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6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07DB363F-273E-82AC-ADAB-FE772ABA675C}"/>
              </a:ext>
            </a:extLst>
          </p:cNvPr>
          <p:cNvSpPr/>
          <p:nvPr/>
        </p:nvSpPr>
        <p:spPr bwMode="ltGray">
          <a:xfrm>
            <a:off x="8372451" y="2911023"/>
            <a:ext cx="95083" cy="110904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A9C9CE73-5D14-43F6-3062-CB46307A8A72}"/>
              </a:ext>
            </a:extLst>
          </p:cNvPr>
          <p:cNvSpPr/>
          <p:nvPr/>
        </p:nvSpPr>
        <p:spPr bwMode="ltGray">
          <a:xfrm>
            <a:off x="9345446" y="2696396"/>
            <a:ext cx="95083" cy="110904"/>
          </a:xfrm>
          <a:prstGeom prst="ellipse">
            <a:avLst/>
          </a:prstGeom>
          <a:solidFill>
            <a:srgbClr val="8E0815"/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C3DAB7D2-5B91-B046-6CF3-BE996EDF2534}"/>
              </a:ext>
            </a:extLst>
          </p:cNvPr>
          <p:cNvSpPr/>
          <p:nvPr/>
        </p:nvSpPr>
        <p:spPr bwMode="ltGray">
          <a:xfrm>
            <a:off x="8361095" y="2770268"/>
            <a:ext cx="95083" cy="110904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A73A9717-8225-090C-D4BD-AD07424E250A}"/>
              </a:ext>
            </a:extLst>
          </p:cNvPr>
          <p:cNvSpPr/>
          <p:nvPr/>
        </p:nvSpPr>
        <p:spPr bwMode="ltGray">
          <a:xfrm>
            <a:off x="8530337" y="3044862"/>
            <a:ext cx="95083" cy="110904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92B471DB-0D91-EA5F-8E39-48EB07FA2B68}"/>
              </a:ext>
            </a:extLst>
          </p:cNvPr>
          <p:cNvSpPr/>
          <p:nvPr/>
        </p:nvSpPr>
        <p:spPr bwMode="ltGray">
          <a:xfrm>
            <a:off x="9607799" y="2845044"/>
            <a:ext cx="95083" cy="110904"/>
          </a:xfrm>
          <a:prstGeom prst="ellipse">
            <a:avLst/>
          </a:prstGeom>
          <a:solidFill>
            <a:srgbClr val="00B050"/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9323C0DF-19A5-9742-EA7F-0CF32E8A9A70}"/>
              </a:ext>
            </a:extLst>
          </p:cNvPr>
          <p:cNvSpPr/>
          <p:nvPr/>
        </p:nvSpPr>
        <p:spPr bwMode="ltGray">
          <a:xfrm>
            <a:off x="8702373" y="2447870"/>
            <a:ext cx="95083" cy="11090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787B85A4-3181-B4EB-16DA-711EDECDB01C}"/>
              </a:ext>
            </a:extLst>
          </p:cNvPr>
          <p:cNvSpPr/>
          <p:nvPr/>
        </p:nvSpPr>
        <p:spPr bwMode="ltGray">
          <a:xfrm>
            <a:off x="9446046" y="3002876"/>
            <a:ext cx="95083" cy="110904"/>
          </a:xfrm>
          <a:prstGeom prst="ellipse">
            <a:avLst/>
          </a:prstGeom>
          <a:solidFill>
            <a:srgbClr val="00B050"/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68E1753B-D9D8-C394-33E4-8DF8B74E6795}"/>
              </a:ext>
            </a:extLst>
          </p:cNvPr>
          <p:cNvSpPr/>
          <p:nvPr/>
        </p:nvSpPr>
        <p:spPr bwMode="ltGray">
          <a:xfrm>
            <a:off x="9141234" y="2612880"/>
            <a:ext cx="95083" cy="110904"/>
          </a:xfrm>
          <a:prstGeom prst="ellipse">
            <a:avLst/>
          </a:prstGeom>
          <a:solidFill>
            <a:srgbClr val="8E0815"/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CF15FB86-C3FD-F139-C5B7-2304D51A0899}"/>
              </a:ext>
            </a:extLst>
          </p:cNvPr>
          <p:cNvSpPr/>
          <p:nvPr/>
        </p:nvSpPr>
        <p:spPr bwMode="ltGray">
          <a:xfrm>
            <a:off x="9157469" y="4115901"/>
            <a:ext cx="95083" cy="110904"/>
          </a:xfrm>
          <a:prstGeom prst="ellipse">
            <a:avLst/>
          </a:prstGeom>
          <a:solidFill>
            <a:srgbClr val="FFFF00"/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62B6C32F-5F16-BAD6-BC30-0E5287A5DDDA}"/>
              </a:ext>
            </a:extLst>
          </p:cNvPr>
          <p:cNvSpPr/>
          <p:nvPr/>
        </p:nvSpPr>
        <p:spPr bwMode="ltGray">
          <a:xfrm>
            <a:off x="9099218" y="3805718"/>
            <a:ext cx="95083" cy="110904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6CDD329E-8CAE-4750-A3C9-5C4A01A8532F}"/>
              </a:ext>
            </a:extLst>
          </p:cNvPr>
          <p:cNvSpPr/>
          <p:nvPr/>
        </p:nvSpPr>
        <p:spPr bwMode="ltGray">
          <a:xfrm>
            <a:off x="9062386" y="4434033"/>
            <a:ext cx="95083" cy="11090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A9C06584-5585-57C1-930C-E2F3521AC609}"/>
              </a:ext>
            </a:extLst>
          </p:cNvPr>
          <p:cNvSpPr/>
          <p:nvPr/>
        </p:nvSpPr>
        <p:spPr bwMode="ltGray">
          <a:xfrm>
            <a:off x="9470373" y="3744546"/>
            <a:ext cx="95083" cy="110904"/>
          </a:xfrm>
          <a:prstGeom prst="ellipse">
            <a:avLst/>
          </a:prstGeom>
          <a:solidFill>
            <a:srgbClr val="FFFF00"/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B5943A9B-4871-DBD1-FEF9-D46A08C60248}"/>
              </a:ext>
            </a:extLst>
          </p:cNvPr>
          <p:cNvSpPr/>
          <p:nvPr/>
        </p:nvSpPr>
        <p:spPr bwMode="ltGray">
          <a:xfrm>
            <a:off x="9134499" y="4343777"/>
            <a:ext cx="95083" cy="11090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A32B1400-5D7B-8998-18BA-F15CEDC8DA80}"/>
              </a:ext>
            </a:extLst>
          </p:cNvPr>
          <p:cNvSpPr/>
          <p:nvPr/>
        </p:nvSpPr>
        <p:spPr bwMode="ltGray">
          <a:xfrm>
            <a:off x="8949573" y="4576120"/>
            <a:ext cx="95083" cy="11090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113">
            <a:extLst>
              <a:ext uri="{FF2B5EF4-FFF2-40B4-BE49-F238E27FC236}">
                <a16:creationId xmlns:a16="http://schemas.microsoft.com/office/drawing/2014/main" id="{A528543D-F2B2-0609-2EB5-7F056795A1D2}"/>
              </a:ext>
            </a:extLst>
          </p:cNvPr>
          <p:cNvSpPr/>
          <p:nvPr/>
        </p:nvSpPr>
        <p:spPr>
          <a:xfrm>
            <a:off x="8702373" y="2418966"/>
            <a:ext cx="738309" cy="4072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 dirty="0">
              <a:solidFill>
                <a:srgbClr val="0148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146">
            <a:extLst>
              <a:ext uri="{FF2B5EF4-FFF2-40B4-BE49-F238E27FC236}">
                <a16:creationId xmlns:a16="http://schemas.microsoft.com/office/drawing/2014/main" id="{D68EA0B7-CE48-E31D-9C10-9ECAD0F9EB44}"/>
              </a:ext>
            </a:extLst>
          </p:cNvPr>
          <p:cNvSpPr/>
          <p:nvPr/>
        </p:nvSpPr>
        <p:spPr>
          <a:xfrm>
            <a:off x="8207494" y="2575940"/>
            <a:ext cx="451296" cy="6952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160">
            <a:extLst>
              <a:ext uri="{FF2B5EF4-FFF2-40B4-BE49-F238E27FC236}">
                <a16:creationId xmlns:a16="http://schemas.microsoft.com/office/drawing/2014/main" id="{EC86B562-A236-BDC2-BE08-52C2B894F230}"/>
              </a:ext>
            </a:extLst>
          </p:cNvPr>
          <p:cNvSpPr/>
          <p:nvPr/>
        </p:nvSpPr>
        <p:spPr>
          <a:xfrm>
            <a:off x="8824392" y="4317569"/>
            <a:ext cx="574356" cy="414562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161">
            <a:extLst>
              <a:ext uri="{FF2B5EF4-FFF2-40B4-BE49-F238E27FC236}">
                <a16:creationId xmlns:a16="http://schemas.microsoft.com/office/drawing/2014/main" id="{67ABA33E-82E4-C6AF-42E4-28B9AE614C4A}"/>
              </a:ext>
            </a:extLst>
          </p:cNvPr>
          <p:cNvSpPr/>
          <p:nvPr/>
        </p:nvSpPr>
        <p:spPr>
          <a:xfrm>
            <a:off x="8966143" y="3465374"/>
            <a:ext cx="574356" cy="816071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2">
            <a:extLst>
              <a:ext uri="{FF2B5EF4-FFF2-40B4-BE49-F238E27FC236}">
                <a16:creationId xmlns:a16="http://schemas.microsoft.com/office/drawing/2014/main" id="{1FD66C38-1056-B4D2-7956-C1EC86ABDC0D}"/>
              </a:ext>
            </a:extLst>
          </p:cNvPr>
          <p:cNvSpPr/>
          <p:nvPr/>
        </p:nvSpPr>
        <p:spPr>
          <a:xfrm>
            <a:off x="9313840" y="2842929"/>
            <a:ext cx="710652" cy="371003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162">
            <a:extLst>
              <a:ext uri="{FF2B5EF4-FFF2-40B4-BE49-F238E27FC236}">
                <a16:creationId xmlns:a16="http://schemas.microsoft.com/office/drawing/2014/main" id="{054E3C47-3F30-635C-483D-70E0D42DC79D}"/>
              </a:ext>
            </a:extLst>
          </p:cNvPr>
          <p:cNvSpPr txBox="1"/>
          <p:nvPr/>
        </p:nvSpPr>
        <p:spPr>
          <a:xfrm>
            <a:off x="6548697" y="2205034"/>
            <a:ext cx="1185277" cy="2209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it-IT" sz="800" b="1" i="1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Distretto di Salerno</a:t>
            </a:r>
          </a:p>
        </p:txBody>
      </p:sp>
      <p:sp>
        <p:nvSpPr>
          <p:cNvPr id="36" name="TextBox 164">
            <a:extLst>
              <a:ext uri="{FF2B5EF4-FFF2-40B4-BE49-F238E27FC236}">
                <a16:creationId xmlns:a16="http://schemas.microsoft.com/office/drawing/2014/main" id="{1EA70E70-2E2A-FDD8-2394-2351632955BF}"/>
              </a:ext>
            </a:extLst>
          </p:cNvPr>
          <p:cNvSpPr txBox="1"/>
          <p:nvPr/>
        </p:nvSpPr>
        <p:spPr>
          <a:xfrm>
            <a:off x="7018227" y="4029696"/>
            <a:ext cx="1659969" cy="2209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it-IT" sz="800" b="1" i="1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Distretto di Reggio Calabria</a:t>
            </a:r>
          </a:p>
        </p:txBody>
      </p:sp>
      <p:sp>
        <p:nvSpPr>
          <p:cNvPr id="37" name="TextBox 150">
            <a:extLst>
              <a:ext uri="{FF2B5EF4-FFF2-40B4-BE49-F238E27FC236}">
                <a16:creationId xmlns:a16="http://schemas.microsoft.com/office/drawing/2014/main" id="{6654735B-07FB-9448-E67D-5377642FDDEF}"/>
              </a:ext>
            </a:extLst>
          </p:cNvPr>
          <p:cNvSpPr txBox="1"/>
          <p:nvPr/>
        </p:nvSpPr>
        <p:spPr>
          <a:xfrm>
            <a:off x="10357452" y="2688603"/>
            <a:ext cx="1161088" cy="2209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it-IT" sz="800" b="1" i="1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Distretto di Lecce</a:t>
            </a:r>
          </a:p>
        </p:txBody>
      </p:sp>
      <p:sp>
        <p:nvSpPr>
          <p:cNvPr id="38" name="TextBox 154">
            <a:extLst>
              <a:ext uri="{FF2B5EF4-FFF2-40B4-BE49-F238E27FC236}">
                <a16:creationId xmlns:a16="http://schemas.microsoft.com/office/drawing/2014/main" id="{866C7B9C-46CB-9EDA-E5ED-DE09A7159807}"/>
              </a:ext>
            </a:extLst>
          </p:cNvPr>
          <p:cNvSpPr txBox="1"/>
          <p:nvPr/>
        </p:nvSpPr>
        <p:spPr>
          <a:xfrm>
            <a:off x="9894216" y="3919217"/>
            <a:ext cx="1596768" cy="2209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it-IT" sz="800" b="1" i="1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Distretto di Catanzaro</a:t>
            </a:r>
          </a:p>
        </p:txBody>
      </p:sp>
      <p:sp>
        <p:nvSpPr>
          <p:cNvPr id="39" name="Rectangle 172">
            <a:extLst>
              <a:ext uri="{FF2B5EF4-FFF2-40B4-BE49-F238E27FC236}">
                <a16:creationId xmlns:a16="http://schemas.microsoft.com/office/drawing/2014/main" id="{DDB4AFA1-1957-5365-C802-CD9ED51B33D2}"/>
              </a:ext>
            </a:extLst>
          </p:cNvPr>
          <p:cNvSpPr/>
          <p:nvPr/>
        </p:nvSpPr>
        <p:spPr>
          <a:xfrm>
            <a:off x="6199162" y="2450090"/>
            <a:ext cx="1884349" cy="87561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Corte di Appello di Salerno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Nocera Inferiore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Salerno</a:t>
            </a:r>
            <a:endParaRPr lang="it-IT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Tribunale di Vallo della Lucania</a:t>
            </a:r>
            <a:endParaRPr lang="en-US" sz="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76B5CB85-5643-AB6C-B984-82DC50722028}"/>
              </a:ext>
            </a:extLst>
          </p:cNvPr>
          <p:cNvSpPr/>
          <p:nvPr/>
        </p:nvSpPr>
        <p:spPr bwMode="ltGray">
          <a:xfrm>
            <a:off x="9863028" y="3035572"/>
            <a:ext cx="95083" cy="110904"/>
          </a:xfrm>
          <a:prstGeom prst="ellipse">
            <a:avLst/>
          </a:prstGeom>
          <a:solidFill>
            <a:srgbClr val="00B050"/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e 40">
            <a:extLst>
              <a:ext uri="{FF2B5EF4-FFF2-40B4-BE49-F238E27FC236}">
                <a16:creationId xmlns:a16="http://schemas.microsoft.com/office/drawing/2014/main" id="{9D2E9620-EE2E-8F67-5A1E-8726D6BB9EE6}"/>
              </a:ext>
            </a:extLst>
          </p:cNvPr>
          <p:cNvSpPr/>
          <p:nvPr/>
        </p:nvSpPr>
        <p:spPr bwMode="ltGray">
          <a:xfrm>
            <a:off x="9112406" y="3957937"/>
            <a:ext cx="95083" cy="110904"/>
          </a:xfrm>
          <a:prstGeom prst="ellipse">
            <a:avLst/>
          </a:prstGeom>
          <a:solidFill>
            <a:srgbClr val="FFFF00"/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e 41">
            <a:extLst>
              <a:ext uri="{FF2B5EF4-FFF2-40B4-BE49-F238E27FC236}">
                <a16:creationId xmlns:a16="http://schemas.microsoft.com/office/drawing/2014/main" id="{E1A4C9DB-540A-ADA1-4D30-FAFCC25F19A6}"/>
              </a:ext>
            </a:extLst>
          </p:cNvPr>
          <p:cNvSpPr/>
          <p:nvPr/>
        </p:nvSpPr>
        <p:spPr bwMode="ltGray">
          <a:xfrm>
            <a:off x="9317396" y="3889434"/>
            <a:ext cx="95083" cy="110904"/>
          </a:xfrm>
          <a:prstGeom prst="ellipse">
            <a:avLst/>
          </a:prstGeom>
          <a:solidFill>
            <a:srgbClr val="FFFF00"/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vale 42">
            <a:extLst>
              <a:ext uri="{FF2B5EF4-FFF2-40B4-BE49-F238E27FC236}">
                <a16:creationId xmlns:a16="http://schemas.microsoft.com/office/drawing/2014/main" id="{FB232BFF-7208-DC19-E3CE-982114DDB0F5}"/>
              </a:ext>
            </a:extLst>
          </p:cNvPr>
          <p:cNvSpPr/>
          <p:nvPr/>
        </p:nvSpPr>
        <p:spPr bwMode="ltGray">
          <a:xfrm>
            <a:off x="9059507" y="3501498"/>
            <a:ext cx="95083" cy="110904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vale 43">
            <a:extLst>
              <a:ext uri="{FF2B5EF4-FFF2-40B4-BE49-F238E27FC236}">
                <a16:creationId xmlns:a16="http://schemas.microsoft.com/office/drawing/2014/main" id="{FB0CDA73-D9CA-A4F9-67AD-664064B1FEDC}"/>
              </a:ext>
            </a:extLst>
          </p:cNvPr>
          <p:cNvSpPr/>
          <p:nvPr/>
        </p:nvSpPr>
        <p:spPr bwMode="ltGray">
          <a:xfrm>
            <a:off x="9059507" y="3694504"/>
            <a:ext cx="95083" cy="110904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175">
            <a:solidFill>
              <a:srgbClr val="656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600" b="1" i="1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150">
            <a:extLst>
              <a:ext uri="{FF2B5EF4-FFF2-40B4-BE49-F238E27FC236}">
                <a16:creationId xmlns:a16="http://schemas.microsoft.com/office/drawing/2014/main" id="{0CF53D72-EFE4-D990-0156-FA89863BDEDE}"/>
              </a:ext>
            </a:extLst>
          </p:cNvPr>
          <p:cNvSpPr txBox="1"/>
          <p:nvPr/>
        </p:nvSpPr>
        <p:spPr>
          <a:xfrm>
            <a:off x="9883617" y="1701333"/>
            <a:ext cx="1161088" cy="2209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it-IT" sz="800" b="1" i="1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Distretto di Bari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5E23E192-7276-0E1E-89AD-9EBABCA50A18}"/>
              </a:ext>
            </a:extLst>
          </p:cNvPr>
          <p:cNvSpPr/>
          <p:nvPr/>
        </p:nvSpPr>
        <p:spPr>
          <a:xfrm>
            <a:off x="6096001" y="997344"/>
            <a:ext cx="5674370" cy="323154"/>
          </a:xfrm>
          <a:prstGeom prst="rect">
            <a:avLst/>
          </a:prstGeom>
          <a:solidFill>
            <a:srgbClr val="8E0815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it-I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24 Uffici Giudiziari della Macroarea 5</a:t>
            </a:r>
          </a:p>
        </p:txBody>
      </p:sp>
      <p:pic>
        <p:nvPicPr>
          <p:cNvPr id="47" name="Immagine 46">
            <a:extLst>
              <a:ext uri="{FF2B5EF4-FFF2-40B4-BE49-F238E27FC236}">
                <a16:creationId xmlns:a16="http://schemas.microsoft.com/office/drawing/2014/main" id="{A2CFB28F-70A0-827D-D78A-F56A51FFC286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478" y="2614349"/>
            <a:ext cx="1185277" cy="631644"/>
          </a:xfrm>
          <a:prstGeom prst="rect">
            <a:avLst/>
          </a:prstGeom>
          <a:ln>
            <a:noFill/>
          </a:ln>
        </p:spPr>
      </p:pic>
      <p:pic>
        <p:nvPicPr>
          <p:cNvPr id="48" name="Immagine 47">
            <a:extLst>
              <a:ext uri="{FF2B5EF4-FFF2-40B4-BE49-F238E27FC236}">
                <a16:creationId xmlns:a16="http://schemas.microsoft.com/office/drawing/2014/main" id="{3EF58597-FD63-F0B3-C485-EB18ABEF4DE0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550" y="3589575"/>
            <a:ext cx="747838" cy="725303"/>
          </a:xfrm>
          <a:prstGeom prst="rect">
            <a:avLst/>
          </a:prstGeom>
          <a:ln>
            <a:noFill/>
          </a:ln>
        </p:spPr>
      </p:pic>
      <p:pic>
        <p:nvPicPr>
          <p:cNvPr id="49" name="Immagine 48" descr="Immagine che contiene testo&#10;&#10;Descrizione generata automaticamente">
            <a:extLst>
              <a:ext uri="{FF2B5EF4-FFF2-40B4-BE49-F238E27FC236}">
                <a16:creationId xmlns:a16="http://schemas.microsoft.com/office/drawing/2014/main" id="{8CEE8EC9-B096-E1D7-F461-470F3B94BDEB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827" y="3664440"/>
            <a:ext cx="832222" cy="725304"/>
          </a:xfrm>
          <a:prstGeom prst="rect">
            <a:avLst/>
          </a:prstGeom>
          <a:ln>
            <a:noFill/>
          </a:ln>
        </p:spPr>
      </p:pic>
      <p:pic>
        <p:nvPicPr>
          <p:cNvPr id="50" name="Immagine 49">
            <a:extLst>
              <a:ext uri="{FF2B5EF4-FFF2-40B4-BE49-F238E27FC236}">
                <a16:creationId xmlns:a16="http://schemas.microsoft.com/office/drawing/2014/main" id="{ED561686-71BC-D170-F189-96C720CD25FF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294" y="4612350"/>
            <a:ext cx="1041253" cy="462620"/>
          </a:xfrm>
          <a:prstGeom prst="rect">
            <a:avLst/>
          </a:prstGeom>
          <a:ln>
            <a:noFill/>
          </a:ln>
        </p:spPr>
      </p:pic>
      <p:pic>
        <p:nvPicPr>
          <p:cNvPr id="51" name="Immagine 50">
            <a:extLst>
              <a:ext uri="{FF2B5EF4-FFF2-40B4-BE49-F238E27FC236}">
                <a16:creationId xmlns:a16="http://schemas.microsoft.com/office/drawing/2014/main" id="{2C4CC102-5746-5E62-2B9C-7845D03662F4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387" y="2497784"/>
            <a:ext cx="713103" cy="806522"/>
          </a:xfrm>
          <a:prstGeom prst="rect">
            <a:avLst/>
          </a:prstGeom>
          <a:ln>
            <a:noFill/>
          </a:ln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FA2FF084-710F-000E-436C-0F0EC2640246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060" y="5496558"/>
            <a:ext cx="606112" cy="489056"/>
          </a:xfrm>
          <a:prstGeom prst="rect">
            <a:avLst/>
          </a:prstGeom>
          <a:ln>
            <a:noFill/>
          </a:ln>
        </p:spPr>
      </p:pic>
      <p:pic>
        <p:nvPicPr>
          <p:cNvPr id="53" name="Immagine 52" descr="Immagine che contiene testo&#10;&#10;Descrizione generata automaticamente">
            <a:extLst>
              <a:ext uri="{FF2B5EF4-FFF2-40B4-BE49-F238E27FC236}">
                <a16:creationId xmlns:a16="http://schemas.microsoft.com/office/drawing/2014/main" id="{2DAD4E6F-2519-C9FF-CCB5-4123C712ABB5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021" y="5035632"/>
            <a:ext cx="556657" cy="475635"/>
          </a:xfrm>
          <a:prstGeom prst="rect">
            <a:avLst/>
          </a:prstGeom>
          <a:ln>
            <a:noFill/>
          </a:ln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F26D2064-9286-94DA-31ED-D439D318BB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9025" y="1681406"/>
            <a:ext cx="1416999" cy="417963"/>
          </a:xfrm>
          <a:prstGeom prst="rect">
            <a:avLst/>
          </a:prstGeom>
        </p:spPr>
      </p:pic>
      <p:sp>
        <p:nvSpPr>
          <p:cNvPr id="55" name="Triangolo isoscele 54">
            <a:extLst>
              <a:ext uri="{FF2B5EF4-FFF2-40B4-BE49-F238E27FC236}">
                <a16:creationId xmlns:a16="http://schemas.microsoft.com/office/drawing/2014/main" id="{ACA6EAB1-0844-0E95-6E70-B31E4FC91806}"/>
              </a:ext>
            </a:extLst>
          </p:cNvPr>
          <p:cNvSpPr/>
          <p:nvPr/>
        </p:nvSpPr>
        <p:spPr>
          <a:xfrm rot="5400000">
            <a:off x="2055229" y="1789379"/>
            <a:ext cx="285752" cy="227721"/>
          </a:xfrm>
          <a:prstGeom prst="triangle">
            <a:avLst/>
          </a:prstGeom>
          <a:solidFill>
            <a:srgbClr val="8E08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riangolo isoscele 55">
            <a:extLst>
              <a:ext uri="{FF2B5EF4-FFF2-40B4-BE49-F238E27FC236}">
                <a16:creationId xmlns:a16="http://schemas.microsoft.com/office/drawing/2014/main" id="{E8E59472-2660-65F3-98EF-92B1BC2350A6}"/>
              </a:ext>
            </a:extLst>
          </p:cNvPr>
          <p:cNvSpPr/>
          <p:nvPr/>
        </p:nvSpPr>
        <p:spPr>
          <a:xfrm rot="5400000">
            <a:off x="1161992" y="2778030"/>
            <a:ext cx="285752" cy="227721"/>
          </a:xfrm>
          <a:prstGeom prst="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riangolo isoscele 56">
            <a:extLst>
              <a:ext uri="{FF2B5EF4-FFF2-40B4-BE49-F238E27FC236}">
                <a16:creationId xmlns:a16="http://schemas.microsoft.com/office/drawing/2014/main" id="{836E16E8-E969-0802-F71F-1FF1575C4E13}"/>
              </a:ext>
            </a:extLst>
          </p:cNvPr>
          <p:cNvSpPr/>
          <p:nvPr/>
        </p:nvSpPr>
        <p:spPr>
          <a:xfrm rot="5400000">
            <a:off x="1156154" y="3833088"/>
            <a:ext cx="285752" cy="227721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riangolo isoscele 57">
            <a:extLst>
              <a:ext uri="{FF2B5EF4-FFF2-40B4-BE49-F238E27FC236}">
                <a16:creationId xmlns:a16="http://schemas.microsoft.com/office/drawing/2014/main" id="{CE0D6393-F57A-4667-8F66-8FF58CB81273}"/>
              </a:ext>
            </a:extLst>
          </p:cNvPr>
          <p:cNvSpPr/>
          <p:nvPr/>
        </p:nvSpPr>
        <p:spPr>
          <a:xfrm rot="5400000">
            <a:off x="1161991" y="4697089"/>
            <a:ext cx="285752" cy="227721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riangolo isoscele 58">
            <a:extLst>
              <a:ext uri="{FF2B5EF4-FFF2-40B4-BE49-F238E27FC236}">
                <a16:creationId xmlns:a16="http://schemas.microsoft.com/office/drawing/2014/main" id="{2972DC1E-811A-EA22-C9B1-566B6E78030E}"/>
              </a:ext>
            </a:extLst>
          </p:cNvPr>
          <p:cNvSpPr/>
          <p:nvPr/>
        </p:nvSpPr>
        <p:spPr>
          <a:xfrm rot="5400000">
            <a:off x="1138734" y="5617684"/>
            <a:ext cx="285752" cy="227721"/>
          </a:xfrm>
          <a:prstGeom prst="triangl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riangolo isoscele 59">
            <a:extLst>
              <a:ext uri="{FF2B5EF4-FFF2-40B4-BE49-F238E27FC236}">
                <a16:creationId xmlns:a16="http://schemas.microsoft.com/office/drawing/2014/main" id="{CFC1BB31-A15B-BD26-14DC-AE101BFE767B}"/>
              </a:ext>
            </a:extLst>
          </p:cNvPr>
          <p:cNvSpPr/>
          <p:nvPr/>
        </p:nvSpPr>
        <p:spPr>
          <a:xfrm rot="5400000">
            <a:off x="3893149" y="2749720"/>
            <a:ext cx="285752" cy="227721"/>
          </a:xfrm>
          <a:prstGeom prst="triangl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riangolo isoscele 60">
            <a:extLst>
              <a:ext uri="{FF2B5EF4-FFF2-40B4-BE49-F238E27FC236}">
                <a16:creationId xmlns:a16="http://schemas.microsoft.com/office/drawing/2014/main" id="{3BC9425C-6115-5B03-7C3D-5E1507022D6B}"/>
              </a:ext>
            </a:extLst>
          </p:cNvPr>
          <p:cNvSpPr/>
          <p:nvPr/>
        </p:nvSpPr>
        <p:spPr>
          <a:xfrm rot="5400000">
            <a:off x="3926237" y="3937983"/>
            <a:ext cx="285752" cy="227721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riangolo isoscele 61">
            <a:extLst>
              <a:ext uri="{FF2B5EF4-FFF2-40B4-BE49-F238E27FC236}">
                <a16:creationId xmlns:a16="http://schemas.microsoft.com/office/drawing/2014/main" id="{A00B9331-B749-5CEB-07A7-E15FF2F4310E}"/>
              </a:ext>
            </a:extLst>
          </p:cNvPr>
          <p:cNvSpPr/>
          <p:nvPr/>
        </p:nvSpPr>
        <p:spPr>
          <a:xfrm rot="5400000">
            <a:off x="4007009" y="5126246"/>
            <a:ext cx="285752" cy="227721"/>
          </a:xfrm>
          <a:prstGeom prst="triangle">
            <a:avLst/>
          </a:prstGeom>
          <a:solidFill>
            <a:srgbClr val="8E08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C8EC41AD-4438-55E8-D6B5-B6871B3D39F1}"/>
              </a:ext>
            </a:extLst>
          </p:cNvPr>
          <p:cNvSpPr/>
          <p:nvPr/>
        </p:nvSpPr>
        <p:spPr>
          <a:xfrm>
            <a:off x="462808" y="1018673"/>
            <a:ext cx="5198215" cy="319151"/>
          </a:xfrm>
          <a:prstGeom prst="rect">
            <a:avLst/>
          </a:prstGeom>
          <a:solidFill>
            <a:srgbClr val="8E0815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it-I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8 Università del Partenariato</a:t>
            </a: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D77BECAB-6DF8-6663-F244-A6C6D4BC4420}"/>
              </a:ext>
            </a:extLst>
          </p:cNvPr>
          <p:cNvSpPr/>
          <p:nvPr/>
        </p:nvSpPr>
        <p:spPr>
          <a:xfrm rot="16200000">
            <a:off x="150623" y="1755009"/>
            <a:ext cx="878928" cy="2631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E0815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Capofila</a:t>
            </a:r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BEFB0F58-188E-2098-0818-BE6180F2FD32}"/>
              </a:ext>
            </a:extLst>
          </p:cNvPr>
          <p:cNvSpPr/>
          <p:nvPr/>
        </p:nvSpPr>
        <p:spPr>
          <a:xfrm rot="16200000">
            <a:off x="67803" y="4109153"/>
            <a:ext cx="1043439" cy="2631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E0815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</a:t>
            </a:r>
          </a:p>
        </p:txBody>
      </p:sp>
      <p:pic>
        <p:nvPicPr>
          <p:cNvPr id="66" name="Immagine 65">
            <a:extLst>
              <a:ext uri="{FF2B5EF4-FFF2-40B4-BE49-F238E27FC236}">
                <a16:creationId xmlns:a16="http://schemas.microsoft.com/office/drawing/2014/main" id="{6FD2EFAC-9128-0D0A-FB94-6ED77C5CCA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67" name="Immagine 66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4E7AB41E-183F-5BC9-6673-2D7DD9CFAB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  <p:sp>
        <p:nvSpPr>
          <p:cNvPr id="68" name="Titolo 1">
            <a:extLst>
              <a:ext uri="{FF2B5EF4-FFF2-40B4-BE49-F238E27FC236}">
                <a16:creationId xmlns:a16="http://schemas.microsoft.com/office/drawing/2014/main" id="{AD8DF8CE-8921-0EA8-0BA5-9EE142EB3687}"/>
              </a:ext>
            </a:extLst>
          </p:cNvPr>
          <p:cNvSpPr txBox="1">
            <a:spLocks/>
          </p:cNvSpPr>
          <p:nvPr/>
        </p:nvSpPr>
        <p:spPr bwMode="auto">
          <a:xfrm>
            <a:off x="381000" y="116163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contesto di riferimento</a:t>
            </a:r>
          </a:p>
        </p:txBody>
      </p:sp>
      <p:cxnSp>
        <p:nvCxnSpPr>
          <p:cNvPr id="2" name="Straight Connector 2">
            <a:extLst>
              <a:ext uri="{FF2B5EF4-FFF2-40B4-BE49-F238E27FC236}">
                <a16:creationId xmlns:a16="http://schemas.microsoft.com/office/drawing/2014/main" id="{34354C87-41C1-0429-5F0A-1039D052482E}"/>
              </a:ext>
            </a:extLst>
          </p:cNvPr>
          <p:cNvCxnSpPr>
            <a:cxnSpLocks/>
          </p:cNvCxnSpPr>
          <p:nvPr/>
        </p:nvCxnSpPr>
        <p:spPr>
          <a:xfrm>
            <a:off x="5863774" y="1086827"/>
            <a:ext cx="0" cy="5077071"/>
          </a:xfrm>
          <a:prstGeom prst="line">
            <a:avLst/>
          </a:prstGeom>
          <a:ln w="3175">
            <a:solidFill>
              <a:srgbClr val="8E0815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615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2C3DE709-3939-7684-0224-5BFFF3EBAC4A}"/>
              </a:ext>
            </a:extLst>
          </p:cNvPr>
          <p:cNvSpPr/>
          <p:nvPr/>
        </p:nvSpPr>
        <p:spPr>
          <a:xfrm>
            <a:off x="410916" y="1049547"/>
            <a:ext cx="2234195" cy="5040304"/>
          </a:xfrm>
          <a:prstGeom prst="rect">
            <a:avLst/>
          </a:prstGeom>
          <a:solidFill>
            <a:schemeClr val="bg1"/>
          </a:solidFill>
          <a:ln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3E6B785-B370-629A-C370-A77E1257A1A6}"/>
              </a:ext>
            </a:extLst>
          </p:cNvPr>
          <p:cNvSpPr/>
          <p:nvPr/>
        </p:nvSpPr>
        <p:spPr>
          <a:xfrm>
            <a:off x="2724150" y="1052513"/>
            <a:ext cx="9059863" cy="50403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pentagono 6">
            <a:extLst>
              <a:ext uri="{FF2B5EF4-FFF2-40B4-BE49-F238E27FC236}">
                <a16:creationId xmlns:a16="http://schemas.microsoft.com/office/drawing/2014/main" id="{69DA37B6-053F-C823-D71C-60D22E1D4C67}"/>
              </a:ext>
            </a:extLst>
          </p:cNvPr>
          <p:cNvSpPr/>
          <p:nvPr/>
        </p:nvSpPr>
        <p:spPr>
          <a:xfrm>
            <a:off x="3116549" y="1716515"/>
            <a:ext cx="2952000" cy="774700"/>
          </a:xfrm>
          <a:prstGeom prst="homePlate">
            <a:avLst/>
          </a:prstGeom>
          <a:solidFill>
            <a:schemeClr val="bg1"/>
          </a:solidFill>
          <a:ln w="12700">
            <a:solidFill>
              <a:srgbClr val="8E0815"/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L1 - Definizione di moduli operativi per la costituzione e l’implementazione dell’UPP</a:t>
            </a:r>
          </a:p>
        </p:txBody>
      </p:sp>
      <p:sp>
        <p:nvSpPr>
          <p:cNvPr id="8" name="Freccia a gallone 7">
            <a:extLst>
              <a:ext uri="{FF2B5EF4-FFF2-40B4-BE49-F238E27FC236}">
                <a16:creationId xmlns:a16="http://schemas.microsoft.com/office/drawing/2014/main" id="{A85045A6-8857-B6BC-0CC9-3FE21D9B5D78}"/>
              </a:ext>
            </a:extLst>
          </p:cNvPr>
          <p:cNvSpPr/>
          <p:nvPr/>
        </p:nvSpPr>
        <p:spPr>
          <a:xfrm>
            <a:off x="5946052" y="1716429"/>
            <a:ext cx="2952000" cy="774700"/>
          </a:xfrm>
          <a:prstGeom prst="chevron">
            <a:avLst/>
          </a:prstGeom>
          <a:solidFill>
            <a:schemeClr val="bg1"/>
          </a:solidFill>
          <a:ln w="12700">
            <a:solidFill>
              <a:srgbClr val="8E0815"/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L2 - Individuazione di modelli per la gestione dei flussi in ingresso e degli arretrati presso gli UU.GG</a:t>
            </a:r>
          </a:p>
        </p:txBody>
      </p:sp>
      <p:sp>
        <p:nvSpPr>
          <p:cNvPr id="9" name="Freccia a gallone 8">
            <a:extLst>
              <a:ext uri="{FF2B5EF4-FFF2-40B4-BE49-F238E27FC236}">
                <a16:creationId xmlns:a16="http://schemas.microsoft.com/office/drawing/2014/main" id="{946C190F-048E-F206-F367-58EFC4788885}"/>
              </a:ext>
            </a:extLst>
          </p:cNvPr>
          <p:cNvSpPr/>
          <p:nvPr/>
        </p:nvSpPr>
        <p:spPr>
          <a:xfrm>
            <a:off x="8774863" y="1716429"/>
            <a:ext cx="2952000" cy="774700"/>
          </a:xfrm>
          <a:prstGeom prst="chevron">
            <a:avLst/>
          </a:prstGeom>
          <a:solidFill>
            <a:schemeClr val="bg1"/>
          </a:solidFill>
          <a:ln w="12700">
            <a:solidFill>
              <a:srgbClr val="8E0815"/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L3 - Attivazione e sperimentazione dei modelli e dei piani relativi alle azioni precedenti</a:t>
            </a:r>
          </a:p>
        </p:txBody>
      </p:sp>
      <p:sp>
        <p:nvSpPr>
          <p:cNvPr id="10" name="TextBox 75">
            <a:extLst>
              <a:ext uri="{FF2B5EF4-FFF2-40B4-BE49-F238E27FC236}">
                <a16:creationId xmlns:a16="http://schemas.microsoft.com/office/drawing/2014/main" id="{E1F03853-0789-A75B-075A-36ACC9F3319F}"/>
              </a:ext>
            </a:extLst>
          </p:cNvPr>
          <p:cNvSpPr txBox="1"/>
          <p:nvPr/>
        </p:nvSpPr>
        <p:spPr>
          <a:xfrm rot="16200000">
            <a:off x="2529003" y="1971013"/>
            <a:ext cx="72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Linee</a:t>
            </a:r>
          </a:p>
        </p:txBody>
      </p:sp>
      <p:sp>
        <p:nvSpPr>
          <p:cNvPr id="11" name="TextBox 75">
            <a:extLst>
              <a:ext uri="{FF2B5EF4-FFF2-40B4-BE49-F238E27FC236}">
                <a16:creationId xmlns:a16="http://schemas.microsoft.com/office/drawing/2014/main" id="{0B904CB6-47FF-F58C-C639-4142AE2C233F}"/>
              </a:ext>
            </a:extLst>
          </p:cNvPr>
          <p:cNvSpPr txBox="1"/>
          <p:nvPr/>
        </p:nvSpPr>
        <p:spPr>
          <a:xfrm rot="16200000">
            <a:off x="2529003" y="2814790"/>
            <a:ext cx="72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Azioni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420B4E0-6411-7B42-DA94-F913C61F75D1}"/>
              </a:ext>
            </a:extLst>
          </p:cNvPr>
          <p:cNvSpPr txBox="1"/>
          <p:nvPr/>
        </p:nvSpPr>
        <p:spPr>
          <a:xfrm>
            <a:off x="3116549" y="2542124"/>
            <a:ext cx="255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L1A1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– Ricognizione relativa al funzionamento degli Uffici per il processo già avviati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1071494-8342-FD2E-1B91-90E13DB4FE34}"/>
              </a:ext>
            </a:extLst>
          </p:cNvPr>
          <p:cNvSpPr txBox="1"/>
          <p:nvPr/>
        </p:nvSpPr>
        <p:spPr>
          <a:xfrm>
            <a:off x="3116549" y="3026291"/>
            <a:ext cx="255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L1A3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– Definizione del catalogo delle attività e delle procedure per l'attivazione ed il potenziamento degli Uffici per il Processo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62C888D-14FC-7E7B-216B-DB7329668A42}"/>
              </a:ext>
            </a:extLst>
          </p:cNvPr>
          <p:cNvSpPr txBox="1"/>
          <p:nvPr/>
        </p:nvSpPr>
        <p:spPr>
          <a:xfrm>
            <a:off x="6011181" y="2542124"/>
            <a:ext cx="255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L2A1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– Progettazione di modelli predittivi per la gestione dei flussi in ingresso e delle sopravvenienze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3818A7F-7858-BAC6-5D47-F8C1CBD0B99C}"/>
              </a:ext>
            </a:extLst>
          </p:cNvPr>
          <p:cNvSpPr txBox="1"/>
          <p:nvPr/>
        </p:nvSpPr>
        <p:spPr>
          <a:xfrm>
            <a:off x="6003419" y="3095540"/>
            <a:ext cx="255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L2A2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– Progettazione di modelli per lo smaltimento dell’arretrato civile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04B74F0-591D-5EE4-851C-FDBC84BAF981}"/>
              </a:ext>
            </a:extLst>
          </p:cNvPr>
          <p:cNvSpPr txBox="1"/>
          <p:nvPr/>
        </p:nvSpPr>
        <p:spPr>
          <a:xfrm>
            <a:off x="8905812" y="2542124"/>
            <a:ext cx="255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/>
            <a:r>
              <a:rPr lang="it-IT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L3A1 </a:t>
            </a:r>
            <a:r>
              <a:rPr lang="it-IT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 Supporto nell’attivazione e sperimentazione delle attività previste da catalogo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62E5A01-C0E8-DD13-CF6E-AA987A2DE778}"/>
              </a:ext>
            </a:extLst>
          </p:cNvPr>
          <p:cNvSpPr txBox="1"/>
          <p:nvPr/>
        </p:nvSpPr>
        <p:spPr>
          <a:xfrm>
            <a:off x="8898052" y="3026291"/>
            <a:ext cx="255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/>
            <a:r>
              <a:rPr lang="it-IT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L3A2 </a:t>
            </a:r>
            <a:r>
              <a:rPr lang="it-IT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 Supporto nell’attivazione e sperimentazione di modelli per la gestione dei flussi in ingresso, delle sopravvenienze e dello smaltimento dell’arretrato civile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B84FD9C-715B-D382-9040-8A92DCBAD31A}"/>
              </a:ext>
            </a:extLst>
          </p:cNvPr>
          <p:cNvSpPr txBox="1"/>
          <p:nvPr/>
        </p:nvSpPr>
        <p:spPr>
          <a:xfrm>
            <a:off x="8905812" y="3710184"/>
            <a:ext cx="255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/>
            <a:r>
              <a:rPr lang="it-IT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L3A3</a:t>
            </a:r>
            <a:r>
              <a:rPr lang="it-IT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Formazione al personale assegnato agli UPP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27BA008-FB18-A0CD-E761-13B4918B6607}"/>
              </a:ext>
            </a:extLst>
          </p:cNvPr>
          <p:cNvSpPr txBox="1"/>
          <p:nvPr/>
        </p:nvSpPr>
        <p:spPr>
          <a:xfrm>
            <a:off x="2889003" y="1385252"/>
            <a:ext cx="4360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sugli Uffici Giudiziari: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C386C19-8B7D-B7BB-7B3A-245A25286617}"/>
              </a:ext>
            </a:extLst>
          </p:cNvPr>
          <p:cNvSpPr txBox="1"/>
          <p:nvPr/>
        </p:nvSpPr>
        <p:spPr>
          <a:xfrm>
            <a:off x="2889003" y="4095805"/>
            <a:ext cx="4360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sulle Università:</a:t>
            </a:r>
          </a:p>
        </p:txBody>
      </p:sp>
      <p:sp>
        <p:nvSpPr>
          <p:cNvPr id="21" name="Freccia a pentagono 20">
            <a:extLst>
              <a:ext uri="{FF2B5EF4-FFF2-40B4-BE49-F238E27FC236}">
                <a16:creationId xmlns:a16="http://schemas.microsoft.com/office/drawing/2014/main" id="{D80B4F70-0FB6-0643-9161-DEF489D07489}"/>
              </a:ext>
            </a:extLst>
          </p:cNvPr>
          <p:cNvSpPr/>
          <p:nvPr/>
        </p:nvSpPr>
        <p:spPr>
          <a:xfrm>
            <a:off x="3116549" y="4474477"/>
            <a:ext cx="8610314" cy="774700"/>
          </a:xfrm>
          <a:prstGeom prst="homePlate">
            <a:avLst/>
          </a:prstGeom>
          <a:solidFill>
            <a:schemeClr val="bg1"/>
          </a:solidFill>
          <a:ln w="12700">
            <a:solidFill>
              <a:srgbClr val="8E0815"/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L4 - Ridefinizione dei modelli formativi e consolidamento del rapporto tra gli stakeholders</a:t>
            </a:r>
          </a:p>
        </p:txBody>
      </p:sp>
      <p:sp>
        <p:nvSpPr>
          <p:cNvPr id="22" name="TextBox 75">
            <a:extLst>
              <a:ext uri="{FF2B5EF4-FFF2-40B4-BE49-F238E27FC236}">
                <a16:creationId xmlns:a16="http://schemas.microsoft.com/office/drawing/2014/main" id="{AB43939A-E4C8-74E9-D79C-13F4A8B46595}"/>
              </a:ext>
            </a:extLst>
          </p:cNvPr>
          <p:cNvSpPr txBox="1"/>
          <p:nvPr/>
        </p:nvSpPr>
        <p:spPr>
          <a:xfrm rot="16200000">
            <a:off x="2529003" y="5527255"/>
            <a:ext cx="72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Azioni</a:t>
            </a:r>
          </a:p>
        </p:txBody>
      </p: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6BA29B0E-1AB5-715C-B05D-175E35EA654B}"/>
              </a:ext>
            </a:extLst>
          </p:cNvPr>
          <p:cNvCxnSpPr>
            <a:cxnSpLocks/>
          </p:cNvCxnSpPr>
          <p:nvPr/>
        </p:nvCxnSpPr>
        <p:spPr>
          <a:xfrm>
            <a:off x="2833066" y="4048738"/>
            <a:ext cx="8837860" cy="0"/>
          </a:xfrm>
          <a:prstGeom prst="line">
            <a:avLst/>
          </a:prstGeom>
          <a:ln>
            <a:solidFill>
              <a:srgbClr val="8E081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A360E04-B6C9-A42B-D726-3B6790C48B90}"/>
              </a:ext>
            </a:extLst>
          </p:cNvPr>
          <p:cNvSpPr txBox="1"/>
          <p:nvPr/>
        </p:nvSpPr>
        <p:spPr>
          <a:xfrm>
            <a:off x="3116549" y="5389929"/>
            <a:ext cx="86024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L4A1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– Ridefinizione piani di studio universitari e riformulazione dell'offerta post lauream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C5F8C85E-646F-08A9-C354-212C62307DB7}"/>
              </a:ext>
            </a:extLst>
          </p:cNvPr>
          <p:cNvSpPr txBox="1"/>
          <p:nvPr/>
        </p:nvSpPr>
        <p:spPr>
          <a:xfrm>
            <a:off x="3116549" y="5713159"/>
            <a:ext cx="86024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L4A2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– Individuazione di aree di ricerca applicata per il rafforzamento del sistema giustizia</a:t>
            </a:r>
          </a:p>
        </p:txBody>
      </p:sp>
      <p:sp>
        <p:nvSpPr>
          <p:cNvPr id="26" name="TextBox 75">
            <a:extLst>
              <a:ext uri="{FF2B5EF4-FFF2-40B4-BE49-F238E27FC236}">
                <a16:creationId xmlns:a16="http://schemas.microsoft.com/office/drawing/2014/main" id="{49500452-0D69-7EE7-6D16-FAEF13DAC1DA}"/>
              </a:ext>
            </a:extLst>
          </p:cNvPr>
          <p:cNvSpPr txBox="1"/>
          <p:nvPr/>
        </p:nvSpPr>
        <p:spPr>
          <a:xfrm rot="16200000">
            <a:off x="2529003" y="4759372"/>
            <a:ext cx="72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Linee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900228F4-358C-0069-8BA2-39CFB2F584C8}"/>
              </a:ext>
            </a:extLst>
          </p:cNvPr>
          <p:cNvSpPr/>
          <p:nvPr/>
        </p:nvSpPr>
        <p:spPr>
          <a:xfrm>
            <a:off x="521015" y="1608823"/>
            <a:ext cx="2006936" cy="605473"/>
          </a:xfrm>
          <a:prstGeom prst="rect">
            <a:avLst/>
          </a:prstGeom>
          <a:solidFill>
            <a:srgbClr val="08536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A – Amministrazione e Gestione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2569C803-9DA5-8E7A-9AE8-9741AD9B3AAB}"/>
              </a:ext>
            </a:extLst>
          </p:cNvPr>
          <p:cNvSpPr/>
          <p:nvPr/>
        </p:nvSpPr>
        <p:spPr>
          <a:xfrm>
            <a:off x="521015" y="2554099"/>
            <a:ext cx="2006936" cy="605473"/>
          </a:xfrm>
          <a:prstGeom prst="rect">
            <a:avLst/>
          </a:prstGeom>
          <a:solidFill>
            <a:srgbClr val="08536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B – Coordinamento territoriale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370014D9-1E28-AC79-7A86-BD74F57408E6}"/>
              </a:ext>
            </a:extLst>
          </p:cNvPr>
          <p:cNvSpPr/>
          <p:nvPr/>
        </p:nvSpPr>
        <p:spPr>
          <a:xfrm>
            <a:off x="532378" y="3499375"/>
            <a:ext cx="2006936" cy="605473"/>
          </a:xfrm>
          <a:prstGeom prst="rect">
            <a:avLst/>
          </a:prstGeom>
          <a:solidFill>
            <a:srgbClr val="08536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C – Coordinamento tra i beneficiari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4EDC74E7-228D-D422-9EFF-C089883E9432}"/>
              </a:ext>
            </a:extLst>
          </p:cNvPr>
          <p:cNvSpPr/>
          <p:nvPr/>
        </p:nvSpPr>
        <p:spPr>
          <a:xfrm>
            <a:off x="532378" y="4444651"/>
            <a:ext cx="2006936" cy="605473"/>
          </a:xfrm>
          <a:prstGeom prst="rect">
            <a:avLst/>
          </a:prstGeom>
          <a:solidFill>
            <a:srgbClr val="08536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D – Comunicazione e disseminazione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1E297DBC-2F8B-A5C4-C4CA-D1FAAFE84420}"/>
              </a:ext>
            </a:extLst>
          </p:cNvPr>
          <p:cNvSpPr/>
          <p:nvPr/>
        </p:nvSpPr>
        <p:spPr>
          <a:xfrm>
            <a:off x="532378" y="5389929"/>
            <a:ext cx="2006936" cy="605473"/>
          </a:xfrm>
          <a:prstGeom prst="rect">
            <a:avLst/>
          </a:prstGeom>
          <a:solidFill>
            <a:srgbClr val="08536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E – Monitoraggio e valutazione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BB9C2A3C-68AF-928C-0FC8-74C0A33F5304}"/>
              </a:ext>
            </a:extLst>
          </p:cNvPr>
          <p:cNvSpPr/>
          <p:nvPr/>
        </p:nvSpPr>
        <p:spPr>
          <a:xfrm>
            <a:off x="693668" y="903779"/>
            <a:ext cx="1661630" cy="297468"/>
          </a:xfrm>
          <a:prstGeom prst="rect">
            <a:avLst/>
          </a:prstGeom>
          <a:solidFill>
            <a:srgbClr val="8E0815"/>
          </a:solidFill>
          <a:ln>
            <a:solidFill>
              <a:srgbClr val="8E0815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Linee Trasversali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CCAC7BBE-F6CC-DE95-E393-74452E06879A}"/>
              </a:ext>
            </a:extLst>
          </p:cNvPr>
          <p:cNvSpPr/>
          <p:nvPr/>
        </p:nvSpPr>
        <p:spPr>
          <a:xfrm>
            <a:off x="6419053" y="903779"/>
            <a:ext cx="1661630" cy="297468"/>
          </a:xfrm>
          <a:prstGeom prst="rect">
            <a:avLst/>
          </a:prstGeom>
          <a:solidFill>
            <a:srgbClr val="8E0815"/>
          </a:solidFill>
          <a:ln>
            <a:solidFill>
              <a:srgbClr val="8E0815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Linee Specifiche</a:t>
            </a:r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DD2B9CCE-AFF0-6774-6A0E-E8E2BC846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35" name="Immagine 34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E2AD79EC-7B78-EC1B-D651-B5DEFE68BC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  <p:sp>
        <p:nvSpPr>
          <p:cNvPr id="36" name="Titolo 1">
            <a:extLst>
              <a:ext uri="{FF2B5EF4-FFF2-40B4-BE49-F238E27FC236}">
                <a16:creationId xmlns:a16="http://schemas.microsoft.com/office/drawing/2014/main" id="{8DA90659-890C-5467-7609-469AC797C6E3}"/>
              </a:ext>
            </a:extLst>
          </p:cNvPr>
          <p:cNvSpPr txBox="1">
            <a:spLocks/>
          </p:cNvSpPr>
          <p:nvPr/>
        </p:nvSpPr>
        <p:spPr bwMode="auto">
          <a:xfrm>
            <a:off x="381000" y="116163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progetto StartUPP</a:t>
            </a:r>
          </a:p>
        </p:txBody>
      </p:sp>
    </p:spTree>
    <p:extLst>
      <p:ext uri="{BB962C8B-B14F-4D97-AF65-F5344CB8AC3E}">
        <p14:creationId xmlns:p14="http://schemas.microsoft.com/office/powerpoint/2010/main" val="3072842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231BFB1B-983F-3DC3-851E-C1F4E6A37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054100"/>
            <a:ext cx="11353799" cy="5041900"/>
          </a:xfrm>
        </p:spPr>
        <p:txBody>
          <a:bodyPr/>
          <a:lstStyle/>
          <a:p>
            <a:pPr algn="just"/>
            <a:endParaRPr lang="it-IT" dirty="0"/>
          </a:p>
        </p:txBody>
      </p:sp>
      <p:sp>
        <p:nvSpPr>
          <p:cNvPr id="6" name="Rectangle: Folded Corner 42">
            <a:extLst>
              <a:ext uri="{FF2B5EF4-FFF2-40B4-BE49-F238E27FC236}">
                <a16:creationId xmlns:a16="http://schemas.microsoft.com/office/drawing/2014/main" id="{3CC9FA7A-72E0-181A-FA83-5067F31F1ACA}"/>
              </a:ext>
            </a:extLst>
          </p:cNvPr>
          <p:cNvSpPr/>
          <p:nvPr/>
        </p:nvSpPr>
        <p:spPr>
          <a:xfrm>
            <a:off x="407986" y="1041400"/>
            <a:ext cx="11364913" cy="5041900"/>
          </a:xfrm>
          <a:prstGeom prst="foldedCorner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53514F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1138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411614B5-58C9-23E1-F559-DB1A45E51F69}"/>
              </a:ext>
            </a:extLst>
          </p:cNvPr>
          <p:cNvGrpSpPr/>
          <p:nvPr/>
        </p:nvGrpSpPr>
        <p:grpSpPr>
          <a:xfrm>
            <a:off x="4531635" y="1258923"/>
            <a:ext cx="2962474" cy="612775"/>
            <a:chOff x="3578589" y="4070793"/>
            <a:chExt cx="2962474" cy="612775"/>
          </a:xfrm>
        </p:grpSpPr>
        <p:sp>
          <p:nvSpPr>
            <p:cNvPr id="8" name="Rectangle 67">
              <a:extLst>
                <a:ext uri="{FF2B5EF4-FFF2-40B4-BE49-F238E27FC236}">
                  <a16:creationId xmlns:a16="http://schemas.microsoft.com/office/drawing/2014/main" id="{A66ABADF-1F8C-1188-4FC7-94CC66EFBC16}"/>
                </a:ext>
              </a:extLst>
            </p:cNvPr>
            <p:cNvSpPr/>
            <p:nvPr/>
          </p:nvSpPr>
          <p:spPr>
            <a:xfrm>
              <a:off x="4309063" y="4129904"/>
              <a:ext cx="2232000" cy="492443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+20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Soluzioni di miglioramento già progettate</a:t>
              </a:r>
            </a:p>
          </p:txBody>
        </p:sp>
        <p:grpSp>
          <p:nvGrpSpPr>
            <p:cNvPr id="9" name="Group 145">
              <a:extLst>
                <a:ext uri="{FF2B5EF4-FFF2-40B4-BE49-F238E27FC236}">
                  <a16:creationId xmlns:a16="http://schemas.microsoft.com/office/drawing/2014/main" id="{4E9B9A57-EA49-1769-1AF0-FB1F7466EFAF}"/>
                </a:ext>
              </a:extLst>
            </p:cNvPr>
            <p:cNvGrpSpPr/>
            <p:nvPr/>
          </p:nvGrpSpPr>
          <p:grpSpPr>
            <a:xfrm>
              <a:off x="3578589" y="4070793"/>
              <a:ext cx="612775" cy="612775"/>
              <a:chOff x="3505363" y="6131327"/>
              <a:chExt cx="612775" cy="612775"/>
            </a:xfrm>
          </p:grpSpPr>
          <p:sp>
            <p:nvSpPr>
              <p:cNvPr id="10" name="Oval 593">
                <a:extLst>
                  <a:ext uri="{FF2B5EF4-FFF2-40B4-BE49-F238E27FC236}">
                    <a16:creationId xmlns:a16="http://schemas.microsoft.com/office/drawing/2014/main" id="{474103A7-98F4-6E3D-EE80-DAEB1816A82C}"/>
                  </a:ext>
                </a:extLst>
              </p:cNvPr>
              <p:cNvSpPr/>
              <p:nvPr/>
            </p:nvSpPr>
            <p:spPr bwMode="ltGray">
              <a:xfrm>
                <a:off x="3505363" y="6131327"/>
                <a:ext cx="612775" cy="612775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oup 461">
                <a:extLst>
                  <a:ext uri="{FF2B5EF4-FFF2-40B4-BE49-F238E27FC236}">
                    <a16:creationId xmlns:a16="http://schemas.microsoft.com/office/drawing/2014/main" id="{394AECCA-A5B3-F9DE-747F-9337057EB7F4}"/>
                  </a:ext>
                </a:extLst>
              </p:cNvPr>
              <p:cNvGrpSpPr/>
              <p:nvPr/>
            </p:nvGrpSpPr>
            <p:grpSpPr>
              <a:xfrm>
                <a:off x="3647607" y="6191545"/>
                <a:ext cx="327897" cy="493923"/>
                <a:chOff x="3714626" y="3920157"/>
                <a:chExt cx="376238" cy="566737"/>
              </a:xfrm>
            </p:grpSpPr>
            <p:sp>
              <p:nvSpPr>
                <p:cNvPr id="12" name="Freeform 157">
                  <a:extLst>
                    <a:ext uri="{FF2B5EF4-FFF2-40B4-BE49-F238E27FC236}">
                      <a16:creationId xmlns:a16="http://schemas.microsoft.com/office/drawing/2014/main" id="{95377C57-5D21-8B2F-102D-7FBABA013A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7176" y="4404344"/>
                  <a:ext cx="211138" cy="82550"/>
                </a:xfrm>
                <a:custGeom>
                  <a:avLst/>
                  <a:gdLst>
                    <a:gd name="T0" fmla="*/ 119 w 133"/>
                    <a:gd name="T1" fmla="*/ 0 h 52"/>
                    <a:gd name="T2" fmla="*/ 14 w 133"/>
                    <a:gd name="T3" fmla="*/ 0 h 52"/>
                    <a:gd name="T4" fmla="*/ 14 w 133"/>
                    <a:gd name="T5" fmla="*/ 0 h 52"/>
                    <a:gd name="T6" fmla="*/ 8 w 133"/>
                    <a:gd name="T7" fmla="*/ 2 h 52"/>
                    <a:gd name="T8" fmla="*/ 4 w 133"/>
                    <a:gd name="T9" fmla="*/ 4 h 52"/>
                    <a:gd name="T10" fmla="*/ 0 w 133"/>
                    <a:gd name="T11" fmla="*/ 9 h 52"/>
                    <a:gd name="T12" fmla="*/ 0 w 133"/>
                    <a:gd name="T13" fmla="*/ 14 h 52"/>
                    <a:gd name="T14" fmla="*/ 0 w 133"/>
                    <a:gd name="T15" fmla="*/ 14 h 52"/>
                    <a:gd name="T16" fmla="*/ 0 w 133"/>
                    <a:gd name="T17" fmla="*/ 20 h 52"/>
                    <a:gd name="T18" fmla="*/ 4 w 133"/>
                    <a:gd name="T19" fmla="*/ 25 h 52"/>
                    <a:gd name="T20" fmla="*/ 8 w 133"/>
                    <a:gd name="T21" fmla="*/ 29 h 52"/>
                    <a:gd name="T22" fmla="*/ 14 w 133"/>
                    <a:gd name="T23" fmla="*/ 29 h 52"/>
                    <a:gd name="T24" fmla="*/ 36 w 133"/>
                    <a:gd name="T25" fmla="*/ 29 h 52"/>
                    <a:gd name="T26" fmla="*/ 36 w 133"/>
                    <a:gd name="T27" fmla="*/ 29 h 52"/>
                    <a:gd name="T28" fmla="*/ 36 w 133"/>
                    <a:gd name="T29" fmla="*/ 30 h 52"/>
                    <a:gd name="T30" fmla="*/ 36 w 133"/>
                    <a:gd name="T31" fmla="*/ 30 h 52"/>
                    <a:gd name="T32" fmla="*/ 37 w 133"/>
                    <a:gd name="T33" fmla="*/ 35 h 52"/>
                    <a:gd name="T34" fmla="*/ 39 w 133"/>
                    <a:gd name="T35" fmla="*/ 39 h 52"/>
                    <a:gd name="T36" fmla="*/ 41 w 133"/>
                    <a:gd name="T37" fmla="*/ 42 h 52"/>
                    <a:gd name="T38" fmla="*/ 44 w 133"/>
                    <a:gd name="T39" fmla="*/ 45 h 52"/>
                    <a:gd name="T40" fmla="*/ 54 w 133"/>
                    <a:gd name="T41" fmla="*/ 50 h 52"/>
                    <a:gd name="T42" fmla="*/ 66 w 133"/>
                    <a:gd name="T43" fmla="*/ 52 h 52"/>
                    <a:gd name="T44" fmla="*/ 66 w 133"/>
                    <a:gd name="T45" fmla="*/ 52 h 52"/>
                    <a:gd name="T46" fmla="*/ 79 w 133"/>
                    <a:gd name="T47" fmla="*/ 50 h 52"/>
                    <a:gd name="T48" fmla="*/ 87 w 133"/>
                    <a:gd name="T49" fmla="*/ 45 h 52"/>
                    <a:gd name="T50" fmla="*/ 92 w 133"/>
                    <a:gd name="T51" fmla="*/ 42 h 52"/>
                    <a:gd name="T52" fmla="*/ 95 w 133"/>
                    <a:gd name="T53" fmla="*/ 39 h 52"/>
                    <a:gd name="T54" fmla="*/ 96 w 133"/>
                    <a:gd name="T55" fmla="*/ 35 h 52"/>
                    <a:gd name="T56" fmla="*/ 97 w 133"/>
                    <a:gd name="T57" fmla="*/ 30 h 52"/>
                    <a:gd name="T58" fmla="*/ 97 w 133"/>
                    <a:gd name="T59" fmla="*/ 30 h 52"/>
                    <a:gd name="T60" fmla="*/ 96 w 133"/>
                    <a:gd name="T61" fmla="*/ 29 h 52"/>
                    <a:gd name="T62" fmla="*/ 119 w 133"/>
                    <a:gd name="T63" fmla="*/ 29 h 52"/>
                    <a:gd name="T64" fmla="*/ 119 w 133"/>
                    <a:gd name="T65" fmla="*/ 29 h 52"/>
                    <a:gd name="T66" fmla="*/ 125 w 133"/>
                    <a:gd name="T67" fmla="*/ 29 h 52"/>
                    <a:gd name="T68" fmla="*/ 129 w 133"/>
                    <a:gd name="T69" fmla="*/ 25 h 52"/>
                    <a:gd name="T70" fmla="*/ 132 w 133"/>
                    <a:gd name="T71" fmla="*/ 20 h 52"/>
                    <a:gd name="T72" fmla="*/ 133 w 133"/>
                    <a:gd name="T73" fmla="*/ 14 h 52"/>
                    <a:gd name="T74" fmla="*/ 133 w 133"/>
                    <a:gd name="T75" fmla="*/ 14 h 52"/>
                    <a:gd name="T76" fmla="*/ 132 w 133"/>
                    <a:gd name="T77" fmla="*/ 9 h 52"/>
                    <a:gd name="T78" fmla="*/ 129 w 133"/>
                    <a:gd name="T79" fmla="*/ 4 h 52"/>
                    <a:gd name="T80" fmla="*/ 125 w 133"/>
                    <a:gd name="T81" fmla="*/ 2 h 52"/>
                    <a:gd name="T82" fmla="*/ 119 w 133"/>
                    <a:gd name="T83" fmla="*/ 0 h 52"/>
                    <a:gd name="T84" fmla="*/ 119 w 133"/>
                    <a:gd name="T85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33" h="52">
                      <a:moveTo>
                        <a:pt x="119" y="0"/>
                      </a:moveTo>
                      <a:lnTo>
                        <a:pt x="14" y="0"/>
                      </a:lnTo>
                      <a:lnTo>
                        <a:pt x="14" y="0"/>
                      </a:lnTo>
                      <a:lnTo>
                        <a:pt x="8" y="2"/>
                      </a:lnTo>
                      <a:lnTo>
                        <a:pt x="4" y="4"/>
                      </a:lnTo>
                      <a:lnTo>
                        <a:pt x="0" y="9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20"/>
                      </a:lnTo>
                      <a:lnTo>
                        <a:pt x="4" y="25"/>
                      </a:lnTo>
                      <a:lnTo>
                        <a:pt x="8" y="29"/>
                      </a:lnTo>
                      <a:lnTo>
                        <a:pt x="14" y="29"/>
                      </a:lnTo>
                      <a:lnTo>
                        <a:pt x="36" y="29"/>
                      </a:lnTo>
                      <a:lnTo>
                        <a:pt x="36" y="29"/>
                      </a:lnTo>
                      <a:lnTo>
                        <a:pt x="36" y="30"/>
                      </a:lnTo>
                      <a:lnTo>
                        <a:pt x="36" y="30"/>
                      </a:lnTo>
                      <a:lnTo>
                        <a:pt x="37" y="35"/>
                      </a:lnTo>
                      <a:lnTo>
                        <a:pt x="39" y="39"/>
                      </a:lnTo>
                      <a:lnTo>
                        <a:pt x="41" y="42"/>
                      </a:lnTo>
                      <a:lnTo>
                        <a:pt x="44" y="45"/>
                      </a:lnTo>
                      <a:lnTo>
                        <a:pt x="54" y="50"/>
                      </a:lnTo>
                      <a:lnTo>
                        <a:pt x="66" y="52"/>
                      </a:lnTo>
                      <a:lnTo>
                        <a:pt x="66" y="52"/>
                      </a:lnTo>
                      <a:lnTo>
                        <a:pt x="79" y="50"/>
                      </a:lnTo>
                      <a:lnTo>
                        <a:pt x="87" y="45"/>
                      </a:lnTo>
                      <a:lnTo>
                        <a:pt x="92" y="42"/>
                      </a:lnTo>
                      <a:lnTo>
                        <a:pt x="95" y="39"/>
                      </a:lnTo>
                      <a:lnTo>
                        <a:pt x="96" y="35"/>
                      </a:lnTo>
                      <a:lnTo>
                        <a:pt x="97" y="30"/>
                      </a:lnTo>
                      <a:lnTo>
                        <a:pt x="97" y="30"/>
                      </a:lnTo>
                      <a:lnTo>
                        <a:pt x="96" y="29"/>
                      </a:lnTo>
                      <a:lnTo>
                        <a:pt x="119" y="29"/>
                      </a:lnTo>
                      <a:lnTo>
                        <a:pt x="119" y="29"/>
                      </a:lnTo>
                      <a:lnTo>
                        <a:pt x="125" y="29"/>
                      </a:lnTo>
                      <a:lnTo>
                        <a:pt x="129" y="25"/>
                      </a:lnTo>
                      <a:lnTo>
                        <a:pt x="132" y="20"/>
                      </a:lnTo>
                      <a:lnTo>
                        <a:pt x="133" y="14"/>
                      </a:lnTo>
                      <a:lnTo>
                        <a:pt x="133" y="14"/>
                      </a:lnTo>
                      <a:lnTo>
                        <a:pt x="132" y="9"/>
                      </a:lnTo>
                      <a:lnTo>
                        <a:pt x="129" y="4"/>
                      </a:lnTo>
                      <a:lnTo>
                        <a:pt x="125" y="2"/>
                      </a:lnTo>
                      <a:lnTo>
                        <a:pt x="119" y="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Freeform 158">
                  <a:extLst>
                    <a:ext uri="{FF2B5EF4-FFF2-40B4-BE49-F238E27FC236}">
                      <a16:creationId xmlns:a16="http://schemas.microsoft.com/office/drawing/2014/main" id="{113379FB-B772-13EE-D3F5-6D05D91BD1F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14626" y="3920157"/>
                  <a:ext cx="376238" cy="415925"/>
                </a:xfrm>
                <a:custGeom>
                  <a:avLst/>
                  <a:gdLst>
                    <a:gd name="T0" fmla="*/ 237 w 237"/>
                    <a:gd name="T1" fmla="*/ 107 h 262"/>
                    <a:gd name="T2" fmla="*/ 229 w 237"/>
                    <a:gd name="T3" fmla="*/ 72 h 262"/>
                    <a:gd name="T4" fmla="*/ 210 w 237"/>
                    <a:gd name="T5" fmla="*/ 42 h 262"/>
                    <a:gd name="T6" fmla="*/ 185 w 237"/>
                    <a:gd name="T7" fmla="*/ 19 h 262"/>
                    <a:gd name="T8" fmla="*/ 154 w 237"/>
                    <a:gd name="T9" fmla="*/ 5 h 262"/>
                    <a:gd name="T10" fmla="*/ 118 w 237"/>
                    <a:gd name="T11" fmla="*/ 0 h 262"/>
                    <a:gd name="T12" fmla="*/ 95 w 237"/>
                    <a:gd name="T13" fmla="*/ 2 h 262"/>
                    <a:gd name="T14" fmla="*/ 62 w 237"/>
                    <a:gd name="T15" fmla="*/ 13 h 262"/>
                    <a:gd name="T16" fmla="*/ 35 w 237"/>
                    <a:gd name="T17" fmla="*/ 33 h 262"/>
                    <a:gd name="T18" fmla="*/ 14 w 237"/>
                    <a:gd name="T19" fmla="*/ 61 h 262"/>
                    <a:gd name="T20" fmla="*/ 1 w 237"/>
                    <a:gd name="T21" fmla="*/ 94 h 262"/>
                    <a:gd name="T22" fmla="*/ 0 w 237"/>
                    <a:gd name="T23" fmla="*/ 118 h 262"/>
                    <a:gd name="T24" fmla="*/ 4 w 237"/>
                    <a:gd name="T25" fmla="*/ 148 h 262"/>
                    <a:gd name="T26" fmla="*/ 26 w 237"/>
                    <a:gd name="T27" fmla="*/ 190 h 262"/>
                    <a:gd name="T28" fmla="*/ 47 w 237"/>
                    <a:gd name="T29" fmla="*/ 233 h 262"/>
                    <a:gd name="T30" fmla="*/ 52 w 237"/>
                    <a:gd name="T31" fmla="*/ 262 h 262"/>
                    <a:gd name="T32" fmla="*/ 188 w 237"/>
                    <a:gd name="T33" fmla="*/ 252 h 262"/>
                    <a:gd name="T34" fmla="*/ 195 w 237"/>
                    <a:gd name="T35" fmla="*/ 223 h 262"/>
                    <a:gd name="T36" fmla="*/ 221 w 237"/>
                    <a:gd name="T37" fmla="*/ 173 h 262"/>
                    <a:gd name="T38" fmla="*/ 237 w 237"/>
                    <a:gd name="T39" fmla="*/ 130 h 262"/>
                    <a:gd name="T40" fmla="*/ 118 w 237"/>
                    <a:gd name="T41" fmla="*/ 29 h 262"/>
                    <a:gd name="T42" fmla="*/ 128 w 237"/>
                    <a:gd name="T43" fmla="*/ 31 h 262"/>
                    <a:gd name="T44" fmla="*/ 138 w 237"/>
                    <a:gd name="T45" fmla="*/ 39 h 262"/>
                    <a:gd name="T46" fmla="*/ 142 w 237"/>
                    <a:gd name="T47" fmla="*/ 52 h 262"/>
                    <a:gd name="T48" fmla="*/ 141 w 237"/>
                    <a:gd name="T49" fmla="*/ 62 h 262"/>
                    <a:gd name="T50" fmla="*/ 131 w 237"/>
                    <a:gd name="T51" fmla="*/ 72 h 262"/>
                    <a:gd name="T52" fmla="*/ 118 w 237"/>
                    <a:gd name="T53" fmla="*/ 77 h 262"/>
                    <a:gd name="T54" fmla="*/ 109 w 237"/>
                    <a:gd name="T55" fmla="*/ 75 h 262"/>
                    <a:gd name="T56" fmla="*/ 98 w 237"/>
                    <a:gd name="T57" fmla="*/ 67 h 262"/>
                    <a:gd name="T58" fmla="*/ 93 w 237"/>
                    <a:gd name="T59" fmla="*/ 52 h 262"/>
                    <a:gd name="T60" fmla="*/ 96 w 237"/>
                    <a:gd name="T61" fmla="*/ 44 h 262"/>
                    <a:gd name="T62" fmla="*/ 105 w 237"/>
                    <a:gd name="T63" fmla="*/ 32 h 262"/>
                    <a:gd name="T64" fmla="*/ 118 w 237"/>
                    <a:gd name="T65" fmla="*/ 29 h 262"/>
                    <a:gd name="T66" fmla="*/ 165 w 237"/>
                    <a:gd name="T67" fmla="*/ 148 h 262"/>
                    <a:gd name="T68" fmla="*/ 154 w 237"/>
                    <a:gd name="T69" fmla="*/ 167 h 262"/>
                    <a:gd name="T70" fmla="*/ 145 w 237"/>
                    <a:gd name="T71" fmla="*/ 169 h 262"/>
                    <a:gd name="T72" fmla="*/ 147 w 237"/>
                    <a:gd name="T73" fmla="*/ 243 h 262"/>
                    <a:gd name="T74" fmla="*/ 138 w 237"/>
                    <a:gd name="T75" fmla="*/ 256 h 262"/>
                    <a:gd name="T76" fmla="*/ 126 w 237"/>
                    <a:gd name="T77" fmla="*/ 256 h 262"/>
                    <a:gd name="T78" fmla="*/ 118 w 237"/>
                    <a:gd name="T79" fmla="*/ 243 h 262"/>
                    <a:gd name="T80" fmla="*/ 114 w 237"/>
                    <a:gd name="T81" fmla="*/ 253 h 262"/>
                    <a:gd name="T82" fmla="*/ 105 w 237"/>
                    <a:gd name="T83" fmla="*/ 258 h 262"/>
                    <a:gd name="T84" fmla="*/ 92 w 237"/>
                    <a:gd name="T85" fmla="*/ 249 h 262"/>
                    <a:gd name="T86" fmla="*/ 91 w 237"/>
                    <a:gd name="T87" fmla="*/ 174 h 262"/>
                    <a:gd name="T88" fmla="*/ 91 w 237"/>
                    <a:gd name="T89" fmla="*/ 169 h 262"/>
                    <a:gd name="T90" fmla="*/ 73 w 237"/>
                    <a:gd name="T91" fmla="*/ 157 h 262"/>
                    <a:gd name="T92" fmla="*/ 72 w 237"/>
                    <a:gd name="T93" fmla="*/ 105 h 262"/>
                    <a:gd name="T94" fmla="*/ 83 w 237"/>
                    <a:gd name="T95" fmla="*/ 88 h 262"/>
                    <a:gd name="T96" fmla="*/ 118 w 237"/>
                    <a:gd name="T97" fmla="*/ 107 h 262"/>
                    <a:gd name="T98" fmla="*/ 145 w 237"/>
                    <a:gd name="T99" fmla="*/ 87 h 262"/>
                    <a:gd name="T100" fmla="*/ 164 w 237"/>
                    <a:gd name="T101" fmla="*/ 98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37" h="262">
                      <a:moveTo>
                        <a:pt x="237" y="118"/>
                      </a:moveTo>
                      <a:lnTo>
                        <a:pt x="237" y="118"/>
                      </a:lnTo>
                      <a:lnTo>
                        <a:pt x="237" y="107"/>
                      </a:lnTo>
                      <a:lnTo>
                        <a:pt x="234" y="94"/>
                      </a:lnTo>
                      <a:lnTo>
                        <a:pt x="231" y="82"/>
                      </a:lnTo>
                      <a:lnTo>
                        <a:pt x="229" y="72"/>
                      </a:lnTo>
                      <a:lnTo>
                        <a:pt x="223" y="61"/>
                      </a:lnTo>
                      <a:lnTo>
                        <a:pt x="217" y="52"/>
                      </a:lnTo>
                      <a:lnTo>
                        <a:pt x="210" y="42"/>
                      </a:lnTo>
                      <a:lnTo>
                        <a:pt x="203" y="33"/>
                      </a:lnTo>
                      <a:lnTo>
                        <a:pt x="194" y="26"/>
                      </a:lnTo>
                      <a:lnTo>
                        <a:pt x="185" y="19"/>
                      </a:lnTo>
                      <a:lnTo>
                        <a:pt x="175" y="13"/>
                      </a:lnTo>
                      <a:lnTo>
                        <a:pt x="165" y="9"/>
                      </a:lnTo>
                      <a:lnTo>
                        <a:pt x="154" y="5"/>
                      </a:lnTo>
                      <a:lnTo>
                        <a:pt x="142" y="2"/>
                      </a:lnTo>
                      <a:lnTo>
                        <a:pt x="131" y="0"/>
                      </a:lnTo>
                      <a:lnTo>
                        <a:pt x="118" y="0"/>
                      </a:lnTo>
                      <a:lnTo>
                        <a:pt x="118" y="0"/>
                      </a:lnTo>
                      <a:lnTo>
                        <a:pt x="106" y="0"/>
                      </a:lnTo>
                      <a:lnTo>
                        <a:pt x="95" y="2"/>
                      </a:lnTo>
                      <a:lnTo>
                        <a:pt x="83" y="5"/>
                      </a:lnTo>
                      <a:lnTo>
                        <a:pt x="72" y="9"/>
                      </a:lnTo>
                      <a:lnTo>
                        <a:pt x="62" y="13"/>
                      </a:lnTo>
                      <a:lnTo>
                        <a:pt x="52" y="19"/>
                      </a:lnTo>
                      <a:lnTo>
                        <a:pt x="43" y="26"/>
                      </a:lnTo>
                      <a:lnTo>
                        <a:pt x="35" y="33"/>
                      </a:lnTo>
                      <a:lnTo>
                        <a:pt x="26" y="42"/>
                      </a:lnTo>
                      <a:lnTo>
                        <a:pt x="20" y="52"/>
                      </a:lnTo>
                      <a:lnTo>
                        <a:pt x="14" y="61"/>
                      </a:lnTo>
                      <a:lnTo>
                        <a:pt x="9" y="72"/>
                      </a:lnTo>
                      <a:lnTo>
                        <a:pt x="4" y="82"/>
                      </a:lnTo>
                      <a:lnTo>
                        <a:pt x="1" y="94"/>
                      </a:lnTo>
                      <a:lnTo>
                        <a:pt x="0" y="107"/>
                      </a:lnTo>
                      <a:lnTo>
                        <a:pt x="0" y="118"/>
                      </a:lnTo>
                      <a:lnTo>
                        <a:pt x="0" y="118"/>
                      </a:lnTo>
                      <a:lnTo>
                        <a:pt x="0" y="130"/>
                      </a:lnTo>
                      <a:lnTo>
                        <a:pt x="1" y="138"/>
                      </a:lnTo>
                      <a:lnTo>
                        <a:pt x="4" y="148"/>
                      </a:lnTo>
                      <a:lnTo>
                        <a:pt x="7" y="157"/>
                      </a:lnTo>
                      <a:lnTo>
                        <a:pt x="16" y="174"/>
                      </a:lnTo>
                      <a:lnTo>
                        <a:pt x="26" y="190"/>
                      </a:lnTo>
                      <a:lnTo>
                        <a:pt x="35" y="207"/>
                      </a:lnTo>
                      <a:lnTo>
                        <a:pt x="43" y="225"/>
                      </a:lnTo>
                      <a:lnTo>
                        <a:pt x="47" y="233"/>
                      </a:lnTo>
                      <a:lnTo>
                        <a:pt x="49" y="242"/>
                      </a:lnTo>
                      <a:lnTo>
                        <a:pt x="52" y="252"/>
                      </a:lnTo>
                      <a:lnTo>
                        <a:pt x="52" y="262"/>
                      </a:lnTo>
                      <a:lnTo>
                        <a:pt x="187" y="262"/>
                      </a:lnTo>
                      <a:lnTo>
                        <a:pt x="187" y="262"/>
                      </a:lnTo>
                      <a:lnTo>
                        <a:pt x="188" y="252"/>
                      </a:lnTo>
                      <a:lnTo>
                        <a:pt x="190" y="242"/>
                      </a:lnTo>
                      <a:lnTo>
                        <a:pt x="193" y="233"/>
                      </a:lnTo>
                      <a:lnTo>
                        <a:pt x="195" y="223"/>
                      </a:lnTo>
                      <a:lnTo>
                        <a:pt x="203" y="206"/>
                      </a:lnTo>
                      <a:lnTo>
                        <a:pt x="213" y="190"/>
                      </a:lnTo>
                      <a:lnTo>
                        <a:pt x="221" y="173"/>
                      </a:lnTo>
                      <a:lnTo>
                        <a:pt x="230" y="157"/>
                      </a:lnTo>
                      <a:lnTo>
                        <a:pt x="236" y="138"/>
                      </a:lnTo>
                      <a:lnTo>
                        <a:pt x="237" y="130"/>
                      </a:lnTo>
                      <a:lnTo>
                        <a:pt x="237" y="118"/>
                      </a:lnTo>
                      <a:lnTo>
                        <a:pt x="237" y="118"/>
                      </a:lnTo>
                      <a:close/>
                      <a:moveTo>
                        <a:pt x="118" y="29"/>
                      </a:moveTo>
                      <a:lnTo>
                        <a:pt x="118" y="29"/>
                      </a:lnTo>
                      <a:lnTo>
                        <a:pt x="122" y="29"/>
                      </a:lnTo>
                      <a:lnTo>
                        <a:pt x="128" y="31"/>
                      </a:lnTo>
                      <a:lnTo>
                        <a:pt x="131" y="32"/>
                      </a:lnTo>
                      <a:lnTo>
                        <a:pt x="135" y="35"/>
                      </a:lnTo>
                      <a:lnTo>
                        <a:pt x="138" y="39"/>
                      </a:lnTo>
                      <a:lnTo>
                        <a:pt x="141" y="44"/>
                      </a:lnTo>
                      <a:lnTo>
                        <a:pt x="142" y="48"/>
                      </a:lnTo>
                      <a:lnTo>
                        <a:pt x="142" y="52"/>
                      </a:lnTo>
                      <a:lnTo>
                        <a:pt x="142" y="52"/>
                      </a:lnTo>
                      <a:lnTo>
                        <a:pt x="142" y="58"/>
                      </a:lnTo>
                      <a:lnTo>
                        <a:pt x="141" y="62"/>
                      </a:lnTo>
                      <a:lnTo>
                        <a:pt x="138" y="67"/>
                      </a:lnTo>
                      <a:lnTo>
                        <a:pt x="135" y="69"/>
                      </a:lnTo>
                      <a:lnTo>
                        <a:pt x="131" y="72"/>
                      </a:lnTo>
                      <a:lnTo>
                        <a:pt x="128" y="75"/>
                      </a:lnTo>
                      <a:lnTo>
                        <a:pt x="122" y="77"/>
                      </a:lnTo>
                      <a:lnTo>
                        <a:pt x="118" y="77"/>
                      </a:lnTo>
                      <a:lnTo>
                        <a:pt x="118" y="77"/>
                      </a:lnTo>
                      <a:lnTo>
                        <a:pt x="114" y="77"/>
                      </a:lnTo>
                      <a:lnTo>
                        <a:pt x="109" y="75"/>
                      </a:lnTo>
                      <a:lnTo>
                        <a:pt x="105" y="72"/>
                      </a:lnTo>
                      <a:lnTo>
                        <a:pt x="101" y="69"/>
                      </a:lnTo>
                      <a:lnTo>
                        <a:pt x="98" y="67"/>
                      </a:lnTo>
                      <a:lnTo>
                        <a:pt x="96" y="62"/>
                      </a:lnTo>
                      <a:lnTo>
                        <a:pt x="95" y="58"/>
                      </a:lnTo>
                      <a:lnTo>
                        <a:pt x="93" y="52"/>
                      </a:lnTo>
                      <a:lnTo>
                        <a:pt x="93" y="52"/>
                      </a:lnTo>
                      <a:lnTo>
                        <a:pt x="95" y="48"/>
                      </a:lnTo>
                      <a:lnTo>
                        <a:pt x="96" y="44"/>
                      </a:lnTo>
                      <a:lnTo>
                        <a:pt x="98" y="39"/>
                      </a:lnTo>
                      <a:lnTo>
                        <a:pt x="101" y="35"/>
                      </a:lnTo>
                      <a:lnTo>
                        <a:pt x="105" y="32"/>
                      </a:lnTo>
                      <a:lnTo>
                        <a:pt x="109" y="31"/>
                      </a:lnTo>
                      <a:lnTo>
                        <a:pt x="114" y="29"/>
                      </a:lnTo>
                      <a:lnTo>
                        <a:pt x="118" y="29"/>
                      </a:lnTo>
                      <a:lnTo>
                        <a:pt x="118" y="29"/>
                      </a:lnTo>
                      <a:close/>
                      <a:moveTo>
                        <a:pt x="165" y="148"/>
                      </a:moveTo>
                      <a:lnTo>
                        <a:pt x="165" y="148"/>
                      </a:lnTo>
                      <a:lnTo>
                        <a:pt x="164" y="157"/>
                      </a:lnTo>
                      <a:lnTo>
                        <a:pt x="160" y="163"/>
                      </a:lnTo>
                      <a:lnTo>
                        <a:pt x="154" y="167"/>
                      </a:lnTo>
                      <a:lnTo>
                        <a:pt x="145" y="169"/>
                      </a:lnTo>
                      <a:lnTo>
                        <a:pt x="145" y="169"/>
                      </a:lnTo>
                      <a:lnTo>
                        <a:pt x="145" y="169"/>
                      </a:lnTo>
                      <a:lnTo>
                        <a:pt x="147" y="174"/>
                      </a:lnTo>
                      <a:lnTo>
                        <a:pt x="147" y="243"/>
                      </a:lnTo>
                      <a:lnTo>
                        <a:pt x="147" y="243"/>
                      </a:lnTo>
                      <a:lnTo>
                        <a:pt x="145" y="249"/>
                      </a:lnTo>
                      <a:lnTo>
                        <a:pt x="142" y="253"/>
                      </a:lnTo>
                      <a:lnTo>
                        <a:pt x="138" y="256"/>
                      </a:lnTo>
                      <a:lnTo>
                        <a:pt x="132" y="258"/>
                      </a:lnTo>
                      <a:lnTo>
                        <a:pt x="132" y="258"/>
                      </a:lnTo>
                      <a:lnTo>
                        <a:pt x="126" y="256"/>
                      </a:lnTo>
                      <a:lnTo>
                        <a:pt x="122" y="253"/>
                      </a:lnTo>
                      <a:lnTo>
                        <a:pt x="119" y="249"/>
                      </a:lnTo>
                      <a:lnTo>
                        <a:pt x="118" y="243"/>
                      </a:lnTo>
                      <a:lnTo>
                        <a:pt x="118" y="243"/>
                      </a:lnTo>
                      <a:lnTo>
                        <a:pt x="118" y="249"/>
                      </a:lnTo>
                      <a:lnTo>
                        <a:pt x="114" y="253"/>
                      </a:lnTo>
                      <a:lnTo>
                        <a:pt x="109" y="256"/>
                      </a:lnTo>
                      <a:lnTo>
                        <a:pt x="105" y="258"/>
                      </a:lnTo>
                      <a:lnTo>
                        <a:pt x="105" y="258"/>
                      </a:lnTo>
                      <a:lnTo>
                        <a:pt x="99" y="256"/>
                      </a:lnTo>
                      <a:lnTo>
                        <a:pt x="95" y="253"/>
                      </a:lnTo>
                      <a:lnTo>
                        <a:pt x="92" y="249"/>
                      </a:lnTo>
                      <a:lnTo>
                        <a:pt x="91" y="243"/>
                      </a:lnTo>
                      <a:lnTo>
                        <a:pt x="91" y="174"/>
                      </a:lnTo>
                      <a:lnTo>
                        <a:pt x="91" y="174"/>
                      </a:lnTo>
                      <a:lnTo>
                        <a:pt x="91" y="169"/>
                      </a:lnTo>
                      <a:lnTo>
                        <a:pt x="91" y="169"/>
                      </a:lnTo>
                      <a:lnTo>
                        <a:pt x="91" y="169"/>
                      </a:lnTo>
                      <a:lnTo>
                        <a:pt x="83" y="167"/>
                      </a:lnTo>
                      <a:lnTo>
                        <a:pt x="78" y="163"/>
                      </a:lnTo>
                      <a:lnTo>
                        <a:pt x="73" y="157"/>
                      </a:lnTo>
                      <a:lnTo>
                        <a:pt x="72" y="148"/>
                      </a:lnTo>
                      <a:lnTo>
                        <a:pt x="72" y="105"/>
                      </a:lnTo>
                      <a:lnTo>
                        <a:pt x="72" y="105"/>
                      </a:lnTo>
                      <a:lnTo>
                        <a:pt x="73" y="98"/>
                      </a:lnTo>
                      <a:lnTo>
                        <a:pt x="78" y="92"/>
                      </a:lnTo>
                      <a:lnTo>
                        <a:pt x="83" y="88"/>
                      </a:lnTo>
                      <a:lnTo>
                        <a:pt x="91" y="87"/>
                      </a:lnTo>
                      <a:lnTo>
                        <a:pt x="98" y="87"/>
                      </a:lnTo>
                      <a:lnTo>
                        <a:pt x="118" y="107"/>
                      </a:lnTo>
                      <a:lnTo>
                        <a:pt x="138" y="87"/>
                      </a:lnTo>
                      <a:lnTo>
                        <a:pt x="145" y="87"/>
                      </a:lnTo>
                      <a:lnTo>
                        <a:pt x="145" y="87"/>
                      </a:lnTo>
                      <a:lnTo>
                        <a:pt x="154" y="88"/>
                      </a:lnTo>
                      <a:lnTo>
                        <a:pt x="160" y="92"/>
                      </a:lnTo>
                      <a:lnTo>
                        <a:pt x="164" y="98"/>
                      </a:lnTo>
                      <a:lnTo>
                        <a:pt x="165" y="105"/>
                      </a:lnTo>
                      <a:lnTo>
                        <a:pt x="165" y="1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Freeform 159">
                  <a:extLst>
                    <a:ext uri="{FF2B5EF4-FFF2-40B4-BE49-F238E27FC236}">
                      <a16:creationId xmlns:a16="http://schemas.microsoft.com/office/drawing/2014/main" id="{8BD48468-8E31-4572-21F0-98E077549A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4001" y="4356719"/>
                  <a:ext cx="214313" cy="31750"/>
                </a:xfrm>
                <a:custGeom>
                  <a:avLst/>
                  <a:gdLst>
                    <a:gd name="T0" fmla="*/ 135 w 135"/>
                    <a:gd name="T1" fmla="*/ 10 h 20"/>
                    <a:gd name="T2" fmla="*/ 135 w 135"/>
                    <a:gd name="T3" fmla="*/ 10 h 20"/>
                    <a:gd name="T4" fmla="*/ 134 w 135"/>
                    <a:gd name="T5" fmla="*/ 14 h 20"/>
                    <a:gd name="T6" fmla="*/ 133 w 135"/>
                    <a:gd name="T7" fmla="*/ 17 h 20"/>
                    <a:gd name="T8" fmla="*/ 130 w 135"/>
                    <a:gd name="T9" fmla="*/ 19 h 20"/>
                    <a:gd name="T10" fmla="*/ 125 w 135"/>
                    <a:gd name="T11" fmla="*/ 20 h 20"/>
                    <a:gd name="T12" fmla="*/ 10 w 135"/>
                    <a:gd name="T13" fmla="*/ 20 h 20"/>
                    <a:gd name="T14" fmla="*/ 10 w 135"/>
                    <a:gd name="T15" fmla="*/ 20 h 20"/>
                    <a:gd name="T16" fmla="*/ 8 w 135"/>
                    <a:gd name="T17" fmla="*/ 19 h 20"/>
                    <a:gd name="T18" fmla="*/ 3 w 135"/>
                    <a:gd name="T19" fmla="*/ 17 h 20"/>
                    <a:gd name="T20" fmla="*/ 2 w 135"/>
                    <a:gd name="T21" fmla="*/ 14 h 20"/>
                    <a:gd name="T22" fmla="*/ 0 w 135"/>
                    <a:gd name="T23" fmla="*/ 10 h 20"/>
                    <a:gd name="T24" fmla="*/ 0 w 135"/>
                    <a:gd name="T25" fmla="*/ 10 h 20"/>
                    <a:gd name="T26" fmla="*/ 0 w 135"/>
                    <a:gd name="T27" fmla="*/ 10 h 20"/>
                    <a:gd name="T28" fmla="*/ 2 w 135"/>
                    <a:gd name="T29" fmla="*/ 6 h 20"/>
                    <a:gd name="T30" fmla="*/ 3 w 135"/>
                    <a:gd name="T31" fmla="*/ 3 h 20"/>
                    <a:gd name="T32" fmla="*/ 8 w 135"/>
                    <a:gd name="T33" fmla="*/ 1 h 20"/>
                    <a:gd name="T34" fmla="*/ 10 w 135"/>
                    <a:gd name="T35" fmla="*/ 0 h 20"/>
                    <a:gd name="T36" fmla="*/ 125 w 135"/>
                    <a:gd name="T37" fmla="*/ 0 h 20"/>
                    <a:gd name="T38" fmla="*/ 125 w 135"/>
                    <a:gd name="T39" fmla="*/ 0 h 20"/>
                    <a:gd name="T40" fmla="*/ 130 w 135"/>
                    <a:gd name="T41" fmla="*/ 1 h 20"/>
                    <a:gd name="T42" fmla="*/ 133 w 135"/>
                    <a:gd name="T43" fmla="*/ 3 h 20"/>
                    <a:gd name="T44" fmla="*/ 134 w 135"/>
                    <a:gd name="T45" fmla="*/ 6 h 20"/>
                    <a:gd name="T46" fmla="*/ 135 w 135"/>
                    <a:gd name="T47" fmla="*/ 10 h 20"/>
                    <a:gd name="T48" fmla="*/ 135 w 135"/>
                    <a:gd name="T49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35" h="20">
                      <a:moveTo>
                        <a:pt x="135" y="10"/>
                      </a:moveTo>
                      <a:lnTo>
                        <a:pt x="135" y="10"/>
                      </a:lnTo>
                      <a:lnTo>
                        <a:pt x="134" y="14"/>
                      </a:lnTo>
                      <a:lnTo>
                        <a:pt x="133" y="17"/>
                      </a:lnTo>
                      <a:lnTo>
                        <a:pt x="130" y="19"/>
                      </a:lnTo>
                      <a:lnTo>
                        <a:pt x="125" y="20"/>
                      </a:lnTo>
                      <a:lnTo>
                        <a:pt x="10" y="20"/>
                      </a:lnTo>
                      <a:lnTo>
                        <a:pt x="10" y="20"/>
                      </a:lnTo>
                      <a:lnTo>
                        <a:pt x="8" y="19"/>
                      </a:lnTo>
                      <a:lnTo>
                        <a:pt x="3" y="17"/>
                      </a:lnTo>
                      <a:lnTo>
                        <a:pt x="2" y="14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2" y="6"/>
                      </a:lnTo>
                      <a:lnTo>
                        <a:pt x="3" y="3"/>
                      </a:lnTo>
                      <a:lnTo>
                        <a:pt x="8" y="1"/>
                      </a:lnTo>
                      <a:lnTo>
                        <a:pt x="10" y="0"/>
                      </a:lnTo>
                      <a:lnTo>
                        <a:pt x="125" y="0"/>
                      </a:lnTo>
                      <a:lnTo>
                        <a:pt x="125" y="0"/>
                      </a:lnTo>
                      <a:lnTo>
                        <a:pt x="130" y="1"/>
                      </a:lnTo>
                      <a:lnTo>
                        <a:pt x="133" y="3"/>
                      </a:lnTo>
                      <a:lnTo>
                        <a:pt x="134" y="6"/>
                      </a:lnTo>
                      <a:lnTo>
                        <a:pt x="135" y="10"/>
                      </a:lnTo>
                      <a:lnTo>
                        <a:pt x="135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758A6802-4B5A-D515-5127-1DAA4037A801}"/>
              </a:ext>
            </a:extLst>
          </p:cNvPr>
          <p:cNvGrpSpPr/>
          <p:nvPr/>
        </p:nvGrpSpPr>
        <p:grpSpPr>
          <a:xfrm>
            <a:off x="4525070" y="5067553"/>
            <a:ext cx="2975605" cy="612000"/>
            <a:chOff x="3565458" y="5002577"/>
            <a:chExt cx="2975605" cy="612000"/>
          </a:xfrm>
        </p:grpSpPr>
        <p:sp>
          <p:nvSpPr>
            <p:cNvPr id="16" name="Rectangle 67">
              <a:extLst>
                <a:ext uri="{FF2B5EF4-FFF2-40B4-BE49-F238E27FC236}">
                  <a16:creationId xmlns:a16="http://schemas.microsoft.com/office/drawing/2014/main" id="{1275ADA1-92B9-47D2-B04A-5DEA4A58E643}"/>
                </a:ext>
              </a:extLst>
            </p:cNvPr>
            <p:cNvSpPr/>
            <p:nvPr/>
          </p:nvSpPr>
          <p:spPr>
            <a:xfrm>
              <a:off x="4309063" y="5137376"/>
              <a:ext cx="2232000" cy="342401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+50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Percorsi Formativi</a:t>
              </a:r>
            </a:p>
          </p:txBody>
        </p:sp>
        <p:grpSp>
          <p:nvGrpSpPr>
            <p:cNvPr id="17" name="Group 141">
              <a:extLst>
                <a:ext uri="{FF2B5EF4-FFF2-40B4-BE49-F238E27FC236}">
                  <a16:creationId xmlns:a16="http://schemas.microsoft.com/office/drawing/2014/main" id="{471625E0-EEAA-3A8F-7A76-53B094FE8A49}"/>
                </a:ext>
              </a:extLst>
            </p:cNvPr>
            <p:cNvGrpSpPr/>
            <p:nvPr/>
          </p:nvGrpSpPr>
          <p:grpSpPr>
            <a:xfrm>
              <a:off x="3565458" y="5002577"/>
              <a:ext cx="612000" cy="612000"/>
              <a:chOff x="592807" y="6132102"/>
              <a:chExt cx="612000" cy="612000"/>
            </a:xfrm>
          </p:grpSpPr>
          <p:sp>
            <p:nvSpPr>
              <p:cNvPr id="18" name="Oval 606">
                <a:extLst>
                  <a:ext uri="{FF2B5EF4-FFF2-40B4-BE49-F238E27FC236}">
                    <a16:creationId xmlns:a16="http://schemas.microsoft.com/office/drawing/2014/main" id="{CE8CA73C-B80D-B387-F950-D6611FB1E0CB}"/>
                  </a:ext>
                </a:extLst>
              </p:cNvPr>
              <p:cNvSpPr/>
              <p:nvPr/>
            </p:nvSpPr>
            <p:spPr bwMode="ltGray">
              <a:xfrm>
                <a:off x="592807" y="6132102"/>
                <a:ext cx="612000" cy="612000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Freeform 146">
                <a:extLst>
                  <a:ext uri="{FF2B5EF4-FFF2-40B4-BE49-F238E27FC236}">
                    <a16:creationId xmlns:a16="http://schemas.microsoft.com/office/drawing/2014/main" id="{48248B00-D93B-9DC7-CD40-42586AA214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215" y="6220230"/>
                <a:ext cx="485775" cy="403225"/>
              </a:xfrm>
              <a:custGeom>
                <a:avLst/>
                <a:gdLst>
                  <a:gd name="T0" fmla="*/ 791 w 918"/>
                  <a:gd name="T1" fmla="*/ 419 h 763"/>
                  <a:gd name="T2" fmla="*/ 765 w 918"/>
                  <a:gd name="T3" fmla="*/ 391 h 763"/>
                  <a:gd name="T4" fmla="*/ 860 w 918"/>
                  <a:gd name="T5" fmla="*/ 351 h 763"/>
                  <a:gd name="T6" fmla="*/ 818 w 918"/>
                  <a:gd name="T7" fmla="*/ 306 h 763"/>
                  <a:gd name="T8" fmla="*/ 803 w 918"/>
                  <a:gd name="T9" fmla="*/ 200 h 763"/>
                  <a:gd name="T10" fmla="*/ 777 w 918"/>
                  <a:gd name="T11" fmla="*/ 141 h 763"/>
                  <a:gd name="T12" fmla="*/ 718 w 918"/>
                  <a:gd name="T13" fmla="*/ 116 h 763"/>
                  <a:gd name="T14" fmla="*/ 656 w 918"/>
                  <a:gd name="T15" fmla="*/ 128 h 763"/>
                  <a:gd name="T16" fmla="*/ 659 w 918"/>
                  <a:gd name="T17" fmla="*/ 218 h 763"/>
                  <a:gd name="T18" fmla="*/ 662 w 918"/>
                  <a:gd name="T19" fmla="*/ 291 h 763"/>
                  <a:gd name="T20" fmla="*/ 623 w 918"/>
                  <a:gd name="T21" fmla="*/ 360 h 763"/>
                  <a:gd name="T22" fmla="*/ 651 w 918"/>
                  <a:gd name="T23" fmla="*/ 391 h 763"/>
                  <a:gd name="T24" fmla="*/ 633 w 918"/>
                  <a:gd name="T25" fmla="*/ 415 h 763"/>
                  <a:gd name="T26" fmla="*/ 611 w 918"/>
                  <a:gd name="T27" fmla="*/ 469 h 763"/>
                  <a:gd name="T28" fmla="*/ 791 w 918"/>
                  <a:gd name="T29" fmla="*/ 562 h 763"/>
                  <a:gd name="T30" fmla="*/ 910 w 918"/>
                  <a:gd name="T31" fmla="*/ 554 h 763"/>
                  <a:gd name="T32" fmla="*/ 917 w 918"/>
                  <a:gd name="T33" fmla="*/ 534 h 763"/>
                  <a:gd name="T34" fmla="*/ 128 w 918"/>
                  <a:gd name="T35" fmla="*/ 562 h 763"/>
                  <a:gd name="T36" fmla="*/ 284 w 918"/>
                  <a:gd name="T37" fmla="*/ 480 h 763"/>
                  <a:gd name="T38" fmla="*/ 294 w 918"/>
                  <a:gd name="T39" fmla="*/ 419 h 763"/>
                  <a:gd name="T40" fmla="*/ 268 w 918"/>
                  <a:gd name="T41" fmla="*/ 391 h 763"/>
                  <a:gd name="T42" fmla="*/ 278 w 918"/>
                  <a:gd name="T43" fmla="*/ 340 h 763"/>
                  <a:gd name="T44" fmla="*/ 253 w 918"/>
                  <a:gd name="T45" fmla="*/ 265 h 763"/>
                  <a:gd name="T46" fmla="*/ 269 w 918"/>
                  <a:gd name="T47" fmla="*/ 200 h 763"/>
                  <a:gd name="T48" fmla="*/ 229 w 918"/>
                  <a:gd name="T49" fmla="*/ 116 h 763"/>
                  <a:gd name="T50" fmla="*/ 141 w 918"/>
                  <a:gd name="T51" fmla="*/ 131 h 763"/>
                  <a:gd name="T52" fmla="*/ 116 w 918"/>
                  <a:gd name="T53" fmla="*/ 178 h 763"/>
                  <a:gd name="T54" fmla="*/ 117 w 918"/>
                  <a:gd name="T55" fmla="*/ 245 h 763"/>
                  <a:gd name="T56" fmla="*/ 111 w 918"/>
                  <a:gd name="T57" fmla="*/ 284 h 763"/>
                  <a:gd name="T58" fmla="*/ 130 w 918"/>
                  <a:gd name="T59" fmla="*/ 315 h 763"/>
                  <a:gd name="T60" fmla="*/ 153 w 918"/>
                  <a:gd name="T61" fmla="*/ 363 h 763"/>
                  <a:gd name="T62" fmla="*/ 146 w 918"/>
                  <a:gd name="T63" fmla="*/ 408 h 763"/>
                  <a:gd name="T64" fmla="*/ 43 w 918"/>
                  <a:gd name="T65" fmla="*/ 457 h 763"/>
                  <a:gd name="T66" fmla="*/ 6 w 918"/>
                  <a:gd name="T67" fmla="*/ 512 h 763"/>
                  <a:gd name="T68" fmla="*/ 9 w 918"/>
                  <a:gd name="T69" fmla="*/ 554 h 763"/>
                  <a:gd name="T70" fmla="*/ 128 w 918"/>
                  <a:gd name="T71" fmla="*/ 562 h 763"/>
                  <a:gd name="T72" fmla="*/ 559 w 918"/>
                  <a:gd name="T73" fmla="*/ 483 h 763"/>
                  <a:gd name="T74" fmla="*/ 553 w 918"/>
                  <a:gd name="T75" fmla="*/ 414 h 763"/>
                  <a:gd name="T76" fmla="*/ 580 w 918"/>
                  <a:gd name="T77" fmla="*/ 336 h 763"/>
                  <a:gd name="T78" fmla="*/ 619 w 918"/>
                  <a:gd name="T79" fmla="*/ 295 h 763"/>
                  <a:gd name="T80" fmla="*/ 621 w 918"/>
                  <a:gd name="T81" fmla="*/ 230 h 763"/>
                  <a:gd name="T82" fmla="*/ 615 w 918"/>
                  <a:gd name="T83" fmla="*/ 141 h 763"/>
                  <a:gd name="T84" fmla="*/ 597 w 918"/>
                  <a:gd name="T85" fmla="*/ 50 h 763"/>
                  <a:gd name="T86" fmla="*/ 553 w 918"/>
                  <a:gd name="T87" fmla="*/ 32 h 763"/>
                  <a:gd name="T88" fmla="*/ 503 w 918"/>
                  <a:gd name="T89" fmla="*/ 3 h 763"/>
                  <a:gd name="T90" fmla="*/ 416 w 918"/>
                  <a:gd name="T91" fmla="*/ 10 h 763"/>
                  <a:gd name="T92" fmla="*/ 334 w 918"/>
                  <a:gd name="T93" fmla="*/ 32 h 763"/>
                  <a:gd name="T94" fmla="*/ 307 w 918"/>
                  <a:gd name="T95" fmla="*/ 68 h 763"/>
                  <a:gd name="T96" fmla="*/ 311 w 918"/>
                  <a:gd name="T97" fmla="*/ 215 h 763"/>
                  <a:gd name="T98" fmla="*/ 293 w 918"/>
                  <a:gd name="T99" fmla="*/ 259 h 763"/>
                  <a:gd name="T100" fmla="*/ 315 w 918"/>
                  <a:gd name="T101" fmla="*/ 324 h 763"/>
                  <a:gd name="T102" fmla="*/ 346 w 918"/>
                  <a:gd name="T103" fmla="*/ 369 h 763"/>
                  <a:gd name="T104" fmla="*/ 365 w 918"/>
                  <a:gd name="T105" fmla="*/ 462 h 763"/>
                  <a:gd name="T106" fmla="*/ 336 w 918"/>
                  <a:gd name="T107" fmla="*/ 500 h 763"/>
                  <a:gd name="T108" fmla="*/ 168 w 918"/>
                  <a:gd name="T109" fmla="*/ 582 h 763"/>
                  <a:gd name="T110" fmla="*/ 129 w 918"/>
                  <a:gd name="T111" fmla="*/ 642 h 763"/>
                  <a:gd name="T112" fmla="*/ 118 w 918"/>
                  <a:gd name="T113" fmla="*/ 727 h 763"/>
                  <a:gd name="T114" fmla="*/ 236 w 918"/>
                  <a:gd name="T115" fmla="*/ 751 h 763"/>
                  <a:gd name="T116" fmla="*/ 585 w 918"/>
                  <a:gd name="T117" fmla="*/ 760 h 763"/>
                  <a:gd name="T118" fmla="*/ 791 w 918"/>
                  <a:gd name="T119" fmla="*/ 733 h 763"/>
                  <a:gd name="T120" fmla="*/ 799 w 918"/>
                  <a:gd name="T121" fmla="*/ 682 h 763"/>
                  <a:gd name="T122" fmla="*/ 762 w 918"/>
                  <a:gd name="T123" fmla="*/ 590 h 763"/>
                  <a:gd name="T124" fmla="*/ 595 w 918"/>
                  <a:gd name="T125" fmla="*/ 506 h 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8" h="763">
                    <a:moveTo>
                      <a:pt x="893" y="469"/>
                    </a:moveTo>
                    <a:lnTo>
                      <a:pt x="893" y="469"/>
                    </a:lnTo>
                    <a:lnTo>
                      <a:pt x="886" y="463"/>
                    </a:lnTo>
                    <a:lnTo>
                      <a:pt x="875" y="457"/>
                    </a:lnTo>
                    <a:lnTo>
                      <a:pt x="846" y="443"/>
                    </a:lnTo>
                    <a:lnTo>
                      <a:pt x="816" y="429"/>
                    </a:lnTo>
                    <a:lnTo>
                      <a:pt x="791" y="419"/>
                    </a:lnTo>
                    <a:lnTo>
                      <a:pt x="791" y="419"/>
                    </a:lnTo>
                    <a:lnTo>
                      <a:pt x="776" y="411"/>
                    </a:lnTo>
                    <a:lnTo>
                      <a:pt x="772" y="408"/>
                    </a:lnTo>
                    <a:lnTo>
                      <a:pt x="769" y="404"/>
                    </a:lnTo>
                    <a:lnTo>
                      <a:pt x="766" y="402"/>
                    </a:lnTo>
                    <a:lnTo>
                      <a:pt x="765" y="398"/>
                    </a:lnTo>
                    <a:lnTo>
                      <a:pt x="765" y="391"/>
                    </a:lnTo>
                    <a:lnTo>
                      <a:pt x="765" y="379"/>
                    </a:lnTo>
                    <a:lnTo>
                      <a:pt x="765" y="379"/>
                    </a:lnTo>
                    <a:lnTo>
                      <a:pt x="793" y="375"/>
                    </a:lnTo>
                    <a:lnTo>
                      <a:pt x="817" y="369"/>
                    </a:lnTo>
                    <a:lnTo>
                      <a:pt x="840" y="361"/>
                    </a:lnTo>
                    <a:lnTo>
                      <a:pt x="860" y="351"/>
                    </a:lnTo>
                    <a:lnTo>
                      <a:pt x="860" y="351"/>
                    </a:lnTo>
                    <a:lnTo>
                      <a:pt x="852" y="348"/>
                    </a:lnTo>
                    <a:lnTo>
                      <a:pt x="845" y="343"/>
                    </a:lnTo>
                    <a:lnTo>
                      <a:pt x="838" y="337"/>
                    </a:lnTo>
                    <a:lnTo>
                      <a:pt x="832" y="331"/>
                    </a:lnTo>
                    <a:lnTo>
                      <a:pt x="827" y="322"/>
                    </a:lnTo>
                    <a:lnTo>
                      <a:pt x="822" y="314"/>
                    </a:lnTo>
                    <a:lnTo>
                      <a:pt x="818" y="306"/>
                    </a:lnTo>
                    <a:lnTo>
                      <a:pt x="815" y="296"/>
                    </a:lnTo>
                    <a:lnTo>
                      <a:pt x="809" y="275"/>
                    </a:lnTo>
                    <a:lnTo>
                      <a:pt x="806" y="254"/>
                    </a:lnTo>
                    <a:lnTo>
                      <a:pt x="804" y="232"/>
                    </a:lnTo>
                    <a:lnTo>
                      <a:pt x="804" y="211"/>
                    </a:lnTo>
                    <a:lnTo>
                      <a:pt x="804" y="211"/>
                    </a:lnTo>
                    <a:lnTo>
                      <a:pt x="803" y="200"/>
                    </a:lnTo>
                    <a:lnTo>
                      <a:pt x="801" y="190"/>
                    </a:lnTo>
                    <a:lnTo>
                      <a:pt x="800" y="181"/>
                    </a:lnTo>
                    <a:lnTo>
                      <a:pt x="797" y="171"/>
                    </a:lnTo>
                    <a:lnTo>
                      <a:pt x="793" y="163"/>
                    </a:lnTo>
                    <a:lnTo>
                      <a:pt x="788" y="155"/>
                    </a:lnTo>
                    <a:lnTo>
                      <a:pt x="783" y="148"/>
                    </a:lnTo>
                    <a:lnTo>
                      <a:pt x="777" y="141"/>
                    </a:lnTo>
                    <a:lnTo>
                      <a:pt x="771" y="135"/>
                    </a:lnTo>
                    <a:lnTo>
                      <a:pt x="764" y="130"/>
                    </a:lnTo>
                    <a:lnTo>
                      <a:pt x="756" y="125"/>
                    </a:lnTo>
                    <a:lnTo>
                      <a:pt x="747" y="122"/>
                    </a:lnTo>
                    <a:lnTo>
                      <a:pt x="739" y="118"/>
                    </a:lnTo>
                    <a:lnTo>
                      <a:pt x="729" y="117"/>
                    </a:lnTo>
                    <a:lnTo>
                      <a:pt x="718" y="116"/>
                    </a:lnTo>
                    <a:lnTo>
                      <a:pt x="707" y="114"/>
                    </a:lnTo>
                    <a:lnTo>
                      <a:pt x="707" y="114"/>
                    </a:lnTo>
                    <a:lnTo>
                      <a:pt x="693" y="116"/>
                    </a:lnTo>
                    <a:lnTo>
                      <a:pt x="680" y="118"/>
                    </a:lnTo>
                    <a:lnTo>
                      <a:pt x="666" y="123"/>
                    </a:lnTo>
                    <a:lnTo>
                      <a:pt x="656" y="128"/>
                    </a:lnTo>
                    <a:lnTo>
                      <a:pt x="656" y="128"/>
                    </a:lnTo>
                    <a:lnTo>
                      <a:pt x="653" y="160"/>
                    </a:lnTo>
                    <a:lnTo>
                      <a:pt x="650" y="191"/>
                    </a:lnTo>
                    <a:lnTo>
                      <a:pt x="650" y="191"/>
                    </a:lnTo>
                    <a:lnTo>
                      <a:pt x="648" y="200"/>
                    </a:lnTo>
                    <a:lnTo>
                      <a:pt x="648" y="200"/>
                    </a:lnTo>
                    <a:lnTo>
                      <a:pt x="654" y="208"/>
                    </a:lnTo>
                    <a:lnTo>
                      <a:pt x="659" y="218"/>
                    </a:lnTo>
                    <a:lnTo>
                      <a:pt x="662" y="229"/>
                    </a:lnTo>
                    <a:lnTo>
                      <a:pt x="664" y="241"/>
                    </a:lnTo>
                    <a:lnTo>
                      <a:pt x="665" y="253"/>
                    </a:lnTo>
                    <a:lnTo>
                      <a:pt x="665" y="265"/>
                    </a:lnTo>
                    <a:lnTo>
                      <a:pt x="664" y="278"/>
                    </a:lnTo>
                    <a:lnTo>
                      <a:pt x="662" y="291"/>
                    </a:lnTo>
                    <a:lnTo>
                      <a:pt x="662" y="291"/>
                    </a:lnTo>
                    <a:lnTo>
                      <a:pt x="659" y="303"/>
                    </a:lnTo>
                    <a:lnTo>
                      <a:pt x="654" y="314"/>
                    </a:lnTo>
                    <a:lnTo>
                      <a:pt x="650" y="325"/>
                    </a:lnTo>
                    <a:lnTo>
                      <a:pt x="645" y="334"/>
                    </a:lnTo>
                    <a:lnTo>
                      <a:pt x="638" y="344"/>
                    </a:lnTo>
                    <a:lnTo>
                      <a:pt x="630" y="352"/>
                    </a:lnTo>
                    <a:lnTo>
                      <a:pt x="623" y="360"/>
                    </a:lnTo>
                    <a:lnTo>
                      <a:pt x="615" y="367"/>
                    </a:lnTo>
                    <a:lnTo>
                      <a:pt x="615" y="367"/>
                    </a:lnTo>
                    <a:lnTo>
                      <a:pt x="612" y="373"/>
                    </a:lnTo>
                    <a:lnTo>
                      <a:pt x="612" y="373"/>
                    </a:lnTo>
                    <a:lnTo>
                      <a:pt x="632" y="376"/>
                    </a:lnTo>
                    <a:lnTo>
                      <a:pt x="651" y="379"/>
                    </a:lnTo>
                    <a:lnTo>
                      <a:pt x="651" y="391"/>
                    </a:lnTo>
                    <a:lnTo>
                      <a:pt x="651" y="391"/>
                    </a:lnTo>
                    <a:lnTo>
                      <a:pt x="650" y="398"/>
                    </a:lnTo>
                    <a:lnTo>
                      <a:pt x="648" y="402"/>
                    </a:lnTo>
                    <a:lnTo>
                      <a:pt x="647" y="405"/>
                    </a:lnTo>
                    <a:lnTo>
                      <a:pt x="644" y="408"/>
                    </a:lnTo>
                    <a:lnTo>
                      <a:pt x="639" y="411"/>
                    </a:lnTo>
                    <a:lnTo>
                      <a:pt x="633" y="415"/>
                    </a:lnTo>
                    <a:lnTo>
                      <a:pt x="624" y="419"/>
                    </a:lnTo>
                    <a:lnTo>
                      <a:pt x="624" y="419"/>
                    </a:lnTo>
                    <a:lnTo>
                      <a:pt x="593" y="432"/>
                    </a:lnTo>
                    <a:lnTo>
                      <a:pt x="593" y="461"/>
                    </a:lnTo>
                    <a:lnTo>
                      <a:pt x="593" y="461"/>
                    </a:lnTo>
                    <a:lnTo>
                      <a:pt x="600" y="464"/>
                    </a:lnTo>
                    <a:lnTo>
                      <a:pt x="611" y="469"/>
                    </a:lnTo>
                    <a:lnTo>
                      <a:pt x="611" y="469"/>
                    </a:lnTo>
                    <a:lnTo>
                      <a:pt x="664" y="493"/>
                    </a:lnTo>
                    <a:lnTo>
                      <a:pt x="717" y="517"/>
                    </a:lnTo>
                    <a:lnTo>
                      <a:pt x="741" y="530"/>
                    </a:lnTo>
                    <a:lnTo>
                      <a:pt x="762" y="541"/>
                    </a:lnTo>
                    <a:lnTo>
                      <a:pt x="779" y="552"/>
                    </a:lnTo>
                    <a:lnTo>
                      <a:pt x="791" y="562"/>
                    </a:lnTo>
                    <a:lnTo>
                      <a:pt x="791" y="562"/>
                    </a:lnTo>
                    <a:lnTo>
                      <a:pt x="798" y="570"/>
                    </a:lnTo>
                    <a:lnTo>
                      <a:pt x="798" y="570"/>
                    </a:lnTo>
                    <a:lnTo>
                      <a:pt x="839" y="566"/>
                    </a:lnTo>
                    <a:lnTo>
                      <a:pt x="871" y="563"/>
                    </a:lnTo>
                    <a:lnTo>
                      <a:pt x="895" y="558"/>
                    </a:lnTo>
                    <a:lnTo>
                      <a:pt x="910" y="554"/>
                    </a:lnTo>
                    <a:lnTo>
                      <a:pt x="910" y="554"/>
                    </a:lnTo>
                    <a:lnTo>
                      <a:pt x="913" y="553"/>
                    </a:lnTo>
                    <a:lnTo>
                      <a:pt x="916" y="551"/>
                    </a:lnTo>
                    <a:lnTo>
                      <a:pt x="918" y="548"/>
                    </a:lnTo>
                    <a:lnTo>
                      <a:pt x="918" y="545"/>
                    </a:lnTo>
                    <a:lnTo>
                      <a:pt x="918" y="545"/>
                    </a:lnTo>
                    <a:lnTo>
                      <a:pt x="917" y="534"/>
                    </a:lnTo>
                    <a:lnTo>
                      <a:pt x="912" y="512"/>
                    </a:lnTo>
                    <a:lnTo>
                      <a:pt x="910" y="499"/>
                    </a:lnTo>
                    <a:lnTo>
                      <a:pt x="905" y="488"/>
                    </a:lnTo>
                    <a:lnTo>
                      <a:pt x="899" y="477"/>
                    </a:lnTo>
                    <a:lnTo>
                      <a:pt x="893" y="469"/>
                    </a:lnTo>
                    <a:lnTo>
                      <a:pt x="893" y="469"/>
                    </a:lnTo>
                    <a:close/>
                    <a:moveTo>
                      <a:pt x="128" y="562"/>
                    </a:moveTo>
                    <a:lnTo>
                      <a:pt x="128" y="562"/>
                    </a:lnTo>
                    <a:lnTo>
                      <a:pt x="136" y="556"/>
                    </a:lnTo>
                    <a:lnTo>
                      <a:pt x="146" y="548"/>
                    </a:lnTo>
                    <a:lnTo>
                      <a:pt x="170" y="534"/>
                    </a:lnTo>
                    <a:lnTo>
                      <a:pt x="199" y="518"/>
                    </a:lnTo>
                    <a:lnTo>
                      <a:pt x="230" y="504"/>
                    </a:lnTo>
                    <a:lnTo>
                      <a:pt x="284" y="480"/>
                    </a:lnTo>
                    <a:lnTo>
                      <a:pt x="309" y="469"/>
                    </a:lnTo>
                    <a:lnTo>
                      <a:pt x="309" y="469"/>
                    </a:lnTo>
                    <a:lnTo>
                      <a:pt x="319" y="464"/>
                    </a:lnTo>
                    <a:lnTo>
                      <a:pt x="325" y="461"/>
                    </a:lnTo>
                    <a:lnTo>
                      <a:pt x="325" y="432"/>
                    </a:lnTo>
                    <a:lnTo>
                      <a:pt x="325" y="432"/>
                    </a:lnTo>
                    <a:lnTo>
                      <a:pt x="294" y="419"/>
                    </a:lnTo>
                    <a:lnTo>
                      <a:pt x="294" y="419"/>
                    </a:lnTo>
                    <a:lnTo>
                      <a:pt x="280" y="411"/>
                    </a:lnTo>
                    <a:lnTo>
                      <a:pt x="275" y="408"/>
                    </a:lnTo>
                    <a:lnTo>
                      <a:pt x="271" y="404"/>
                    </a:lnTo>
                    <a:lnTo>
                      <a:pt x="270" y="402"/>
                    </a:lnTo>
                    <a:lnTo>
                      <a:pt x="269" y="398"/>
                    </a:lnTo>
                    <a:lnTo>
                      <a:pt x="268" y="391"/>
                    </a:lnTo>
                    <a:lnTo>
                      <a:pt x="268" y="391"/>
                    </a:lnTo>
                    <a:lnTo>
                      <a:pt x="268" y="363"/>
                    </a:lnTo>
                    <a:lnTo>
                      <a:pt x="268" y="363"/>
                    </a:lnTo>
                    <a:lnTo>
                      <a:pt x="271" y="358"/>
                    </a:lnTo>
                    <a:lnTo>
                      <a:pt x="274" y="354"/>
                    </a:lnTo>
                    <a:lnTo>
                      <a:pt x="278" y="340"/>
                    </a:lnTo>
                    <a:lnTo>
                      <a:pt x="278" y="340"/>
                    </a:lnTo>
                    <a:lnTo>
                      <a:pt x="271" y="330"/>
                    </a:lnTo>
                    <a:lnTo>
                      <a:pt x="265" y="318"/>
                    </a:lnTo>
                    <a:lnTo>
                      <a:pt x="260" y="304"/>
                    </a:lnTo>
                    <a:lnTo>
                      <a:pt x="257" y="291"/>
                    </a:lnTo>
                    <a:lnTo>
                      <a:pt x="257" y="291"/>
                    </a:lnTo>
                    <a:lnTo>
                      <a:pt x="254" y="278"/>
                    </a:lnTo>
                    <a:lnTo>
                      <a:pt x="253" y="265"/>
                    </a:lnTo>
                    <a:lnTo>
                      <a:pt x="253" y="253"/>
                    </a:lnTo>
                    <a:lnTo>
                      <a:pt x="254" y="241"/>
                    </a:lnTo>
                    <a:lnTo>
                      <a:pt x="256" y="229"/>
                    </a:lnTo>
                    <a:lnTo>
                      <a:pt x="259" y="218"/>
                    </a:lnTo>
                    <a:lnTo>
                      <a:pt x="264" y="208"/>
                    </a:lnTo>
                    <a:lnTo>
                      <a:pt x="269" y="200"/>
                    </a:lnTo>
                    <a:lnTo>
                      <a:pt x="269" y="200"/>
                    </a:lnTo>
                    <a:lnTo>
                      <a:pt x="266" y="166"/>
                    </a:lnTo>
                    <a:lnTo>
                      <a:pt x="264" y="128"/>
                    </a:lnTo>
                    <a:lnTo>
                      <a:pt x="264" y="128"/>
                    </a:lnTo>
                    <a:lnTo>
                      <a:pt x="260" y="125"/>
                    </a:lnTo>
                    <a:lnTo>
                      <a:pt x="256" y="123"/>
                    </a:lnTo>
                    <a:lnTo>
                      <a:pt x="245" y="118"/>
                    </a:lnTo>
                    <a:lnTo>
                      <a:pt x="229" y="116"/>
                    </a:lnTo>
                    <a:lnTo>
                      <a:pt x="211" y="114"/>
                    </a:lnTo>
                    <a:lnTo>
                      <a:pt x="211" y="114"/>
                    </a:lnTo>
                    <a:lnTo>
                      <a:pt x="197" y="116"/>
                    </a:lnTo>
                    <a:lnTo>
                      <a:pt x="182" y="118"/>
                    </a:lnTo>
                    <a:lnTo>
                      <a:pt x="170" y="120"/>
                    </a:lnTo>
                    <a:lnTo>
                      <a:pt x="158" y="124"/>
                    </a:lnTo>
                    <a:lnTo>
                      <a:pt x="141" y="131"/>
                    </a:lnTo>
                    <a:lnTo>
                      <a:pt x="134" y="134"/>
                    </a:lnTo>
                    <a:lnTo>
                      <a:pt x="134" y="134"/>
                    </a:lnTo>
                    <a:lnTo>
                      <a:pt x="131" y="137"/>
                    </a:lnTo>
                    <a:lnTo>
                      <a:pt x="124" y="148"/>
                    </a:lnTo>
                    <a:lnTo>
                      <a:pt x="121" y="156"/>
                    </a:lnTo>
                    <a:lnTo>
                      <a:pt x="118" y="166"/>
                    </a:lnTo>
                    <a:lnTo>
                      <a:pt x="116" y="178"/>
                    </a:lnTo>
                    <a:lnTo>
                      <a:pt x="115" y="191"/>
                    </a:lnTo>
                    <a:lnTo>
                      <a:pt x="115" y="191"/>
                    </a:lnTo>
                    <a:lnTo>
                      <a:pt x="116" y="215"/>
                    </a:lnTo>
                    <a:lnTo>
                      <a:pt x="118" y="232"/>
                    </a:lnTo>
                    <a:lnTo>
                      <a:pt x="119" y="244"/>
                    </a:lnTo>
                    <a:lnTo>
                      <a:pt x="119" y="244"/>
                    </a:lnTo>
                    <a:lnTo>
                      <a:pt x="117" y="245"/>
                    </a:lnTo>
                    <a:lnTo>
                      <a:pt x="115" y="248"/>
                    </a:lnTo>
                    <a:lnTo>
                      <a:pt x="112" y="253"/>
                    </a:lnTo>
                    <a:lnTo>
                      <a:pt x="110" y="257"/>
                    </a:lnTo>
                    <a:lnTo>
                      <a:pt x="110" y="263"/>
                    </a:lnTo>
                    <a:lnTo>
                      <a:pt x="109" y="269"/>
                    </a:lnTo>
                    <a:lnTo>
                      <a:pt x="110" y="277"/>
                    </a:lnTo>
                    <a:lnTo>
                      <a:pt x="111" y="284"/>
                    </a:lnTo>
                    <a:lnTo>
                      <a:pt x="111" y="284"/>
                    </a:lnTo>
                    <a:lnTo>
                      <a:pt x="112" y="291"/>
                    </a:lnTo>
                    <a:lnTo>
                      <a:pt x="116" y="298"/>
                    </a:lnTo>
                    <a:lnTo>
                      <a:pt x="118" y="303"/>
                    </a:lnTo>
                    <a:lnTo>
                      <a:pt x="122" y="308"/>
                    </a:lnTo>
                    <a:lnTo>
                      <a:pt x="127" y="313"/>
                    </a:lnTo>
                    <a:lnTo>
                      <a:pt x="130" y="315"/>
                    </a:lnTo>
                    <a:lnTo>
                      <a:pt x="134" y="316"/>
                    </a:lnTo>
                    <a:lnTo>
                      <a:pt x="137" y="316"/>
                    </a:lnTo>
                    <a:lnTo>
                      <a:pt x="137" y="316"/>
                    </a:lnTo>
                    <a:lnTo>
                      <a:pt x="141" y="336"/>
                    </a:lnTo>
                    <a:lnTo>
                      <a:pt x="147" y="351"/>
                    </a:lnTo>
                    <a:lnTo>
                      <a:pt x="150" y="358"/>
                    </a:lnTo>
                    <a:lnTo>
                      <a:pt x="153" y="363"/>
                    </a:lnTo>
                    <a:lnTo>
                      <a:pt x="153" y="363"/>
                    </a:lnTo>
                    <a:lnTo>
                      <a:pt x="153" y="391"/>
                    </a:lnTo>
                    <a:lnTo>
                      <a:pt x="153" y="391"/>
                    </a:lnTo>
                    <a:lnTo>
                      <a:pt x="153" y="398"/>
                    </a:lnTo>
                    <a:lnTo>
                      <a:pt x="152" y="402"/>
                    </a:lnTo>
                    <a:lnTo>
                      <a:pt x="150" y="405"/>
                    </a:lnTo>
                    <a:lnTo>
                      <a:pt x="146" y="408"/>
                    </a:lnTo>
                    <a:lnTo>
                      <a:pt x="142" y="411"/>
                    </a:lnTo>
                    <a:lnTo>
                      <a:pt x="135" y="415"/>
                    </a:lnTo>
                    <a:lnTo>
                      <a:pt x="128" y="419"/>
                    </a:lnTo>
                    <a:lnTo>
                      <a:pt x="128" y="419"/>
                    </a:lnTo>
                    <a:lnTo>
                      <a:pt x="103" y="428"/>
                    </a:lnTo>
                    <a:lnTo>
                      <a:pt x="72" y="443"/>
                    </a:lnTo>
                    <a:lnTo>
                      <a:pt x="43" y="457"/>
                    </a:lnTo>
                    <a:lnTo>
                      <a:pt x="33" y="463"/>
                    </a:lnTo>
                    <a:lnTo>
                      <a:pt x="25" y="469"/>
                    </a:lnTo>
                    <a:lnTo>
                      <a:pt x="25" y="469"/>
                    </a:lnTo>
                    <a:lnTo>
                      <a:pt x="19" y="477"/>
                    </a:lnTo>
                    <a:lnTo>
                      <a:pt x="13" y="488"/>
                    </a:lnTo>
                    <a:lnTo>
                      <a:pt x="9" y="499"/>
                    </a:lnTo>
                    <a:lnTo>
                      <a:pt x="6" y="512"/>
                    </a:lnTo>
                    <a:lnTo>
                      <a:pt x="1" y="534"/>
                    </a:lnTo>
                    <a:lnTo>
                      <a:pt x="0" y="545"/>
                    </a:lnTo>
                    <a:lnTo>
                      <a:pt x="0" y="545"/>
                    </a:lnTo>
                    <a:lnTo>
                      <a:pt x="0" y="548"/>
                    </a:lnTo>
                    <a:lnTo>
                      <a:pt x="2" y="551"/>
                    </a:lnTo>
                    <a:lnTo>
                      <a:pt x="5" y="553"/>
                    </a:lnTo>
                    <a:lnTo>
                      <a:pt x="9" y="554"/>
                    </a:lnTo>
                    <a:lnTo>
                      <a:pt x="9" y="554"/>
                    </a:lnTo>
                    <a:lnTo>
                      <a:pt x="23" y="558"/>
                    </a:lnTo>
                    <a:lnTo>
                      <a:pt x="47" y="563"/>
                    </a:lnTo>
                    <a:lnTo>
                      <a:pt x="80" y="566"/>
                    </a:lnTo>
                    <a:lnTo>
                      <a:pt x="121" y="570"/>
                    </a:lnTo>
                    <a:lnTo>
                      <a:pt x="121" y="570"/>
                    </a:lnTo>
                    <a:lnTo>
                      <a:pt x="128" y="562"/>
                    </a:lnTo>
                    <a:lnTo>
                      <a:pt x="128" y="562"/>
                    </a:lnTo>
                    <a:close/>
                    <a:moveTo>
                      <a:pt x="595" y="506"/>
                    </a:moveTo>
                    <a:lnTo>
                      <a:pt x="595" y="506"/>
                    </a:lnTo>
                    <a:lnTo>
                      <a:pt x="582" y="500"/>
                    </a:lnTo>
                    <a:lnTo>
                      <a:pt x="571" y="494"/>
                    </a:lnTo>
                    <a:lnTo>
                      <a:pt x="564" y="489"/>
                    </a:lnTo>
                    <a:lnTo>
                      <a:pt x="559" y="483"/>
                    </a:lnTo>
                    <a:lnTo>
                      <a:pt x="556" y="479"/>
                    </a:lnTo>
                    <a:lnTo>
                      <a:pt x="554" y="473"/>
                    </a:lnTo>
                    <a:lnTo>
                      <a:pt x="553" y="467"/>
                    </a:lnTo>
                    <a:lnTo>
                      <a:pt x="553" y="462"/>
                    </a:lnTo>
                    <a:lnTo>
                      <a:pt x="553" y="462"/>
                    </a:lnTo>
                    <a:lnTo>
                      <a:pt x="553" y="414"/>
                    </a:lnTo>
                    <a:lnTo>
                      <a:pt x="553" y="414"/>
                    </a:lnTo>
                    <a:lnTo>
                      <a:pt x="559" y="405"/>
                    </a:lnTo>
                    <a:lnTo>
                      <a:pt x="564" y="394"/>
                    </a:lnTo>
                    <a:lnTo>
                      <a:pt x="569" y="382"/>
                    </a:lnTo>
                    <a:lnTo>
                      <a:pt x="572" y="369"/>
                    </a:lnTo>
                    <a:lnTo>
                      <a:pt x="577" y="346"/>
                    </a:lnTo>
                    <a:lnTo>
                      <a:pt x="580" y="336"/>
                    </a:lnTo>
                    <a:lnTo>
                      <a:pt x="580" y="336"/>
                    </a:lnTo>
                    <a:lnTo>
                      <a:pt x="585" y="336"/>
                    </a:lnTo>
                    <a:lnTo>
                      <a:pt x="591" y="333"/>
                    </a:lnTo>
                    <a:lnTo>
                      <a:pt x="598" y="330"/>
                    </a:lnTo>
                    <a:lnTo>
                      <a:pt x="604" y="324"/>
                    </a:lnTo>
                    <a:lnTo>
                      <a:pt x="610" y="315"/>
                    </a:lnTo>
                    <a:lnTo>
                      <a:pt x="615" y="306"/>
                    </a:lnTo>
                    <a:lnTo>
                      <a:pt x="619" y="295"/>
                    </a:lnTo>
                    <a:lnTo>
                      <a:pt x="623" y="283"/>
                    </a:lnTo>
                    <a:lnTo>
                      <a:pt x="623" y="283"/>
                    </a:lnTo>
                    <a:lnTo>
                      <a:pt x="625" y="271"/>
                    </a:lnTo>
                    <a:lnTo>
                      <a:pt x="625" y="259"/>
                    </a:lnTo>
                    <a:lnTo>
                      <a:pt x="625" y="248"/>
                    </a:lnTo>
                    <a:lnTo>
                      <a:pt x="623" y="238"/>
                    </a:lnTo>
                    <a:lnTo>
                      <a:pt x="621" y="230"/>
                    </a:lnTo>
                    <a:lnTo>
                      <a:pt x="617" y="223"/>
                    </a:lnTo>
                    <a:lnTo>
                      <a:pt x="612" y="218"/>
                    </a:lnTo>
                    <a:lnTo>
                      <a:pt x="607" y="215"/>
                    </a:lnTo>
                    <a:lnTo>
                      <a:pt x="607" y="215"/>
                    </a:lnTo>
                    <a:lnTo>
                      <a:pt x="609" y="203"/>
                    </a:lnTo>
                    <a:lnTo>
                      <a:pt x="611" y="176"/>
                    </a:lnTo>
                    <a:lnTo>
                      <a:pt x="615" y="141"/>
                    </a:lnTo>
                    <a:lnTo>
                      <a:pt x="616" y="112"/>
                    </a:lnTo>
                    <a:lnTo>
                      <a:pt x="616" y="112"/>
                    </a:lnTo>
                    <a:lnTo>
                      <a:pt x="615" y="94"/>
                    </a:lnTo>
                    <a:lnTo>
                      <a:pt x="612" y="80"/>
                    </a:lnTo>
                    <a:lnTo>
                      <a:pt x="607" y="65"/>
                    </a:lnTo>
                    <a:lnTo>
                      <a:pt x="601" y="54"/>
                    </a:lnTo>
                    <a:lnTo>
                      <a:pt x="597" y="50"/>
                    </a:lnTo>
                    <a:lnTo>
                      <a:pt x="593" y="45"/>
                    </a:lnTo>
                    <a:lnTo>
                      <a:pt x="587" y="41"/>
                    </a:lnTo>
                    <a:lnTo>
                      <a:pt x="582" y="38"/>
                    </a:lnTo>
                    <a:lnTo>
                      <a:pt x="576" y="35"/>
                    </a:lnTo>
                    <a:lnTo>
                      <a:pt x="569" y="34"/>
                    </a:lnTo>
                    <a:lnTo>
                      <a:pt x="562" y="33"/>
                    </a:lnTo>
                    <a:lnTo>
                      <a:pt x="553" y="32"/>
                    </a:lnTo>
                    <a:lnTo>
                      <a:pt x="553" y="32"/>
                    </a:lnTo>
                    <a:lnTo>
                      <a:pt x="548" y="25"/>
                    </a:lnTo>
                    <a:lnTo>
                      <a:pt x="542" y="19"/>
                    </a:lnTo>
                    <a:lnTo>
                      <a:pt x="535" y="13"/>
                    </a:lnTo>
                    <a:lnTo>
                      <a:pt x="527" y="9"/>
                    </a:lnTo>
                    <a:lnTo>
                      <a:pt x="516" y="5"/>
                    </a:lnTo>
                    <a:lnTo>
                      <a:pt x="503" y="3"/>
                    </a:lnTo>
                    <a:lnTo>
                      <a:pt x="487" y="0"/>
                    </a:lnTo>
                    <a:lnTo>
                      <a:pt x="469" y="0"/>
                    </a:lnTo>
                    <a:lnTo>
                      <a:pt x="469" y="0"/>
                    </a:lnTo>
                    <a:lnTo>
                      <a:pt x="458" y="0"/>
                    </a:lnTo>
                    <a:lnTo>
                      <a:pt x="450" y="1"/>
                    </a:lnTo>
                    <a:lnTo>
                      <a:pt x="431" y="5"/>
                    </a:lnTo>
                    <a:lnTo>
                      <a:pt x="416" y="10"/>
                    </a:lnTo>
                    <a:lnTo>
                      <a:pt x="400" y="16"/>
                    </a:lnTo>
                    <a:lnTo>
                      <a:pt x="386" y="22"/>
                    </a:lnTo>
                    <a:lnTo>
                      <a:pt x="370" y="27"/>
                    </a:lnTo>
                    <a:lnTo>
                      <a:pt x="353" y="30"/>
                    </a:lnTo>
                    <a:lnTo>
                      <a:pt x="344" y="32"/>
                    </a:lnTo>
                    <a:lnTo>
                      <a:pt x="334" y="32"/>
                    </a:lnTo>
                    <a:lnTo>
                      <a:pt x="334" y="32"/>
                    </a:lnTo>
                    <a:lnTo>
                      <a:pt x="330" y="33"/>
                    </a:lnTo>
                    <a:lnTo>
                      <a:pt x="327" y="34"/>
                    </a:lnTo>
                    <a:lnTo>
                      <a:pt x="323" y="36"/>
                    </a:lnTo>
                    <a:lnTo>
                      <a:pt x="319" y="39"/>
                    </a:lnTo>
                    <a:lnTo>
                      <a:pt x="315" y="46"/>
                    </a:lnTo>
                    <a:lnTo>
                      <a:pt x="310" y="56"/>
                    </a:lnTo>
                    <a:lnTo>
                      <a:pt x="307" y="68"/>
                    </a:lnTo>
                    <a:lnTo>
                      <a:pt x="305" y="81"/>
                    </a:lnTo>
                    <a:lnTo>
                      <a:pt x="304" y="95"/>
                    </a:lnTo>
                    <a:lnTo>
                      <a:pt x="304" y="111"/>
                    </a:lnTo>
                    <a:lnTo>
                      <a:pt x="304" y="111"/>
                    </a:lnTo>
                    <a:lnTo>
                      <a:pt x="305" y="146"/>
                    </a:lnTo>
                    <a:lnTo>
                      <a:pt x="307" y="179"/>
                    </a:lnTo>
                    <a:lnTo>
                      <a:pt x="311" y="215"/>
                    </a:lnTo>
                    <a:lnTo>
                      <a:pt x="311" y="215"/>
                    </a:lnTo>
                    <a:lnTo>
                      <a:pt x="306" y="218"/>
                    </a:lnTo>
                    <a:lnTo>
                      <a:pt x="301" y="223"/>
                    </a:lnTo>
                    <a:lnTo>
                      <a:pt x="298" y="230"/>
                    </a:lnTo>
                    <a:lnTo>
                      <a:pt x="295" y="238"/>
                    </a:lnTo>
                    <a:lnTo>
                      <a:pt x="293" y="248"/>
                    </a:lnTo>
                    <a:lnTo>
                      <a:pt x="293" y="259"/>
                    </a:lnTo>
                    <a:lnTo>
                      <a:pt x="293" y="271"/>
                    </a:lnTo>
                    <a:lnTo>
                      <a:pt x="295" y="283"/>
                    </a:lnTo>
                    <a:lnTo>
                      <a:pt x="295" y="283"/>
                    </a:lnTo>
                    <a:lnTo>
                      <a:pt x="299" y="295"/>
                    </a:lnTo>
                    <a:lnTo>
                      <a:pt x="304" y="306"/>
                    </a:lnTo>
                    <a:lnTo>
                      <a:pt x="309" y="315"/>
                    </a:lnTo>
                    <a:lnTo>
                      <a:pt x="315" y="324"/>
                    </a:lnTo>
                    <a:lnTo>
                      <a:pt x="321" y="330"/>
                    </a:lnTo>
                    <a:lnTo>
                      <a:pt x="328" y="333"/>
                    </a:lnTo>
                    <a:lnTo>
                      <a:pt x="334" y="336"/>
                    </a:lnTo>
                    <a:lnTo>
                      <a:pt x="339" y="336"/>
                    </a:lnTo>
                    <a:lnTo>
                      <a:pt x="339" y="336"/>
                    </a:lnTo>
                    <a:lnTo>
                      <a:pt x="341" y="346"/>
                    </a:lnTo>
                    <a:lnTo>
                      <a:pt x="346" y="369"/>
                    </a:lnTo>
                    <a:lnTo>
                      <a:pt x="350" y="382"/>
                    </a:lnTo>
                    <a:lnTo>
                      <a:pt x="354" y="394"/>
                    </a:lnTo>
                    <a:lnTo>
                      <a:pt x="359" y="405"/>
                    </a:lnTo>
                    <a:lnTo>
                      <a:pt x="365" y="414"/>
                    </a:lnTo>
                    <a:lnTo>
                      <a:pt x="365" y="414"/>
                    </a:lnTo>
                    <a:lnTo>
                      <a:pt x="365" y="462"/>
                    </a:lnTo>
                    <a:lnTo>
                      <a:pt x="365" y="462"/>
                    </a:lnTo>
                    <a:lnTo>
                      <a:pt x="365" y="467"/>
                    </a:lnTo>
                    <a:lnTo>
                      <a:pt x="364" y="473"/>
                    </a:lnTo>
                    <a:lnTo>
                      <a:pt x="363" y="479"/>
                    </a:lnTo>
                    <a:lnTo>
                      <a:pt x="359" y="483"/>
                    </a:lnTo>
                    <a:lnTo>
                      <a:pt x="354" y="489"/>
                    </a:lnTo>
                    <a:lnTo>
                      <a:pt x="347" y="494"/>
                    </a:lnTo>
                    <a:lnTo>
                      <a:pt x="336" y="500"/>
                    </a:lnTo>
                    <a:lnTo>
                      <a:pt x="323" y="506"/>
                    </a:lnTo>
                    <a:lnTo>
                      <a:pt x="323" y="506"/>
                    </a:lnTo>
                    <a:lnTo>
                      <a:pt x="283" y="523"/>
                    </a:lnTo>
                    <a:lnTo>
                      <a:pt x="233" y="547"/>
                    </a:lnTo>
                    <a:lnTo>
                      <a:pt x="207" y="559"/>
                    </a:lnTo>
                    <a:lnTo>
                      <a:pt x="186" y="571"/>
                    </a:lnTo>
                    <a:lnTo>
                      <a:pt x="168" y="582"/>
                    </a:lnTo>
                    <a:lnTo>
                      <a:pt x="157" y="590"/>
                    </a:lnTo>
                    <a:lnTo>
                      <a:pt x="157" y="590"/>
                    </a:lnTo>
                    <a:lnTo>
                      <a:pt x="151" y="596"/>
                    </a:lnTo>
                    <a:lnTo>
                      <a:pt x="146" y="605"/>
                    </a:lnTo>
                    <a:lnTo>
                      <a:pt x="141" y="613"/>
                    </a:lnTo>
                    <a:lnTo>
                      <a:pt x="136" y="622"/>
                    </a:lnTo>
                    <a:lnTo>
                      <a:pt x="129" y="642"/>
                    </a:lnTo>
                    <a:lnTo>
                      <a:pt x="124" y="661"/>
                    </a:lnTo>
                    <a:lnTo>
                      <a:pt x="119" y="682"/>
                    </a:lnTo>
                    <a:lnTo>
                      <a:pt x="117" y="699"/>
                    </a:lnTo>
                    <a:lnTo>
                      <a:pt x="115" y="718"/>
                    </a:lnTo>
                    <a:lnTo>
                      <a:pt x="115" y="718"/>
                    </a:lnTo>
                    <a:lnTo>
                      <a:pt x="116" y="723"/>
                    </a:lnTo>
                    <a:lnTo>
                      <a:pt x="118" y="727"/>
                    </a:lnTo>
                    <a:lnTo>
                      <a:pt x="122" y="731"/>
                    </a:lnTo>
                    <a:lnTo>
                      <a:pt x="128" y="733"/>
                    </a:lnTo>
                    <a:lnTo>
                      <a:pt x="128" y="733"/>
                    </a:lnTo>
                    <a:lnTo>
                      <a:pt x="145" y="737"/>
                    </a:lnTo>
                    <a:lnTo>
                      <a:pt x="168" y="742"/>
                    </a:lnTo>
                    <a:lnTo>
                      <a:pt x="199" y="747"/>
                    </a:lnTo>
                    <a:lnTo>
                      <a:pt x="236" y="751"/>
                    </a:lnTo>
                    <a:lnTo>
                      <a:pt x="281" y="756"/>
                    </a:lnTo>
                    <a:lnTo>
                      <a:pt x="334" y="760"/>
                    </a:lnTo>
                    <a:lnTo>
                      <a:pt x="393" y="762"/>
                    </a:lnTo>
                    <a:lnTo>
                      <a:pt x="459" y="763"/>
                    </a:lnTo>
                    <a:lnTo>
                      <a:pt x="459" y="763"/>
                    </a:lnTo>
                    <a:lnTo>
                      <a:pt x="525" y="762"/>
                    </a:lnTo>
                    <a:lnTo>
                      <a:pt x="585" y="760"/>
                    </a:lnTo>
                    <a:lnTo>
                      <a:pt x="638" y="756"/>
                    </a:lnTo>
                    <a:lnTo>
                      <a:pt x="682" y="751"/>
                    </a:lnTo>
                    <a:lnTo>
                      <a:pt x="719" y="747"/>
                    </a:lnTo>
                    <a:lnTo>
                      <a:pt x="751" y="742"/>
                    </a:lnTo>
                    <a:lnTo>
                      <a:pt x="774" y="737"/>
                    </a:lnTo>
                    <a:lnTo>
                      <a:pt x="791" y="733"/>
                    </a:lnTo>
                    <a:lnTo>
                      <a:pt x="791" y="733"/>
                    </a:lnTo>
                    <a:lnTo>
                      <a:pt x="797" y="731"/>
                    </a:lnTo>
                    <a:lnTo>
                      <a:pt x="800" y="727"/>
                    </a:lnTo>
                    <a:lnTo>
                      <a:pt x="803" y="723"/>
                    </a:lnTo>
                    <a:lnTo>
                      <a:pt x="804" y="718"/>
                    </a:lnTo>
                    <a:lnTo>
                      <a:pt x="804" y="718"/>
                    </a:lnTo>
                    <a:lnTo>
                      <a:pt x="801" y="699"/>
                    </a:lnTo>
                    <a:lnTo>
                      <a:pt x="799" y="682"/>
                    </a:lnTo>
                    <a:lnTo>
                      <a:pt x="794" y="661"/>
                    </a:lnTo>
                    <a:lnTo>
                      <a:pt x="789" y="642"/>
                    </a:lnTo>
                    <a:lnTo>
                      <a:pt x="782" y="622"/>
                    </a:lnTo>
                    <a:lnTo>
                      <a:pt x="777" y="613"/>
                    </a:lnTo>
                    <a:lnTo>
                      <a:pt x="772" y="605"/>
                    </a:lnTo>
                    <a:lnTo>
                      <a:pt x="768" y="596"/>
                    </a:lnTo>
                    <a:lnTo>
                      <a:pt x="762" y="590"/>
                    </a:lnTo>
                    <a:lnTo>
                      <a:pt x="762" y="590"/>
                    </a:lnTo>
                    <a:lnTo>
                      <a:pt x="751" y="582"/>
                    </a:lnTo>
                    <a:lnTo>
                      <a:pt x="733" y="571"/>
                    </a:lnTo>
                    <a:lnTo>
                      <a:pt x="711" y="559"/>
                    </a:lnTo>
                    <a:lnTo>
                      <a:pt x="686" y="547"/>
                    </a:lnTo>
                    <a:lnTo>
                      <a:pt x="635" y="524"/>
                    </a:lnTo>
                    <a:lnTo>
                      <a:pt x="595" y="506"/>
                    </a:lnTo>
                    <a:lnTo>
                      <a:pt x="595" y="50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27821399-A2D3-139C-6536-91E7445B3750}"/>
              </a:ext>
            </a:extLst>
          </p:cNvPr>
          <p:cNvGrpSpPr/>
          <p:nvPr/>
        </p:nvGrpSpPr>
        <p:grpSpPr>
          <a:xfrm>
            <a:off x="4532023" y="3183390"/>
            <a:ext cx="2961699" cy="612000"/>
            <a:chOff x="3579364" y="1276210"/>
            <a:chExt cx="2961699" cy="612000"/>
          </a:xfrm>
        </p:grpSpPr>
        <p:sp>
          <p:nvSpPr>
            <p:cNvPr id="21" name="Rectangle 67">
              <a:extLst>
                <a:ext uri="{FF2B5EF4-FFF2-40B4-BE49-F238E27FC236}">
                  <a16:creationId xmlns:a16="http://schemas.microsoft.com/office/drawing/2014/main" id="{A2691FEF-1358-887A-0747-CD7B0156E206}"/>
                </a:ext>
              </a:extLst>
            </p:cNvPr>
            <p:cNvSpPr/>
            <p:nvPr/>
          </p:nvSpPr>
          <p:spPr>
            <a:xfrm>
              <a:off x="4309063" y="1332544"/>
              <a:ext cx="2232000" cy="492443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Piattaforma di </a:t>
              </a:r>
              <a:r>
                <a:rPr lang="it-IT" sz="975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Learning&amp;Working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 Community</a:t>
              </a:r>
            </a:p>
          </p:txBody>
        </p:sp>
        <p:grpSp>
          <p:nvGrpSpPr>
            <p:cNvPr id="22" name="Group 3">
              <a:extLst>
                <a:ext uri="{FF2B5EF4-FFF2-40B4-BE49-F238E27FC236}">
                  <a16:creationId xmlns:a16="http://schemas.microsoft.com/office/drawing/2014/main" id="{E69EB2AB-8E6B-5E71-A4D2-D23F9D691CCB}"/>
                </a:ext>
              </a:extLst>
            </p:cNvPr>
            <p:cNvGrpSpPr/>
            <p:nvPr/>
          </p:nvGrpSpPr>
          <p:grpSpPr>
            <a:xfrm>
              <a:off x="3579364" y="1276210"/>
              <a:ext cx="612000" cy="612000"/>
              <a:chOff x="592807" y="2258092"/>
              <a:chExt cx="612000" cy="612000"/>
            </a:xfrm>
          </p:grpSpPr>
          <p:grpSp>
            <p:nvGrpSpPr>
              <p:cNvPr id="23" name="Group 785">
                <a:extLst>
                  <a:ext uri="{FF2B5EF4-FFF2-40B4-BE49-F238E27FC236}">
                    <a16:creationId xmlns:a16="http://schemas.microsoft.com/office/drawing/2014/main" id="{547A519B-3E91-42CE-4FA2-8C184E905BFF}"/>
                  </a:ext>
                </a:extLst>
              </p:cNvPr>
              <p:cNvGrpSpPr/>
              <p:nvPr/>
            </p:nvGrpSpPr>
            <p:grpSpPr>
              <a:xfrm>
                <a:off x="592807" y="2258092"/>
                <a:ext cx="612000" cy="612000"/>
                <a:chOff x="9322641" y="5907019"/>
                <a:chExt cx="612000" cy="612000"/>
              </a:xfrm>
            </p:grpSpPr>
            <p:sp>
              <p:nvSpPr>
                <p:cNvPr id="25" name="Oval 787">
                  <a:extLst>
                    <a:ext uri="{FF2B5EF4-FFF2-40B4-BE49-F238E27FC236}">
                      <a16:creationId xmlns:a16="http://schemas.microsoft.com/office/drawing/2014/main" id="{1ACD489D-034E-1344-D5E4-DCB0161CF45C}"/>
                    </a:ext>
                  </a:extLst>
                </p:cNvPr>
                <p:cNvSpPr/>
                <p:nvPr/>
              </p:nvSpPr>
              <p:spPr bwMode="ltGray">
                <a:xfrm>
                  <a:off x="9322641" y="5907019"/>
                  <a:ext cx="612000" cy="612000"/>
                </a:xfrm>
                <a:prstGeom prst="ellipse">
                  <a:avLst/>
                </a:prstGeom>
                <a:solidFill>
                  <a:srgbClr val="8E0815"/>
                </a:solidFill>
                <a:ln w="317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Freeform 5014">
                  <a:extLst>
                    <a:ext uri="{FF2B5EF4-FFF2-40B4-BE49-F238E27FC236}">
                      <a16:creationId xmlns:a16="http://schemas.microsoft.com/office/drawing/2014/main" id="{C7332A2C-0460-C810-393E-607E1749135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411821" y="6045356"/>
                  <a:ext cx="433640" cy="334866"/>
                </a:xfrm>
                <a:custGeom>
                  <a:avLst/>
                  <a:gdLst>
                    <a:gd name="T0" fmla="*/ 360 w 360"/>
                    <a:gd name="T1" fmla="*/ 256 h 278"/>
                    <a:gd name="T2" fmla="*/ 360 w 360"/>
                    <a:gd name="T3" fmla="*/ 252 h 278"/>
                    <a:gd name="T4" fmla="*/ 358 w 360"/>
                    <a:gd name="T5" fmla="*/ 252 h 278"/>
                    <a:gd name="T6" fmla="*/ 318 w 360"/>
                    <a:gd name="T7" fmla="*/ 200 h 278"/>
                    <a:gd name="T8" fmla="*/ 314 w 360"/>
                    <a:gd name="T9" fmla="*/ 198 h 278"/>
                    <a:gd name="T10" fmla="*/ 50 w 360"/>
                    <a:gd name="T11" fmla="*/ 196 h 278"/>
                    <a:gd name="T12" fmla="*/ 46 w 360"/>
                    <a:gd name="T13" fmla="*/ 198 h 278"/>
                    <a:gd name="T14" fmla="*/ 2 w 360"/>
                    <a:gd name="T15" fmla="*/ 250 h 278"/>
                    <a:gd name="T16" fmla="*/ 2 w 360"/>
                    <a:gd name="T17" fmla="*/ 252 h 278"/>
                    <a:gd name="T18" fmla="*/ 0 w 360"/>
                    <a:gd name="T19" fmla="*/ 252 h 278"/>
                    <a:gd name="T20" fmla="*/ 0 w 360"/>
                    <a:gd name="T21" fmla="*/ 256 h 278"/>
                    <a:gd name="T22" fmla="*/ 0 w 360"/>
                    <a:gd name="T23" fmla="*/ 256 h 278"/>
                    <a:gd name="T24" fmla="*/ 0 w 360"/>
                    <a:gd name="T25" fmla="*/ 268 h 278"/>
                    <a:gd name="T26" fmla="*/ 4 w 360"/>
                    <a:gd name="T27" fmla="*/ 276 h 278"/>
                    <a:gd name="T28" fmla="*/ 10 w 360"/>
                    <a:gd name="T29" fmla="*/ 278 h 278"/>
                    <a:gd name="T30" fmla="*/ 350 w 360"/>
                    <a:gd name="T31" fmla="*/ 278 h 278"/>
                    <a:gd name="T32" fmla="*/ 356 w 360"/>
                    <a:gd name="T33" fmla="*/ 276 h 278"/>
                    <a:gd name="T34" fmla="*/ 360 w 360"/>
                    <a:gd name="T35" fmla="*/ 268 h 278"/>
                    <a:gd name="T36" fmla="*/ 360 w 360"/>
                    <a:gd name="T37" fmla="*/ 256 h 278"/>
                    <a:gd name="T38" fmla="*/ 360 w 360"/>
                    <a:gd name="T39" fmla="*/ 256 h 278"/>
                    <a:gd name="T40" fmla="*/ 146 w 360"/>
                    <a:gd name="T41" fmla="*/ 234 h 278"/>
                    <a:gd name="T42" fmla="*/ 226 w 360"/>
                    <a:gd name="T43" fmla="*/ 254 h 278"/>
                    <a:gd name="T44" fmla="*/ 338 w 360"/>
                    <a:gd name="T45" fmla="*/ 268 h 278"/>
                    <a:gd name="T46" fmla="*/ 334 w 360"/>
                    <a:gd name="T47" fmla="*/ 270 h 278"/>
                    <a:gd name="T48" fmla="*/ 332 w 360"/>
                    <a:gd name="T49" fmla="*/ 270 h 278"/>
                    <a:gd name="T50" fmla="*/ 326 w 360"/>
                    <a:gd name="T51" fmla="*/ 268 h 278"/>
                    <a:gd name="T52" fmla="*/ 324 w 360"/>
                    <a:gd name="T53" fmla="*/ 262 h 278"/>
                    <a:gd name="T54" fmla="*/ 326 w 360"/>
                    <a:gd name="T55" fmla="*/ 256 h 278"/>
                    <a:gd name="T56" fmla="*/ 328 w 360"/>
                    <a:gd name="T57" fmla="*/ 256 h 278"/>
                    <a:gd name="T58" fmla="*/ 334 w 360"/>
                    <a:gd name="T59" fmla="*/ 256 h 278"/>
                    <a:gd name="T60" fmla="*/ 338 w 360"/>
                    <a:gd name="T61" fmla="*/ 256 h 278"/>
                    <a:gd name="T62" fmla="*/ 340 w 360"/>
                    <a:gd name="T63" fmla="*/ 262 h 278"/>
                    <a:gd name="T64" fmla="*/ 340 w 360"/>
                    <a:gd name="T65" fmla="*/ 266 h 278"/>
                    <a:gd name="T66" fmla="*/ 338 w 360"/>
                    <a:gd name="T67" fmla="*/ 268 h 278"/>
                    <a:gd name="T68" fmla="*/ 306 w 360"/>
                    <a:gd name="T69" fmla="*/ 184 h 278"/>
                    <a:gd name="T70" fmla="*/ 310 w 360"/>
                    <a:gd name="T71" fmla="*/ 184 h 278"/>
                    <a:gd name="T72" fmla="*/ 318 w 360"/>
                    <a:gd name="T73" fmla="*/ 178 h 278"/>
                    <a:gd name="T74" fmla="*/ 318 w 360"/>
                    <a:gd name="T75" fmla="*/ 12 h 278"/>
                    <a:gd name="T76" fmla="*/ 318 w 360"/>
                    <a:gd name="T77" fmla="*/ 6 h 278"/>
                    <a:gd name="T78" fmla="*/ 310 w 360"/>
                    <a:gd name="T79" fmla="*/ 0 h 278"/>
                    <a:gd name="T80" fmla="*/ 54 w 360"/>
                    <a:gd name="T81" fmla="*/ 0 h 278"/>
                    <a:gd name="T82" fmla="*/ 50 w 360"/>
                    <a:gd name="T83" fmla="*/ 0 h 278"/>
                    <a:gd name="T84" fmla="*/ 42 w 360"/>
                    <a:gd name="T85" fmla="*/ 6 h 278"/>
                    <a:gd name="T86" fmla="*/ 42 w 360"/>
                    <a:gd name="T87" fmla="*/ 172 h 278"/>
                    <a:gd name="T88" fmla="*/ 42 w 360"/>
                    <a:gd name="T89" fmla="*/ 178 h 278"/>
                    <a:gd name="T90" fmla="*/ 50 w 360"/>
                    <a:gd name="T91" fmla="*/ 184 h 278"/>
                    <a:gd name="T92" fmla="*/ 54 w 360"/>
                    <a:gd name="T93" fmla="*/ 184 h 278"/>
                    <a:gd name="T94" fmla="*/ 294 w 360"/>
                    <a:gd name="T95" fmla="*/ 24 h 278"/>
                    <a:gd name="T96" fmla="*/ 66 w 360"/>
                    <a:gd name="T97" fmla="*/ 16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60" h="278">
                      <a:moveTo>
                        <a:pt x="360" y="256"/>
                      </a:moveTo>
                      <a:lnTo>
                        <a:pt x="360" y="256"/>
                      </a:lnTo>
                      <a:lnTo>
                        <a:pt x="360" y="252"/>
                      </a:lnTo>
                      <a:lnTo>
                        <a:pt x="360" y="252"/>
                      </a:lnTo>
                      <a:lnTo>
                        <a:pt x="358" y="252"/>
                      </a:lnTo>
                      <a:lnTo>
                        <a:pt x="358" y="252"/>
                      </a:lnTo>
                      <a:lnTo>
                        <a:pt x="358" y="250"/>
                      </a:lnTo>
                      <a:lnTo>
                        <a:pt x="318" y="200"/>
                      </a:lnTo>
                      <a:lnTo>
                        <a:pt x="318" y="200"/>
                      </a:lnTo>
                      <a:lnTo>
                        <a:pt x="314" y="198"/>
                      </a:lnTo>
                      <a:lnTo>
                        <a:pt x="310" y="196"/>
                      </a:lnTo>
                      <a:lnTo>
                        <a:pt x="50" y="196"/>
                      </a:lnTo>
                      <a:lnTo>
                        <a:pt x="50" y="196"/>
                      </a:lnTo>
                      <a:lnTo>
                        <a:pt x="46" y="198"/>
                      </a:lnTo>
                      <a:lnTo>
                        <a:pt x="42" y="200"/>
                      </a:lnTo>
                      <a:lnTo>
                        <a:pt x="2" y="250"/>
                      </a:lnTo>
                      <a:lnTo>
                        <a:pt x="2" y="250"/>
                      </a:lnTo>
                      <a:lnTo>
                        <a:pt x="2" y="252"/>
                      </a:lnTo>
                      <a:lnTo>
                        <a:pt x="2" y="252"/>
                      </a:lnTo>
                      <a:lnTo>
                        <a:pt x="0" y="252"/>
                      </a:lnTo>
                      <a:lnTo>
                        <a:pt x="0" y="252"/>
                      </a:lnTo>
                      <a:lnTo>
                        <a:pt x="0" y="256"/>
                      </a:lnTo>
                      <a:lnTo>
                        <a:pt x="0" y="256"/>
                      </a:lnTo>
                      <a:lnTo>
                        <a:pt x="0" y="256"/>
                      </a:lnTo>
                      <a:lnTo>
                        <a:pt x="0" y="268"/>
                      </a:lnTo>
                      <a:lnTo>
                        <a:pt x="0" y="268"/>
                      </a:lnTo>
                      <a:lnTo>
                        <a:pt x="0" y="272"/>
                      </a:lnTo>
                      <a:lnTo>
                        <a:pt x="4" y="276"/>
                      </a:lnTo>
                      <a:lnTo>
                        <a:pt x="6" y="278"/>
                      </a:lnTo>
                      <a:lnTo>
                        <a:pt x="10" y="278"/>
                      </a:lnTo>
                      <a:lnTo>
                        <a:pt x="350" y="278"/>
                      </a:lnTo>
                      <a:lnTo>
                        <a:pt x="350" y="278"/>
                      </a:lnTo>
                      <a:lnTo>
                        <a:pt x="354" y="278"/>
                      </a:lnTo>
                      <a:lnTo>
                        <a:pt x="356" y="276"/>
                      </a:lnTo>
                      <a:lnTo>
                        <a:pt x="360" y="272"/>
                      </a:lnTo>
                      <a:lnTo>
                        <a:pt x="360" y="268"/>
                      </a:lnTo>
                      <a:lnTo>
                        <a:pt x="360" y="256"/>
                      </a:lnTo>
                      <a:lnTo>
                        <a:pt x="360" y="256"/>
                      </a:lnTo>
                      <a:lnTo>
                        <a:pt x="360" y="256"/>
                      </a:lnTo>
                      <a:lnTo>
                        <a:pt x="360" y="256"/>
                      </a:lnTo>
                      <a:close/>
                      <a:moveTo>
                        <a:pt x="134" y="254"/>
                      </a:moveTo>
                      <a:lnTo>
                        <a:pt x="146" y="234"/>
                      </a:lnTo>
                      <a:lnTo>
                        <a:pt x="214" y="234"/>
                      </a:lnTo>
                      <a:lnTo>
                        <a:pt x="226" y="254"/>
                      </a:lnTo>
                      <a:lnTo>
                        <a:pt x="134" y="254"/>
                      </a:lnTo>
                      <a:close/>
                      <a:moveTo>
                        <a:pt x="338" y="268"/>
                      </a:moveTo>
                      <a:lnTo>
                        <a:pt x="338" y="268"/>
                      </a:lnTo>
                      <a:lnTo>
                        <a:pt x="334" y="270"/>
                      </a:lnTo>
                      <a:lnTo>
                        <a:pt x="332" y="270"/>
                      </a:lnTo>
                      <a:lnTo>
                        <a:pt x="332" y="270"/>
                      </a:lnTo>
                      <a:lnTo>
                        <a:pt x="326" y="268"/>
                      </a:lnTo>
                      <a:lnTo>
                        <a:pt x="326" y="268"/>
                      </a:lnTo>
                      <a:lnTo>
                        <a:pt x="324" y="262"/>
                      </a:lnTo>
                      <a:lnTo>
                        <a:pt x="324" y="262"/>
                      </a:lnTo>
                      <a:lnTo>
                        <a:pt x="324" y="260"/>
                      </a:lnTo>
                      <a:lnTo>
                        <a:pt x="326" y="256"/>
                      </a:lnTo>
                      <a:lnTo>
                        <a:pt x="326" y="256"/>
                      </a:lnTo>
                      <a:lnTo>
                        <a:pt x="328" y="256"/>
                      </a:lnTo>
                      <a:lnTo>
                        <a:pt x="332" y="254"/>
                      </a:lnTo>
                      <a:lnTo>
                        <a:pt x="334" y="256"/>
                      </a:lnTo>
                      <a:lnTo>
                        <a:pt x="338" y="256"/>
                      </a:lnTo>
                      <a:lnTo>
                        <a:pt x="338" y="256"/>
                      </a:lnTo>
                      <a:lnTo>
                        <a:pt x="340" y="260"/>
                      </a:lnTo>
                      <a:lnTo>
                        <a:pt x="340" y="262"/>
                      </a:lnTo>
                      <a:lnTo>
                        <a:pt x="340" y="262"/>
                      </a:lnTo>
                      <a:lnTo>
                        <a:pt x="340" y="266"/>
                      </a:lnTo>
                      <a:lnTo>
                        <a:pt x="338" y="268"/>
                      </a:lnTo>
                      <a:lnTo>
                        <a:pt x="338" y="268"/>
                      </a:lnTo>
                      <a:close/>
                      <a:moveTo>
                        <a:pt x="54" y="184"/>
                      </a:moveTo>
                      <a:lnTo>
                        <a:pt x="306" y="184"/>
                      </a:lnTo>
                      <a:lnTo>
                        <a:pt x="306" y="184"/>
                      </a:lnTo>
                      <a:lnTo>
                        <a:pt x="310" y="184"/>
                      </a:lnTo>
                      <a:lnTo>
                        <a:pt x="314" y="182"/>
                      </a:lnTo>
                      <a:lnTo>
                        <a:pt x="318" y="178"/>
                      </a:lnTo>
                      <a:lnTo>
                        <a:pt x="318" y="172"/>
                      </a:lnTo>
                      <a:lnTo>
                        <a:pt x="318" y="12"/>
                      </a:lnTo>
                      <a:lnTo>
                        <a:pt x="318" y="12"/>
                      </a:lnTo>
                      <a:lnTo>
                        <a:pt x="318" y="6"/>
                      </a:lnTo>
                      <a:lnTo>
                        <a:pt x="314" y="2"/>
                      </a:lnTo>
                      <a:lnTo>
                        <a:pt x="310" y="0"/>
                      </a:lnTo>
                      <a:lnTo>
                        <a:pt x="306" y="0"/>
                      </a:lnTo>
                      <a:lnTo>
                        <a:pt x="54" y="0"/>
                      </a:lnTo>
                      <a:lnTo>
                        <a:pt x="54" y="0"/>
                      </a:lnTo>
                      <a:lnTo>
                        <a:pt x="50" y="0"/>
                      </a:lnTo>
                      <a:lnTo>
                        <a:pt x="46" y="2"/>
                      </a:lnTo>
                      <a:lnTo>
                        <a:pt x="42" y="6"/>
                      </a:lnTo>
                      <a:lnTo>
                        <a:pt x="42" y="12"/>
                      </a:lnTo>
                      <a:lnTo>
                        <a:pt x="42" y="172"/>
                      </a:lnTo>
                      <a:lnTo>
                        <a:pt x="42" y="172"/>
                      </a:lnTo>
                      <a:lnTo>
                        <a:pt x="42" y="178"/>
                      </a:lnTo>
                      <a:lnTo>
                        <a:pt x="46" y="182"/>
                      </a:lnTo>
                      <a:lnTo>
                        <a:pt x="50" y="184"/>
                      </a:lnTo>
                      <a:lnTo>
                        <a:pt x="54" y="184"/>
                      </a:lnTo>
                      <a:lnTo>
                        <a:pt x="54" y="184"/>
                      </a:lnTo>
                      <a:close/>
                      <a:moveTo>
                        <a:pt x="66" y="24"/>
                      </a:moveTo>
                      <a:lnTo>
                        <a:pt x="294" y="24"/>
                      </a:lnTo>
                      <a:lnTo>
                        <a:pt x="294" y="160"/>
                      </a:lnTo>
                      <a:lnTo>
                        <a:pt x="66" y="160"/>
                      </a:lnTo>
                      <a:lnTo>
                        <a:pt x="66" y="24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TextBox 786">
                <a:extLst>
                  <a:ext uri="{FF2B5EF4-FFF2-40B4-BE49-F238E27FC236}">
                    <a16:creationId xmlns:a16="http://schemas.microsoft.com/office/drawing/2014/main" id="{9461645E-D2D7-341D-60D2-3045D4F2E355}"/>
                  </a:ext>
                </a:extLst>
              </p:cNvPr>
              <p:cNvSpPr txBox="1"/>
              <p:nvPr/>
            </p:nvSpPr>
            <p:spPr>
              <a:xfrm>
                <a:off x="830010" y="2422783"/>
                <a:ext cx="192957" cy="1619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-274320" algn="just">
                  <a:spcAft>
                    <a:spcPts val="900"/>
                  </a:spcAft>
                </a:pPr>
                <a:r>
                  <a:rPr lang="en-GB" sz="1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@</a:t>
                </a:r>
              </a:p>
            </p:txBody>
          </p:sp>
        </p:grpSp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EE64ACB1-CD9C-AA49-6509-29601F400198}"/>
              </a:ext>
            </a:extLst>
          </p:cNvPr>
          <p:cNvGrpSpPr/>
          <p:nvPr/>
        </p:nvGrpSpPr>
        <p:grpSpPr>
          <a:xfrm>
            <a:off x="8309683" y="1258923"/>
            <a:ext cx="2962474" cy="612775"/>
            <a:chOff x="3578589" y="2207221"/>
            <a:chExt cx="2962474" cy="612775"/>
          </a:xfrm>
        </p:grpSpPr>
        <p:sp>
          <p:nvSpPr>
            <p:cNvPr id="28" name="Rectangle 67">
              <a:extLst>
                <a:ext uri="{FF2B5EF4-FFF2-40B4-BE49-F238E27FC236}">
                  <a16:creationId xmlns:a16="http://schemas.microsoft.com/office/drawing/2014/main" id="{C5819011-5EEC-DE17-DC2E-E6361E144791}"/>
                </a:ext>
              </a:extLst>
            </p:cNvPr>
            <p:cNvSpPr/>
            <p:nvPr/>
          </p:nvSpPr>
          <p:spPr>
            <a:xfrm>
              <a:off x="4309063" y="2264998"/>
              <a:ext cx="2232000" cy="492443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Modello di gestione dell’Arretrato Civile</a:t>
              </a:r>
            </a:p>
          </p:txBody>
        </p:sp>
        <p:grpSp>
          <p:nvGrpSpPr>
            <p:cNvPr id="29" name="Group 110">
              <a:extLst>
                <a:ext uri="{FF2B5EF4-FFF2-40B4-BE49-F238E27FC236}">
                  <a16:creationId xmlns:a16="http://schemas.microsoft.com/office/drawing/2014/main" id="{E6331DDD-C174-B2AF-3012-92F92FE1E2F8}"/>
                </a:ext>
              </a:extLst>
            </p:cNvPr>
            <p:cNvGrpSpPr/>
            <p:nvPr/>
          </p:nvGrpSpPr>
          <p:grpSpPr>
            <a:xfrm>
              <a:off x="3578589" y="2207221"/>
              <a:ext cx="612775" cy="612775"/>
              <a:chOff x="7150322" y="3806921"/>
              <a:chExt cx="612775" cy="612775"/>
            </a:xfrm>
          </p:grpSpPr>
          <p:sp>
            <p:nvSpPr>
              <p:cNvPr id="30" name="Oval 608">
                <a:extLst>
                  <a:ext uri="{FF2B5EF4-FFF2-40B4-BE49-F238E27FC236}">
                    <a16:creationId xmlns:a16="http://schemas.microsoft.com/office/drawing/2014/main" id="{365A5E9A-8C98-9CF8-B309-E099374DC192}"/>
                  </a:ext>
                </a:extLst>
              </p:cNvPr>
              <p:cNvSpPr/>
              <p:nvPr/>
            </p:nvSpPr>
            <p:spPr bwMode="ltGray">
              <a:xfrm>
                <a:off x="7150322" y="3806921"/>
                <a:ext cx="612775" cy="612775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1" name="Group 456">
                <a:extLst>
                  <a:ext uri="{FF2B5EF4-FFF2-40B4-BE49-F238E27FC236}">
                    <a16:creationId xmlns:a16="http://schemas.microsoft.com/office/drawing/2014/main" id="{9BFBE390-F63F-58DF-D525-AE64E9A673E0}"/>
                  </a:ext>
                </a:extLst>
              </p:cNvPr>
              <p:cNvGrpSpPr/>
              <p:nvPr/>
            </p:nvGrpSpPr>
            <p:grpSpPr>
              <a:xfrm>
                <a:off x="7289473" y="3874675"/>
                <a:ext cx="314210" cy="477282"/>
                <a:chOff x="7356351" y="4058269"/>
                <a:chExt cx="376238" cy="571501"/>
              </a:xfrm>
            </p:grpSpPr>
            <p:sp>
              <p:nvSpPr>
                <p:cNvPr id="32" name="Freeform 214">
                  <a:extLst>
                    <a:ext uri="{FF2B5EF4-FFF2-40B4-BE49-F238E27FC236}">
                      <a16:creationId xmlns:a16="http://schemas.microsoft.com/office/drawing/2014/main" id="{4CACC2CE-AA6C-A7F1-54C8-6E21FB4AD7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6351" y="4491657"/>
                  <a:ext cx="376238" cy="138113"/>
                </a:xfrm>
                <a:custGeom>
                  <a:avLst/>
                  <a:gdLst>
                    <a:gd name="T0" fmla="*/ 0 w 237"/>
                    <a:gd name="T1" fmla="*/ 39 h 87"/>
                    <a:gd name="T2" fmla="*/ 3 w 237"/>
                    <a:gd name="T3" fmla="*/ 51 h 87"/>
                    <a:gd name="T4" fmla="*/ 14 w 237"/>
                    <a:gd name="T5" fmla="*/ 66 h 87"/>
                    <a:gd name="T6" fmla="*/ 40 w 237"/>
                    <a:gd name="T7" fmla="*/ 87 h 87"/>
                    <a:gd name="T8" fmla="*/ 44 w 237"/>
                    <a:gd name="T9" fmla="*/ 87 h 87"/>
                    <a:gd name="T10" fmla="*/ 53 w 237"/>
                    <a:gd name="T11" fmla="*/ 86 h 87"/>
                    <a:gd name="T12" fmla="*/ 63 w 237"/>
                    <a:gd name="T13" fmla="*/ 83 h 87"/>
                    <a:gd name="T14" fmla="*/ 105 w 237"/>
                    <a:gd name="T15" fmla="*/ 84 h 87"/>
                    <a:gd name="T16" fmla="*/ 151 w 237"/>
                    <a:gd name="T17" fmla="*/ 82 h 87"/>
                    <a:gd name="T18" fmla="*/ 161 w 237"/>
                    <a:gd name="T19" fmla="*/ 80 h 87"/>
                    <a:gd name="T20" fmla="*/ 181 w 237"/>
                    <a:gd name="T21" fmla="*/ 67 h 87"/>
                    <a:gd name="T22" fmla="*/ 218 w 237"/>
                    <a:gd name="T23" fmla="*/ 36 h 87"/>
                    <a:gd name="T24" fmla="*/ 234 w 237"/>
                    <a:gd name="T25" fmla="*/ 16 h 87"/>
                    <a:gd name="T26" fmla="*/ 237 w 237"/>
                    <a:gd name="T27" fmla="*/ 10 h 87"/>
                    <a:gd name="T28" fmla="*/ 234 w 237"/>
                    <a:gd name="T29" fmla="*/ 1 h 87"/>
                    <a:gd name="T30" fmla="*/ 228 w 237"/>
                    <a:gd name="T31" fmla="*/ 0 h 87"/>
                    <a:gd name="T32" fmla="*/ 217 w 237"/>
                    <a:gd name="T33" fmla="*/ 4 h 87"/>
                    <a:gd name="T34" fmla="*/ 208 w 237"/>
                    <a:gd name="T35" fmla="*/ 11 h 87"/>
                    <a:gd name="T36" fmla="*/ 181 w 237"/>
                    <a:gd name="T37" fmla="*/ 37 h 87"/>
                    <a:gd name="T38" fmla="*/ 171 w 237"/>
                    <a:gd name="T39" fmla="*/ 43 h 87"/>
                    <a:gd name="T40" fmla="*/ 148 w 237"/>
                    <a:gd name="T41" fmla="*/ 51 h 87"/>
                    <a:gd name="T42" fmla="*/ 122 w 237"/>
                    <a:gd name="T43" fmla="*/ 51 h 87"/>
                    <a:gd name="T44" fmla="*/ 100 w 237"/>
                    <a:gd name="T45" fmla="*/ 43 h 87"/>
                    <a:gd name="T46" fmla="*/ 92 w 237"/>
                    <a:gd name="T47" fmla="*/ 33 h 87"/>
                    <a:gd name="T48" fmla="*/ 100 w 237"/>
                    <a:gd name="T49" fmla="*/ 34 h 87"/>
                    <a:gd name="T50" fmla="*/ 133 w 237"/>
                    <a:gd name="T51" fmla="*/ 34 h 87"/>
                    <a:gd name="T52" fmla="*/ 155 w 237"/>
                    <a:gd name="T53" fmla="*/ 30 h 87"/>
                    <a:gd name="T54" fmla="*/ 161 w 237"/>
                    <a:gd name="T55" fmla="*/ 26 h 87"/>
                    <a:gd name="T56" fmla="*/ 164 w 237"/>
                    <a:gd name="T57" fmla="*/ 20 h 87"/>
                    <a:gd name="T58" fmla="*/ 165 w 237"/>
                    <a:gd name="T59" fmla="*/ 11 h 87"/>
                    <a:gd name="T60" fmla="*/ 162 w 237"/>
                    <a:gd name="T61" fmla="*/ 5 h 87"/>
                    <a:gd name="T62" fmla="*/ 151 w 237"/>
                    <a:gd name="T63" fmla="*/ 4 h 87"/>
                    <a:gd name="T64" fmla="*/ 116 w 237"/>
                    <a:gd name="T65" fmla="*/ 5 h 87"/>
                    <a:gd name="T66" fmla="*/ 79 w 237"/>
                    <a:gd name="T67" fmla="*/ 4 h 87"/>
                    <a:gd name="T68" fmla="*/ 56 w 237"/>
                    <a:gd name="T69" fmla="*/ 1 h 87"/>
                    <a:gd name="T70" fmla="*/ 39 w 237"/>
                    <a:gd name="T71" fmla="*/ 1 h 87"/>
                    <a:gd name="T72" fmla="*/ 34 w 237"/>
                    <a:gd name="T73" fmla="*/ 3 h 87"/>
                    <a:gd name="T74" fmla="*/ 14 w 237"/>
                    <a:gd name="T75" fmla="*/ 16 h 87"/>
                    <a:gd name="T76" fmla="*/ 4 w 237"/>
                    <a:gd name="T77" fmla="*/ 27 h 87"/>
                    <a:gd name="T78" fmla="*/ 0 w 237"/>
                    <a:gd name="T79" fmla="*/ 39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37" h="87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0" y="44"/>
                      </a:lnTo>
                      <a:lnTo>
                        <a:pt x="3" y="51"/>
                      </a:lnTo>
                      <a:lnTo>
                        <a:pt x="8" y="60"/>
                      </a:lnTo>
                      <a:lnTo>
                        <a:pt x="14" y="66"/>
                      </a:lnTo>
                      <a:lnTo>
                        <a:pt x="29" y="79"/>
                      </a:lnTo>
                      <a:lnTo>
                        <a:pt x="40" y="87"/>
                      </a:lnTo>
                      <a:lnTo>
                        <a:pt x="40" y="87"/>
                      </a:lnTo>
                      <a:lnTo>
                        <a:pt x="44" y="87"/>
                      </a:lnTo>
                      <a:lnTo>
                        <a:pt x="47" y="87"/>
                      </a:lnTo>
                      <a:lnTo>
                        <a:pt x="53" y="86"/>
                      </a:lnTo>
                      <a:lnTo>
                        <a:pt x="57" y="83"/>
                      </a:lnTo>
                      <a:lnTo>
                        <a:pt x="63" y="83"/>
                      </a:lnTo>
                      <a:lnTo>
                        <a:pt x="63" y="83"/>
                      </a:lnTo>
                      <a:lnTo>
                        <a:pt x="105" y="84"/>
                      </a:lnTo>
                      <a:lnTo>
                        <a:pt x="138" y="83"/>
                      </a:lnTo>
                      <a:lnTo>
                        <a:pt x="151" y="82"/>
                      </a:lnTo>
                      <a:lnTo>
                        <a:pt x="161" y="80"/>
                      </a:lnTo>
                      <a:lnTo>
                        <a:pt x="161" y="80"/>
                      </a:lnTo>
                      <a:lnTo>
                        <a:pt x="169" y="76"/>
                      </a:lnTo>
                      <a:lnTo>
                        <a:pt x="181" y="67"/>
                      </a:lnTo>
                      <a:lnTo>
                        <a:pt x="207" y="47"/>
                      </a:lnTo>
                      <a:lnTo>
                        <a:pt x="218" y="36"/>
                      </a:lnTo>
                      <a:lnTo>
                        <a:pt x="228" y="24"/>
                      </a:lnTo>
                      <a:lnTo>
                        <a:pt x="234" y="16"/>
                      </a:lnTo>
                      <a:lnTo>
                        <a:pt x="237" y="10"/>
                      </a:lnTo>
                      <a:lnTo>
                        <a:pt x="237" y="10"/>
                      </a:lnTo>
                      <a:lnTo>
                        <a:pt x="235" y="4"/>
                      </a:lnTo>
                      <a:lnTo>
                        <a:pt x="234" y="1"/>
                      </a:lnTo>
                      <a:lnTo>
                        <a:pt x="231" y="0"/>
                      </a:lnTo>
                      <a:lnTo>
                        <a:pt x="228" y="0"/>
                      </a:lnTo>
                      <a:lnTo>
                        <a:pt x="225" y="1"/>
                      </a:lnTo>
                      <a:lnTo>
                        <a:pt x="217" y="4"/>
                      </a:lnTo>
                      <a:lnTo>
                        <a:pt x="217" y="4"/>
                      </a:lnTo>
                      <a:lnTo>
                        <a:pt x="208" y="11"/>
                      </a:lnTo>
                      <a:lnTo>
                        <a:pt x="198" y="20"/>
                      </a:lnTo>
                      <a:lnTo>
                        <a:pt x="181" y="37"/>
                      </a:lnTo>
                      <a:lnTo>
                        <a:pt x="181" y="37"/>
                      </a:lnTo>
                      <a:lnTo>
                        <a:pt x="171" y="43"/>
                      </a:lnTo>
                      <a:lnTo>
                        <a:pt x="159" y="49"/>
                      </a:lnTo>
                      <a:lnTo>
                        <a:pt x="148" y="51"/>
                      </a:lnTo>
                      <a:lnTo>
                        <a:pt x="135" y="53"/>
                      </a:lnTo>
                      <a:lnTo>
                        <a:pt x="122" y="51"/>
                      </a:lnTo>
                      <a:lnTo>
                        <a:pt x="110" y="49"/>
                      </a:lnTo>
                      <a:lnTo>
                        <a:pt x="100" y="43"/>
                      </a:lnTo>
                      <a:lnTo>
                        <a:pt x="96" y="39"/>
                      </a:lnTo>
                      <a:lnTo>
                        <a:pt x="92" y="33"/>
                      </a:lnTo>
                      <a:lnTo>
                        <a:pt x="92" y="33"/>
                      </a:lnTo>
                      <a:lnTo>
                        <a:pt x="100" y="34"/>
                      </a:lnTo>
                      <a:lnTo>
                        <a:pt x="122" y="36"/>
                      </a:lnTo>
                      <a:lnTo>
                        <a:pt x="133" y="34"/>
                      </a:lnTo>
                      <a:lnTo>
                        <a:pt x="145" y="33"/>
                      </a:lnTo>
                      <a:lnTo>
                        <a:pt x="155" y="30"/>
                      </a:lnTo>
                      <a:lnTo>
                        <a:pt x="158" y="28"/>
                      </a:lnTo>
                      <a:lnTo>
                        <a:pt x="161" y="26"/>
                      </a:lnTo>
                      <a:lnTo>
                        <a:pt x="161" y="26"/>
                      </a:lnTo>
                      <a:lnTo>
                        <a:pt x="164" y="20"/>
                      </a:lnTo>
                      <a:lnTo>
                        <a:pt x="165" y="14"/>
                      </a:lnTo>
                      <a:lnTo>
                        <a:pt x="165" y="11"/>
                      </a:lnTo>
                      <a:lnTo>
                        <a:pt x="164" y="8"/>
                      </a:lnTo>
                      <a:lnTo>
                        <a:pt x="162" y="5"/>
                      </a:lnTo>
                      <a:lnTo>
                        <a:pt x="158" y="4"/>
                      </a:lnTo>
                      <a:lnTo>
                        <a:pt x="151" y="4"/>
                      </a:lnTo>
                      <a:lnTo>
                        <a:pt x="151" y="4"/>
                      </a:lnTo>
                      <a:lnTo>
                        <a:pt x="116" y="5"/>
                      </a:lnTo>
                      <a:lnTo>
                        <a:pt x="95" y="5"/>
                      </a:lnTo>
                      <a:lnTo>
                        <a:pt x="79" y="4"/>
                      </a:lnTo>
                      <a:lnTo>
                        <a:pt x="79" y="4"/>
                      </a:lnTo>
                      <a:lnTo>
                        <a:pt x="56" y="1"/>
                      </a:lnTo>
                      <a:lnTo>
                        <a:pt x="43" y="0"/>
                      </a:lnTo>
                      <a:lnTo>
                        <a:pt x="39" y="1"/>
                      </a:lnTo>
                      <a:lnTo>
                        <a:pt x="34" y="3"/>
                      </a:lnTo>
                      <a:lnTo>
                        <a:pt x="34" y="3"/>
                      </a:lnTo>
                      <a:lnTo>
                        <a:pt x="24" y="8"/>
                      </a:lnTo>
                      <a:lnTo>
                        <a:pt x="14" y="16"/>
                      </a:lnTo>
                      <a:lnTo>
                        <a:pt x="8" y="21"/>
                      </a:lnTo>
                      <a:lnTo>
                        <a:pt x="4" y="27"/>
                      </a:lnTo>
                      <a:lnTo>
                        <a:pt x="1" y="33"/>
                      </a:lnTo>
                      <a:lnTo>
                        <a:pt x="0" y="39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Freeform 215">
                  <a:extLst>
                    <a:ext uri="{FF2B5EF4-FFF2-40B4-BE49-F238E27FC236}">
                      <a16:creationId xmlns:a16="http://schemas.microsoft.com/office/drawing/2014/main" id="{673CAF3A-93B2-1DFA-5AC9-E9B4CCF282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1288" y="4407519"/>
                  <a:ext cx="152400" cy="58738"/>
                </a:xfrm>
                <a:custGeom>
                  <a:avLst/>
                  <a:gdLst>
                    <a:gd name="T0" fmla="*/ 86 w 96"/>
                    <a:gd name="T1" fmla="*/ 0 h 37"/>
                    <a:gd name="T2" fmla="*/ 10 w 96"/>
                    <a:gd name="T3" fmla="*/ 0 h 37"/>
                    <a:gd name="T4" fmla="*/ 10 w 96"/>
                    <a:gd name="T5" fmla="*/ 0 h 37"/>
                    <a:gd name="T6" fmla="*/ 5 w 96"/>
                    <a:gd name="T7" fmla="*/ 1 h 37"/>
                    <a:gd name="T8" fmla="*/ 2 w 96"/>
                    <a:gd name="T9" fmla="*/ 2 h 37"/>
                    <a:gd name="T10" fmla="*/ 1 w 96"/>
                    <a:gd name="T11" fmla="*/ 7 h 37"/>
                    <a:gd name="T12" fmla="*/ 0 w 96"/>
                    <a:gd name="T13" fmla="*/ 10 h 37"/>
                    <a:gd name="T14" fmla="*/ 0 w 96"/>
                    <a:gd name="T15" fmla="*/ 10 h 37"/>
                    <a:gd name="T16" fmla="*/ 1 w 96"/>
                    <a:gd name="T17" fmla="*/ 14 h 37"/>
                    <a:gd name="T18" fmla="*/ 2 w 96"/>
                    <a:gd name="T19" fmla="*/ 18 h 37"/>
                    <a:gd name="T20" fmla="*/ 5 w 96"/>
                    <a:gd name="T21" fmla="*/ 20 h 37"/>
                    <a:gd name="T22" fmla="*/ 10 w 96"/>
                    <a:gd name="T23" fmla="*/ 21 h 37"/>
                    <a:gd name="T24" fmla="*/ 25 w 96"/>
                    <a:gd name="T25" fmla="*/ 21 h 37"/>
                    <a:gd name="T26" fmla="*/ 25 w 96"/>
                    <a:gd name="T27" fmla="*/ 21 h 37"/>
                    <a:gd name="T28" fmla="*/ 25 w 96"/>
                    <a:gd name="T29" fmla="*/ 21 h 37"/>
                    <a:gd name="T30" fmla="*/ 25 w 96"/>
                    <a:gd name="T31" fmla="*/ 21 h 37"/>
                    <a:gd name="T32" fmla="*/ 27 w 96"/>
                    <a:gd name="T33" fmla="*/ 24 h 37"/>
                    <a:gd name="T34" fmla="*/ 28 w 96"/>
                    <a:gd name="T35" fmla="*/ 27 h 37"/>
                    <a:gd name="T36" fmla="*/ 33 w 96"/>
                    <a:gd name="T37" fmla="*/ 33 h 37"/>
                    <a:gd name="T38" fmla="*/ 40 w 96"/>
                    <a:gd name="T39" fmla="*/ 35 h 37"/>
                    <a:gd name="T40" fmla="*/ 48 w 96"/>
                    <a:gd name="T41" fmla="*/ 37 h 37"/>
                    <a:gd name="T42" fmla="*/ 48 w 96"/>
                    <a:gd name="T43" fmla="*/ 37 h 37"/>
                    <a:gd name="T44" fmla="*/ 57 w 96"/>
                    <a:gd name="T45" fmla="*/ 35 h 37"/>
                    <a:gd name="T46" fmla="*/ 64 w 96"/>
                    <a:gd name="T47" fmla="*/ 33 h 37"/>
                    <a:gd name="T48" fmla="*/ 69 w 96"/>
                    <a:gd name="T49" fmla="*/ 27 h 37"/>
                    <a:gd name="T50" fmla="*/ 70 w 96"/>
                    <a:gd name="T51" fmla="*/ 24 h 37"/>
                    <a:gd name="T52" fmla="*/ 70 w 96"/>
                    <a:gd name="T53" fmla="*/ 21 h 37"/>
                    <a:gd name="T54" fmla="*/ 70 w 96"/>
                    <a:gd name="T55" fmla="*/ 21 h 37"/>
                    <a:gd name="T56" fmla="*/ 70 w 96"/>
                    <a:gd name="T57" fmla="*/ 21 h 37"/>
                    <a:gd name="T58" fmla="*/ 86 w 96"/>
                    <a:gd name="T59" fmla="*/ 21 h 37"/>
                    <a:gd name="T60" fmla="*/ 86 w 96"/>
                    <a:gd name="T61" fmla="*/ 21 h 37"/>
                    <a:gd name="T62" fmla="*/ 90 w 96"/>
                    <a:gd name="T63" fmla="*/ 20 h 37"/>
                    <a:gd name="T64" fmla="*/ 93 w 96"/>
                    <a:gd name="T65" fmla="*/ 18 h 37"/>
                    <a:gd name="T66" fmla="*/ 96 w 96"/>
                    <a:gd name="T67" fmla="*/ 14 h 37"/>
                    <a:gd name="T68" fmla="*/ 96 w 96"/>
                    <a:gd name="T69" fmla="*/ 10 h 37"/>
                    <a:gd name="T70" fmla="*/ 96 w 96"/>
                    <a:gd name="T71" fmla="*/ 10 h 37"/>
                    <a:gd name="T72" fmla="*/ 96 w 96"/>
                    <a:gd name="T73" fmla="*/ 7 h 37"/>
                    <a:gd name="T74" fmla="*/ 93 w 96"/>
                    <a:gd name="T75" fmla="*/ 2 h 37"/>
                    <a:gd name="T76" fmla="*/ 90 w 96"/>
                    <a:gd name="T77" fmla="*/ 1 h 37"/>
                    <a:gd name="T78" fmla="*/ 86 w 96"/>
                    <a:gd name="T79" fmla="*/ 0 h 37"/>
                    <a:gd name="T80" fmla="*/ 86 w 96"/>
                    <a:gd name="T81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96" h="37">
                      <a:moveTo>
                        <a:pt x="86" y="0"/>
                      </a:move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5" y="1"/>
                      </a:lnTo>
                      <a:lnTo>
                        <a:pt x="2" y="2"/>
                      </a:lnTo>
                      <a:lnTo>
                        <a:pt x="1" y="7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1" y="14"/>
                      </a:lnTo>
                      <a:lnTo>
                        <a:pt x="2" y="18"/>
                      </a:lnTo>
                      <a:lnTo>
                        <a:pt x="5" y="20"/>
                      </a:lnTo>
                      <a:lnTo>
                        <a:pt x="10" y="21"/>
                      </a:lnTo>
                      <a:lnTo>
                        <a:pt x="25" y="21"/>
                      </a:lnTo>
                      <a:lnTo>
                        <a:pt x="25" y="21"/>
                      </a:lnTo>
                      <a:lnTo>
                        <a:pt x="25" y="21"/>
                      </a:lnTo>
                      <a:lnTo>
                        <a:pt x="25" y="21"/>
                      </a:lnTo>
                      <a:lnTo>
                        <a:pt x="27" y="24"/>
                      </a:lnTo>
                      <a:lnTo>
                        <a:pt x="28" y="27"/>
                      </a:lnTo>
                      <a:lnTo>
                        <a:pt x="33" y="33"/>
                      </a:lnTo>
                      <a:lnTo>
                        <a:pt x="40" y="35"/>
                      </a:lnTo>
                      <a:lnTo>
                        <a:pt x="48" y="37"/>
                      </a:lnTo>
                      <a:lnTo>
                        <a:pt x="48" y="37"/>
                      </a:lnTo>
                      <a:lnTo>
                        <a:pt x="57" y="35"/>
                      </a:lnTo>
                      <a:lnTo>
                        <a:pt x="64" y="33"/>
                      </a:lnTo>
                      <a:lnTo>
                        <a:pt x="69" y="27"/>
                      </a:lnTo>
                      <a:lnTo>
                        <a:pt x="70" y="24"/>
                      </a:lnTo>
                      <a:lnTo>
                        <a:pt x="70" y="21"/>
                      </a:lnTo>
                      <a:lnTo>
                        <a:pt x="70" y="21"/>
                      </a:lnTo>
                      <a:lnTo>
                        <a:pt x="70" y="21"/>
                      </a:lnTo>
                      <a:lnTo>
                        <a:pt x="86" y="21"/>
                      </a:lnTo>
                      <a:lnTo>
                        <a:pt x="86" y="21"/>
                      </a:lnTo>
                      <a:lnTo>
                        <a:pt x="90" y="20"/>
                      </a:lnTo>
                      <a:lnTo>
                        <a:pt x="93" y="18"/>
                      </a:lnTo>
                      <a:lnTo>
                        <a:pt x="96" y="14"/>
                      </a:lnTo>
                      <a:lnTo>
                        <a:pt x="96" y="10"/>
                      </a:lnTo>
                      <a:lnTo>
                        <a:pt x="96" y="10"/>
                      </a:lnTo>
                      <a:lnTo>
                        <a:pt x="96" y="7"/>
                      </a:lnTo>
                      <a:lnTo>
                        <a:pt x="93" y="2"/>
                      </a:lnTo>
                      <a:lnTo>
                        <a:pt x="90" y="1"/>
                      </a:lnTo>
                      <a:lnTo>
                        <a:pt x="86" y="0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" name="Freeform 216">
                  <a:extLst>
                    <a:ext uri="{FF2B5EF4-FFF2-40B4-BE49-F238E27FC236}">
                      <a16:creationId xmlns:a16="http://schemas.microsoft.com/office/drawing/2014/main" id="{36823477-90EB-7864-EE0D-B692B6C315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30963" y="4058269"/>
                  <a:ext cx="271463" cy="300038"/>
                </a:xfrm>
                <a:custGeom>
                  <a:avLst/>
                  <a:gdLst>
                    <a:gd name="T0" fmla="*/ 86 w 171"/>
                    <a:gd name="T1" fmla="*/ 0 h 189"/>
                    <a:gd name="T2" fmla="*/ 86 w 171"/>
                    <a:gd name="T3" fmla="*/ 0 h 189"/>
                    <a:gd name="T4" fmla="*/ 69 w 171"/>
                    <a:gd name="T5" fmla="*/ 1 h 189"/>
                    <a:gd name="T6" fmla="*/ 52 w 171"/>
                    <a:gd name="T7" fmla="*/ 5 h 189"/>
                    <a:gd name="T8" fmla="*/ 38 w 171"/>
                    <a:gd name="T9" fmla="*/ 14 h 189"/>
                    <a:gd name="T10" fmla="*/ 25 w 171"/>
                    <a:gd name="T11" fmla="*/ 24 h 189"/>
                    <a:gd name="T12" fmla="*/ 15 w 171"/>
                    <a:gd name="T13" fmla="*/ 37 h 189"/>
                    <a:gd name="T14" fmla="*/ 7 w 171"/>
                    <a:gd name="T15" fmla="*/ 51 h 189"/>
                    <a:gd name="T16" fmla="*/ 5 w 171"/>
                    <a:gd name="T17" fmla="*/ 59 h 189"/>
                    <a:gd name="T18" fmla="*/ 2 w 171"/>
                    <a:gd name="T19" fmla="*/ 67 h 189"/>
                    <a:gd name="T20" fmla="*/ 0 w 171"/>
                    <a:gd name="T21" fmla="*/ 76 h 189"/>
                    <a:gd name="T22" fmla="*/ 0 w 171"/>
                    <a:gd name="T23" fmla="*/ 84 h 189"/>
                    <a:gd name="T24" fmla="*/ 0 w 171"/>
                    <a:gd name="T25" fmla="*/ 84 h 189"/>
                    <a:gd name="T26" fmla="*/ 2 w 171"/>
                    <a:gd name="T27" fmla="*/ 99 h 189"/>
                    <a:gd name="T28" fmla="*/ 6 w 171"/>
                    <a:gd name="T29" fmla="*/ 113 h 189"/>
                    <a:gd name="T30" fmla="*/ 12 w 171"/>
                    <a:gd name="T31" fmla="*/ 125 h 189"/>
                    <a:gd name="T32" fmla="*/ 19 w 171"/>
                    <a:gd name="T33" fmla="*/ 138 h 189"/>
                    <a:gd name="T34" fmla="*/ 26 w 171"/>
                    <a:gd name="T35" fmla="*/ 149 h 189"/>
                    <a:gd name="T36" fmla="*/ 32 w 171"/>
                    <a:gd name="T37" fmla="*/ 161 h 189"/>
                    <a:gd name="T38" fmla="*/ 36 w 171"/>
                    <a:gd name="T39" fmla="*/ 175 h 189"/>
                    <a:gd name="T40" fmla="*/ 38 w 171"/>
                    <a:gd name="T41" fmla="*/ 189 h 189"/>
                    <a:gd name="T42" fmla="*/ 135 w 171"/>
                    <a:gd name="T43" fmla="*/ 189 h 189"/>
                    <a:gd name="T44" fmla="*/ 135 w 171"/>
                    <a:gd name="T45" fmla="*/ 189 h 189"/>
                    <a:gd name="T46" fmla="*/ 137 w 171"/>
                    <a:gd name="T47" fmla="*/ 174 h 189"/>
                    <a:gd name="T48" fmla="*/ 141 w 171"/>
                    <a:gd name="T49" fmla="*/ 161 h 189"/>
                    <a:gd name="T50" fmla="*/ 147 w 171"/>
                    <a:gd name="T51" fmla="*/ 148 h 189"/>
                    <a:gd name="T52" fmla="*/ 154 w 171"/>
                    <a:gd name="T53" fmla="*/ 136 h 189"/>
                    <a:gd name="T54" fmla="*/ 160 w 171"/>
                    <a:gd name="T55" fmla="*/ 125 h 189"/>
                    <a:gd name="T56" fmla="*/ 167 w 171"/>
                    <a:gd name="T57" fmla="*/ 112 h 189"/>
                    <a:gd name="T58" fmla="*/ 170 w 171"/>
                    <a:gd name="T59" fmla="*/ 99 h 189"/>
                    <a:gd name="T60" fmla="*/ 171 w 171"/>
                    <a:gd name="T61" fmla="*/ 84 h 189"/>
                    <a:gd name="T62" fmla="*/ 171 w 171"/>
                    <a:gd name="T63" fmla="*/ 84 h 189"/>
                    <a:gd name="T64" fmla="*/ 171 w 171"/>
                    <a:gd name="T65" fmla="*/ 76 h 189"/>
                    <a:gd name="T66" fmla="*/ 170 w 171"/>
                    <a:gd name="T67" fmla="*/ 67 h 189"/>
                    <a:gd name="T68" fmla="*/ 166 w 171"/>
                    <a:gd name="T69" fmla="*/ 51 h 189"/>
                    <a:gd name="T70" fmla="*/ 157 w 171"/>
                    <a:gd name="T71" fmla="*/ 37 h 189"/>
                    <a:gd name="T72" fmla="*/ 147 w 171"/>
                    <a:gd name="T73" fmla="*/ 24 h 189"/>
                    <a:gd name="T74" fmla="*/ 134 w 171"/>
                    <a:gd name="T75" fmla="*/ 14 h 189"/>
                    <a:gd name="T76" fmla="*/ 120 w 171"/>
                    <a:gd name="T77" fmla="*/ 5 h 189"/>
                    <a:gd name="T78" fmla="*/ 104 w 171"/>
                    <a:gd name="T79" fmla="*/ 1 h 189"/>
                    <a:gd name="T80" fmla="*/ 86 w 171"/>
                    <a:gd name="T81" fmla="*/ 0 h 189"/>
                    <a:gd name="T82" fmla="*/ 86 w 171"/>
                    <a:gd name="T83" fmla="*/ 0 h 189"/>
                    <a:gd name="T84" fmla="*/ 108 w 171"/>
                    <a:gd name="T85" fmla="*/ 116 h 189"/>
                    <a:gd name="T86" fmla="*/ 86 w 171"/>
                    <a:gd name="T87" fmla="*/ 103 h 189"/>
                    <a:gd name="T88" fmla="*/ 63 w 171"/>
                    <a:gd name="T89" fmla="*/ 116 h 189"/>
                    <a:gd name="T90" fmla="*/ 69 w 171"/>
                    <a:gd name="T91" fmla="*/ 92 h 189"/>
                    <a:gd name="T92" fmla="*/ 51 w 171"/>
                    <a:gd name="T93" fmla="*/ 74 h 189"/>
                    <a:gd name="T94" fmla="*/ 75 w 171"/>
                    <a:gd name="T95" fmla="*/ 72 h 189"/>
                    <a:gd name="T96" fmla="*/ 86 w 171"/>
                    <a:gd name="T97" fmla="*/ 49 h 189"/>
                    <a:gd name="T98" fmla="*/ 97 w 171"/>
                    <a:gd name="T99" fmla="*/ 72 h 189"/>
                    <a:gd name="T100" fmla="*/ 121 w 171"/>
                    <a:gd name="T101" fmla="*/ 74 h 189"/>
                    <a:gd name="T102" fmla="*/ 102 w 171"/>
                    <a:gd name="T103" fmla="*/ 92 h 189"/>
                    <a:gd name="T104" fmla="*/ 108 w 171"/>
                    <a:gd name="T105" fmla="*/ 116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71" h="189">
                      <a:moveTo>
                        <a:pt x="86" y="0"/>
                      </a:moveTo>
                      <a:lnTo>
                        <a:pt x="86" y="0"/>
                      </a:lnTo>
                      <a:lnTo>
                        <a:pt x="69" y="1"/>
                      </a:lnTo>
                      <a:lnTo>
                        <a:pt x="52" y="5"/>
                      </a:lnTo>
                      <a:lnTo>
                        <a:pt x="38" y="14"/>
                      </a:lnTo>
                      <a:lnTo>
                        <a:pt x="25" y="24"/>
                      </a:lnTo>
                      <a:lnTo>
                        <a:pt x="15" y="37"/>
                      </a:lnTo>
                      <a:lnTo>
                        <a:pt x="7" y="51"/>
                      </a:lnTo>
                      <a:lnTo>
                        <a:pt x="5" y="59"/>
                      </a:lnTo>
                      <a:lnTo>
                        <a:pt x="2" y="67"/>
                      </a:lnTo>
                      <a:lnTo>
                        <a:pt x="0" y="76"/>
                      </a:lnTo>
                      <a:lnTo>
                        <a:pt x="0" y="84"/>
                      </a:lnTo>
                      <a:lnTo>
                        <a:pt x="0" y="84"/>
                      </a:lnTo>
                      <a:lnTo>
                        <a:pt x="2" y="99"/>
                      </a:lnTo>
                      <a:lnTo>
                        <a:pt x="6" y="113"/>
                      </a:lnTo>
                      <a:lnTo>
                        <a:pt x="12" y="125"/>
                      </a:lnTo>
                      <a:lnTo>
                        <a:pt x="19" y="138"/>
                      </a:lnTo>
                      <a:lnTo>
                        <a:pt x="26" y="149"/>
                      </a:lnTo>
                      <a:lnTo>
                        <a:pt x="32" y="161"/>
                      </a:lnTo>
                      <a:lnTo>
                        <a:pt x="36" y="175"/>
                      </a:lnTo>
                      <a:lnTo>
                        <a:pt x="38" y="189"/>
                      </a:lnTo>
                      <a:lnTo>
                        <a:pt x="135" y="189"/>
                      </a:lnTo>
                      <a:lnTo>
                        <a:pt x="135" y="189"/>
                      </a:lnTo>
                      <a:lnTo>
                        <a:pt x="137" y="174"/>
                      </a:lnTo>
                      <a:lnTo>
                        <a:pt x="141" y="161"/>
                      </a:lnTo>
                      <a:lnTo>
                        <a:pt x="147" y="148"/>
                      </a:lnTo>
                      <a:lnTo>
                        <a:pt x="154" y="136"/>
                      </a:lnTo>
                      <a:lnTo>
                        <a:pt x="160" y="125"/>
                      </a:lnTo>
                      <a:lnTo>
                        <a:pt x="167" y="112"/>
                      </a:lnTo>
                      <a:lnTo>
                        <a:pt x="170" y="99"/>
                      </a:lnTo>
                      <a:lnTo>
                        <a:pt x="171" y="84"/>
                      </a:lnTo>
                      <a:lnTo>
                        <a:pt x="171" y="84"/>
                      </a:lnTo>
                      <a:lnTo>
                        <a:pt x="171" y="76"/>
                      </a:lnTo>
                      <a:lnTo>
                        <a:pt x="170" y="67"/>
                      </a:lnTo>
                      <a:lnTo>
                        <a:pt x="166" y="51"/>
                      </a:lnTo>
                      <a:lnTo>
                        <a:pt x="157" y="37"/>
                      </a:lnTo>
                      <a:lnTo>
                        <a:pt x="147" y="24"/>
                      </a:lnTo>
                      <a:lnTo>
                        <a:pt x="134" y="14"/>
                      </a:lnTo>
                      <a:lnTo>
                        <a:pt x="120" y="5"/>
                      </a:lnTo>
                      <a:lnTo>
                        <a:pt x="104" y="1"/>
                      </a:lnTo>
                      <a:lnTo>
                        <a:pt x="86" y="0"/>
                      </a:lnTo>
                      <a:lnTo>
                        <a:pt x="86" y="0"/>
                      </a:lnTo>
                      <a:close/>
                      <a:moveTo>
                        <a:pt x="108" y="116"/>
                      </a:moveTo>
                      <a:lnTo>
                        <a:pt x="86" y="103"/>
                      </a:lnTo>
                      <a:lnTo>
                        <a:pt x="63" y="116"/>
                      </a:lnTo>
                      <a:lnTo>
                        <a:pt x="69" y="92"/>
                      </a:lnTo>
                      <a:lnTo>
                        <a:pt x="51" y="74"/>
                      </a:lnTo>
                      <a:lnTo>
                        <a:pt x="75" y="72"/>
                      </a:lnTo>
                      <a:lnTo>
                        <a:pt x="86" y="49"/>
                      </a:lnTo>
                      <a:lnTo>
                        <a:pt x="97" y="72"/>
                      </a:lnTo>
                      <a:lnTo>
                        <a:pt x="121" y="74"/>
                      </a:lnTo>
                      <a:lnTo>
                        <a:pt x="102" y="92"/>
                      </a:lnTo>
                      <a:lnTo>
                        <a:pt x="108" y="1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Freeform 217">
                  <a:extLst>
                    <a:ext uri="{FF2B5EF4-FFF2-40B4-BE49-F238E27FC236}">
                      <a16:creationId xmlns:a16="http://schemas.microsoft.com/office/drawing/2014/main" id="{CC47FBDA-BEDD-C56B-FA1D-C30D1048E8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1288" y="4372594"/>
                  <a:ext cx="152400" cy="22225"/>
                </a:xfrm>
                <a:custGeom>
                  <a:avLst/>
                  <a:gdLst>
                    <a:gd name="T0" fmla="*/ 7 w 96"/>
                    <a:gd name="T1" fmla="*/ 14 h 14"/>
                    <a:gd name="T2" fmla="*/ 89 w 96"/>
                    <a:gd name="T3" fmla="*/ 14 h 14"/>
                    <a:gd name="T4" fmla="*/ 89 w 96"/>
                    <a:gd name="T5" fmla="*/ 14 h 14"/>
                    <a:gd name="T6" fmla="*/ 92 w 96"/>
                    <a:gd name="T7" fmla="*/ 13 h 14"/>
                    <a:gd name="T8" fmla="*/ 94 w 96"/>
                    <a:gd name="T9" fmla="*/ 11 h 14"/>
                    <a:gd name="T10" fmla="*/ 96 w 96"/>
                    <a:gd name="T11" fmla="*/ 10 h 14"/>
                    <a:gd name="T12" fmla="*/ 96 w 96"/>
                    <a:gd name="T13" fmla="*/ 7 h 14"/>
                    <a:gd name="T14" fmla="*/ 96 w 96"/>
                    <a:gd name="T15" fmla="*/ 7 h 14"/>
                    <a:gd name="T16" fmla="*/ 96 w 96"/>
                    <a:gd name="T17" fmla="*/ 4 h 14"/>
                    <a:gd name="T18" fmla="*/ 94 w 96"/>
                    <a:gd name="T19" fmla="*/ 1 h 14"/>
                    <a:gd name="T20" fmla="*/ 92 w 96"/>
                    <a:gd name="T21" fmla="*/ 0 h 14"/>
                    <a:gd name="T22" fmla="*/ 89 w 96"/>
                    <a:gd name="T23" fmla="*/ 0 h 14"/>
                    <a:gd name="T24" fmla="*/ 7 w 96"/>
                    <a:gd name="T25" fmla="*/ 0 h 14"/>
                    <a:gd name="T26" fmla="*/ 7 w 96"/>
                    <a:gd name="T27" fmla="*/ 0 h 14"/>
                    <a:gd name="T28" fmla="*/ 4 w 96"/>
                    <a:gd name="T29" fmla="*/ 0 h 14"/>
                    <a:gd name="T30" fmla="*/ 1 w 96"/>
                    <a:gd name="T31" fmla="*/ 1 h 14"/>
                    <a:gd name="T32" fmla="*/ 0 w 96"/>
                    <a:gd name="T33" fmla="*/ 4 h 14"/>
                    <a:gd name="T34" fmla="*/ 0 w 96"/>
                    <a:gd name="T35" fmla="*/ 7 h 14"/>
                    <a:gd name="T36" fmla="*/ 0 w 96"/>
                    <a:gd name="T37" fmla="*/ 7 h 14"/>
                    <a:gd name="T38" fmla="*/ 0 w 96"/>
                    <a:gd name="T39" fmla="*/ 10 h 14"/>
                    <a:gd name="T40" fmla="*/ 1 w 96"/>
                    <a:gd name="T41" fmla="*/ 11 h 14"/>
                    <a:gd name="T42" fmla="*/ 4 w 96"/>
                    <a:gd name="T43" fmla="*/ 13 h 14"/>
                    <a:gd name="T44" fmla="*/ 7 w 96"/>
                    <a:gd name="T45" fmla="*/ 14 h 14"/>
                    <a:gd name="T46" fmla="*/ 7 w 96"/>
                    <a:gd name="T4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96" h="14">
                      <a:moveTo>
                        <a:pt x="7" y="14"/>
                      </a:moveTo>
                      <a:lnTo>
                        <a:pt x="89" y="14"/>
                      </a:lnTo>
                      <a:lnTo>
                        <a:pt x="89" y="14"/>
                      </a:lnTo>
                      <a:lnTo>
                        <a:pt x="92" y="13"/>
                      </a:lnTo>
                      <a:lnTo>
                        <a:pt x="94" y="11"/>
                      </a:lnTo>
                      <a:lnTo>
                        <a:pt x="96" y="10"/>
                      </a:lnTo>
                      <a:lnTo>
                        <a:pt x="96" y="7"/>
                      </a:lnTo>
                      <a:lnTo>
                        <a:pt x="96" y="7"/>
                      </a:lnTo>
                      <a:lnTo>
                        <a:pt x="96" y="4"/>
                      </a:lnTo>
                      <a:lnTo>
                        <a:pt x="94" y="1"/>
                      </a:lnTo>
                      <a:lnTo>
                        <a:pt x="92" y="0"/>
                      </a:lnTo>
                      <a:lnTo>
                        <a:pt x="89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4" y="13"/>
                      </a:lnTo>
                      <a:lnTo>
                        <a:pt x="7" y="14"/>
                      </a:lnTo>
                      <a:lnTo>
                        <a:pt x="7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BFBC10D2-C4A9-939E-2CA8-877608017561}"/>
              </a:ext>
            </a:extLst>
          </p:cNvPr>
          <p:cNvGrpSpPr/>
          <p:nvPr/>
        </p:nvGrpSpPr>
        <p:grpSpPr>
          <a:xfrm>
            <a:off x="8309683" y="4115008"/>
            <a:ext cx="2962474" cy="612775"/>
            <a:chOff x="3578589" y="3139007"/>
            <a:chExt cx="2962474" cy="612775"/>
          </a:xfrm>
        </p:grpSpPr>
        <p:sp>
          <p:nvSpPr>
            <p:cNvPr id="37" name="Rectangle 67">
              <a:extLst>
                <a:ext uri="{FF2B5EF4-FFF2-40B4-BE49-F238E27FC236}">
                  <a16:creationId xmlns:a16="http://schemas.microsoft.com/office/drawing/2014/main" id="{A4C0DDB2-17C9-CE55-43B7-6EE680A35F84}"/>
                </a:ext>
              </a:extLst>
            </p:cNvPr>
            <p:cNvSpPr/>
            <p:nvPr/>
          </p:nvSpPr>
          <p:spPr>
            <a:xfrm>
              <a:off x="4309063" y="3197451"/>
              <a:ext cx="2232000" cy="492443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Catalogo delle Proposte di integrazione dell’Offerta Formativa</a:t>
              </a:r>
            </a:p>
          </p:txBody>
        </p:sp>
        <p:grpSp>
          <p:nvGrpSpPr>
            <p:cNvPr id="38" name="Group 152">
              <a:extLst>
                <a:ext uri="{FF2B5EF4-FFF2-40B4-BE49-F238E27FC236}">
                  <a16:creationId xmlns:a16="http://schemas.microsoft.com/office/drawing/2014/main" id="{830C32DC-D5D2-602E-5219-2BA50910C8FA}"/>
                </a:ext>
              </a:extLst>
            </p:cNvPr>
            <p:cNvGrpSpPr/>
            <p:nvPr/>
          </p:nvGrpSpPr>
          <p:grpSpPr>
            <a:xfrm>
              <a:off x="3578589" y="3139007"/>
              <a:ext cx="612775" cy="612775"/>
              <a:chOff x="4223375" y="3032119"/>
              <a:chExt cx="612775" cy="612775"/>
            </a:xfrm>
          </p:grpSpPr>
          <p:sp>
            <p:nvSpPr>
              <p:cNvPr id="39" name="Oval 342">
                <a:extLst>
                  <a:ext uri="{FF2B5EF4-FFF2-40B4-BE49-F238E27FC236}">
                    <a16:creationId xmlns:a16="http://schemas.microsoft.com/office/drawing/2014/main" id="{53E0EA07-9DF6-1018-A0EE-78CA5227B6E3}"/>
                  </a:ext>
                </a:extLst>
              </p:cNvPr>
              <p:cNvSpPr/>
              <p:nvPr/>
            </p:nvSpPr>
            <p:spPr bwMode="ltGray">
              <a:xfrm>
                <a:off x="4223375" y="3032119"/>
                <a:ext cx="612775" cy="612775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0" name="Group 175">
                <a:extLst>
                  <a:ext uri="{FF2B5EF4-FFF2-40B4-BE49-F238E27FC236}">
                    <a16:creationId xmlns:a16="http://schemas.microsoft.com/office/drawing/2014/main" id="{4C8EE1E3-783F-4025-4977-92C86B4B93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13188" y="3208421"/>
                <a:ext cx="434808" cy="298060"/>
                <a:chOff x="2601" y="4040"/>
                <a:chExt cx="1155" cy="792"/>
              </a:xfrm>
            </p:grpSpPr>
            <p:sp>
              <p:nvSpPr>
                <p:cNvPr id="41" name="Freeform 176">
                  <a:extLst>
                    <a:ext uri="{FF2B5EF4-FFF2-40B4-BE49-F238E27FC236}">
                      <a16:creationId xmlns:a16="http://schemas.microsoft.com/office/drawing/2014/main" id="{764CA3D7-8635-6045-74EA-0EC7D4AEBD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1" y="4040"/>
                  <a:ext cx="1155" cy="792"/>
                </a:xfrm>
                <a:custGeom>
                  <a:avLst/>
                  <a:gdLst>
                    <a:gd name="T0" fmla="*/ 63 w 16169"/>
                    <a:gd name="T1" fmla="*/ 2 h 11090"/>
                    <a:gd name="T2" fmla="*/ 78 w 16169"/>
                    <a:gd name="T3" fmla="*/ 0 h 11090"/>
                    <a:gd name="T4" fmla="*/ 78 w 16169"/>
                    <a:gd name="T5" fmla="*/ 0 h 11090"/>
                    <a:gd name="T6" fmla="*/ 79 w 16169"/>
                    <a:gd name="T7" fmla="*/ 1 h 11090"/>
                    <a:gd name="T8" fmla="*/ 79 w 16169"/>
                    <a:gd name="T9" fmla="*/ 1 h 11090"/>
                    <a:gd name="T10" fmla="*/ 79 w 16169"/>
                    <a:gd name="T11" fmla="*/ 2 h 11090"/>
                    <a:gd name="T12" fmla="*/ 80 w 16169"/>
                    <a:gd name="T13" fmla="*/ 2 h 11090"/>
                    <a:gd name="T14" fmla="*/ 80 w 16169"/>
                    <a:gd name="T15" fmla="*/ 2 h 11090"/>
                    <a:gd name="T16" fmla="*/ 80 w 16169"/>
                    <a:gd name="T17" fmla="*/ 2 h 11090"/>
                    <a:gd name="T18" fmla="*/ 80 w 16169"/>
                    <a:gd name="T19" fmla="*/ 2 h 11090"/>
                    <a:gd name="T20" fmla="*/ 80 w 16169"/>
                    <a:gd name="T21" fmla="*/ 2 h 11090"/>
                    <a:gd name="T22" fmla="*/ 80 w 16169"/>
                    <a:gd name="T23" fmla="*/ 3 h 11090"/>
                    <a:gd name="T24" fmla="*/ 80 w 16169"/>
                    <a:gd name="T25" fmla="*/ 3 h 11090"/>
                    <a:gd name="T26" fmla="*/ 81 w 16169"/>
                    <a:gd name="T27" fmla="*/ 3 h 11090"/>
                    <a:gd name="T28" fmla="*/ 81 w 16169"/>
                    <a:gd name="T29" fmla="*/ 3 h 11090"/>
                    <a:gd name="T30" fmla="*/ 81 w 16169"/>
                    <a:gd name="T31" fmla="*/ 3 h 11090"/>
                    <a:gd name="T32" fmla="*/ 81 w 16169"/>
                    <a:gd name="T33" fmla="*/ 3 h 11090"/>
                    <a:gd name="T34" fmla="*/ 82 w 16169"/>
                    <a:gd name="T35" fmla="*/ 3 h 11090"/>
                    <a:gd name="T36" fmla="*/ 82 w 16169"/>
                    <a:gd name="T37" fmla="*/ 3 h 11090"/>
                    <a:gd name="T38" fmla="*/ 82 w 16169"/>
                    <a:gd name="T39" fmla="*/ 3 h 11090"/>
                    <a:gd name="T40" fmla="*/ 82 w 16169"/>
                    <a:gd name="T41" fmla="*/ 3 h 11090"/>
                    <a:gd name="T42" fmla="*/ 80 w 16169"/>
                    <a:gd name="T43" fmla="*/ 45 h 11090"/>
                    <a:gd name="T44" fmla="*/ 0 w 16169"/>
                    <a:gd name="T45" fmla="*/ 9 h 11090"/>
                    <a:gd name="T46" fmla="*/ 0 w 16169"/>
                    <a:gd name="T47" fmla="*/ 9 h 11090"/>
                    <a:gd name="T48" fmla="*/ 1 w 16169"/>
                    <a:gd name="T49" fmla="*/ 9 h 11090"/>
                    <a:gd name="T50" fmla="*/ 1 w 16169"/>
                    <a:gd name="T51" fmla="*/ 9 h 11090"/>
                    <a:gd name="T52" fmla="*/ 2 w 16169"/>
                    <a:gd name="T53" fmla="*/ 9 h 11090"/>
                    <a:gd name="T54" fmla="*/ 2 w 16169"/>
                    <a:gd name="T55" fmla="*/ 9 h 11090"/>
                    <a:gd name="T56" fmla="*/ 2 w 16169"/>
                    <a:gd name="T57" fmla="*/ 9 h 11090"/>
                    <a:gd name="T58" fmla="*/ 2 w 16169"/>
                    <a:gd name="T59" fmla="*/ 9 h 11090"/>
                    <a:gd name="T60" fmla="*/ 3 w 16169"/>
                    <a:gd name="T61" fmla="*/ 8 h 11090"/>
                    <a:gd name="T62" fmla="*/ 3 w 16169"/>
                    <a:gd name="T63" fmla="*/ 8 h 11090"/>
                    <a:gd name="T64" fmla="*/ 3 w 16169"/>
                    <a:gd name="T65" fmla="*/ 8 h 11090"/>
                    <a:gd name="T66" fmla="*/ 3 w 16169"/>
                    <a:gd name="T67" fmla="*/ 8 h 11090"/>
                    <a:gd name="T68" fmla="*/ 3 w 16169"/>
                    <a:gd name="T69" fmla="*/ 7 h 11090"/>
                    <a:gd name="T70" fmla="*/ 3 w 16169"/>
                    <a:gd name="T71" fmla="*/ 7 h 11090"/>
                    <a:gd name="T72" fmla="*/ 3 w 16169"/>
                    <a:gd name="T73" fmla="*/ 7 h 11090"/>
                    <a:gd name="T74" fmla="*/ 3 w 16169"/>
                    <a:gd name="T75" fmla="*/ 6 h 11090"/>
                    <a:gd name="T76" fmla="*/ 3 w 16169"/>
                    <a:gd name="T77" fmla="*/ 6 h 11090"/>
                    <a:gd name="T78" fmla="*/ 19 w 16169"/>
                    <a:gd name="T79" fmla="*/ 3 h 11090"/>
                    <a:gd name="T80" fmla="*/ 62 w 16169"/>
                    <a:gd name="T81" fmla="*/ 1 h 1109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6169"/>
                    <a:gd name="T124" fmla="*/ 0 h 11090"/>
                    <a:gd name="T125" fmla="*/ 16169 w 16169"/>
                    <a:gd name="T126" fmla="*/ 11090 h 11090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6169" h="11090">
                      <a:moveTo>
                        <a:pt x="12101" y="186"/>
                      </a:moveTo>
                      <a:lnTo>
                        <a:pt x="12407" y="337"/>
                      </a:lnTo>
                      <a:lnTo>
                        <a:pt x="15304" y="0"/>
                      </a:lnTo>
                      <a:lnTo>
                        <a:pt x="15307" y="5"/>
                      </a:lnTo>
                      <a:lnTo>
                        <a:pt x="15319" y="19"/>
                      </a:lnTo>
                      <a:lnTo>
                        <a:pt x="15339" y="44"/>
                      </a:lnTo>
                      <a:lnTo>
                        <a:pt x="15365" y="77"/>
                      </a:lnTo>
                      <a:lnTo>
                        <a:pt x="15399" y="121"/>
                      </a:lnTo>
                      <a:lnTo>
                        <a:pt x="15442" y="172"/>
                      </a:lnTo>
                      <a:lnTo>
                        <a:pt x="15491" y="235"/>
                      </a:lnTo>
                      <a:lnTo>
                        <a:pt x="15547" y="306"/>
                      </a:lnTo>
                      <a:lnTo>
                        <a:pt x="15555" y="325"/>
                      </a:lnTo>
                      <a:lnTo>
                        <a:pt x="15564" y="343"/>
                      </a:lnTo>
                      <a:lnTo>
                        <a:pt x="15575" y="360"/>
                      </a:lnTo>
                      <a:lnTo>
                        <a:pt x="15586" y="377"/>
                      </a:lnTo>
                      <a:lnTo>
                        <a:pt x="15597" y="394"/>
                      </a:lnTo>
                      <a:lnTo>
                        <a:pt x="15610" y="410"/>
                      </a:lnTo>
                      <a:lnTo>
                        <a:pt x="15623" y="425"/>
                      </a:lnTo>
                      <a:lnTo>
                        <a:pt x="15638" y="439"/>
                      </a:lnTo>
                      <a:lnTo>
                        <a:pt x="15654" y="452"/>
                      </a:lnTo>
                      <a:lnTo>
                        <a:pt x="15670" y="465"/>
                      </a:lnTo>
                      <a:lnTo>
                        <a:pt x="15688" y="479"/>
                      </a:lnTo>
                      <a:lnTo>
                        <a:pt x="15706" y="491"/>
                      </a:lnTo>
                      <a:lnTo>
                        <a:pt x="15725" y="502"/>
                      </a:lnTo>
                      <a:lnTo>
                        <a:pt x="15747" y="513"/>
                      </a:lnTo>
                      <a:lnTo>
                        <a:pt x="15768" y="523"/>
                      </a:lnTo>
                      <a:lnTo>
                        <a:pt x="15791" y="533"/>
                      </a:lnTo>
                      <a:lnTo>
                        <a:pt x="15807" y="548"/>
                      </a:lnTo>
                      <a:lnTo>
                        <a:pt x="15824" y="563"/>
                      </a:lnTo>
                      <a:lnTo>
                        <a:pt x="15842" y="575"/>
                      </a:lnTo>
                      <a:lnTo>
                        <a:pt x="15861" y="587"/>
                      </a:lnTo>
                      <a:lnTo>
                        <a:pt x="15881" y="598"/>
                      </a:lnTo>
                      <a:lnTo>
                        <a:pt x="15902" y="607"/>
                      </a:lnTo>
                      <a:lnTo>
                        <a:pt x="15924" y="616"/>
                      </a:lnTo>
                      <a:lnTo>
                        <a:pt x="15947" y="624"/>
                      </a:lnTo>
                      <a:lnTo>
                        <a:pt x="15971" y="630"/>
                      </a:lnTo>
                      <a:lnTo>
                        <a:pt x="15997" y="636"/>
                      </a:lnTo>
                      <a:lnTo>
                        <a:pt x="16022" y="641"/>
                      </a:lnTo>
                      <a:lnTo>
                        <a:pt x="16049" y="645"/>
                      </a:lnTo>
                      <a:lnTo>
                        <a:pt x="16078" y="648"/>
                      </a:lnTo>
                      <a:lnTo>
                        <a:pt x="16107" y="651"/>
                      </a:lnTo>
                      <a:lnTo>
                        <a:pt x="16137" y="652"/>
                      </a:lnTo>
                      <a:lnTo>
                        <a:pt x="16169" y="653"/>
                      </a:lnTo>
                      <a:lnTo>
                        <a:pt x="15728" y="8755"/>
                      </a:lnTo>
                      <a:lnTo>
                        <a:pt x="3203" y="11090"/>
                      </a:lnTo>
                      <a:lnTo>
                        <a:pt x="0" y="1869"/>
                      </a:lnTo>
                      <a:lnTo>
                        <a:pt x="45" y="1863"/>
                      </a:lnTo>
                      <a:lnTo>
                        <a:pt x="88" y="1856"/>
                      </a:lnTo>
                      <a:lnTo>
                        <a:pt x="129" y="1848"/>
                      </a:lnTo>
                      <a:lnTo>
                        <a:pt x="168" y="1839"/>
                      </a:lnTo>
                      <a:lnTo>
                        <a:pt x="206" y="1830"/>
                      </a:lnTo>
                      <a:lnTo>
                        <a:pt x="241" y="1819"/>
                      </a:lnTo>
                      <a:lnTo>
                        <a:pt x="276" y="1808"/>
                      </a:lnTo>
                      <a:lnTo>
                        <a:pt x="308" y="1795"/>
                      </a:lnTo>
                      <a:lnTo>
                        <a:pt x="338" y="1783"/>
                      </a:lnTo>
                      <a:lnTo>
                        <a:pt x="367" y="1769"/>
                      </a:lnTo>
                      <a:lnTo>
                        <a:pt x="394" y="1755"/>
                      </a:lnTo>
                      <a:lnTo>
                        <a:pt x="419" y="1740"/>
                      </a:lnTo>
                      <a:lnTo>
                        <a:pt x="443" y="1725"/>
                      </a:lnTo>
                      <a:lnTo>
                        <a:pt x="465" y="1707"/>
                      </a:lnTo>
                      <a:lnTo>
                        <a:pt x="484" y="1690"/>
                      </a:lnTo>
                      <a:lnTo>
                        <a:pt x="503" y="1672"/>
                      </a:lnTo>
                      <a:lnTo>
                        <a:pt x="521" y="1647"/>
                      </a:lnTo>
                      <a:lnTo>
                        <a:pt x="538" y="1622"/>
                      </a:lnTo>
                      <a:lnTo>
                        <a:pt x="553" y="1595"/>
                      </a:lnTo>
                      <a:lnTo>
                        <a:pt x="568" y="1568"/>
                      </a:lnTo>
                      <a:lnTo>
                        <a:pt x="581" y="1542"/>
                      </a:lnTo>
                      <a:lnTo>
                        <a:pt x="593" y="1514"/>
                      </a:lnTo>
                      <a:lnTo>
                        <a:pt x="605" y="1486"/>
                      </a:lnTo>
                      <a:lnTo>
                        <a:pt x="615" y="1458"/>
                      </a:lnTo>
                      <a:lnTo>
                        <a:pt x="624" y="1429"/>
                      </a:lnTo>
                      <a:lnTo>
                        <a:pt x="632" y="1401"/>
                      </a:lnTo>
                      <a:lnTo>
                        <a:pt x="638" y="1371"/>
                      </a:lnTo>
                      <a:lnTo>
                        <a:pt x="643" y="1341"/>
                      </a:lnTo>
                      <a:lnTo>
                        <a:pt x="648" y="1311"/>
                      </a:lnTo>
                      <a:lnTo>
                        <a:pt x="651" y="1280"/>
                      </a:lnTo>
                      <a:lnTo>
                        <a:pt x="652" y="1248"/>
                      </a:lnTo>
                      <a:lnTo>
                        <a:pt x="653" y="1217"/>
                      </a:lnTo>
                      <a:lnTo>
                        <a:pt x="653" y="958"/>
                      </a:lnTo>
                      <a:lnTo>
                        <a:pt x="3737" y="533"/>
                      </a:lnTo>
                      <a:lnTo>
                        <a:pt x="4421" y="1051"/>
                      </a:lnTo>
                      <a:lnTo>
                        <a:pt x="12101" y="18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Freeform 177">
                  <a:extLst>
                    <a:ext uri="{FF2B5EF4-FFF2-40B4-BE49-F238E27FC236}">
                      <a16:creationId xmlns:a16="http://schemas.microsoft.com/office/drawing/2014/main" id="{CCCD60DF-B603-EFF5-C032-BA42ABD3FE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0" y="4066"/>
                  <a:ext cx="832" cy="709"/>
                </a:xfrm>
                <a:custGeom>
                  <a:avLst/>
                  <a:gdLst>
                    <a:gd name="T0" fmla="*/ 59 w 11660"/>
                    <a:gd name="T1" fmla="*/ 3 h 9921"/>
                    <a:gd name="T2" fmla="*/ 59 w 11660"/>
                    <a:gd name="T3" fmla="*/ 3 h 9921"/>
                    <a:gd name="T4" fmla="*/ 59 w 11660"/>
                    <a:gd name="T5" fmla="*/ 3 h 9921"/>
                    <a:gd name="T6" fmla="*/ 58 w 11660"/>
                    <a:gd name="T7" fmla="*/ 3 h 9921"/>
                    <a:gd name="T8" fmla="*/ 58 w 11660"/>
                    <a:gd name="T9" fmla="*/ 2 h 9921"/>
                    <a:gd name="T10" fmla="*/ 58 w 11660"/>
                    <a:gd name="T11" fmla="*/ 2 h 9921"/>
                    <a:gd name="T12" fmla="*/ 58 w 11660"/>
                    <a:gd name="T13" fmla="*/ 2 h 9921"/>
                    <a:gd name="T14" fmla="*/ 57 w 11660"/>
                    <a:gd name="T15" fmla="*/ 2 h 9921"/>
                    <a:gd name="T16" fmla="*/ 57 w 11660"/>
                    <a:gd name="T17" fmla="*/ 2 h 9921"/>
                    <a:gd name="T18" fmla="*/ 57 w 11660"/>
                    <a:gd name="T19" fmla="*/ 2 h 9921"/>
                    <a:gd name="T20" fmla="*/ 57 w 11660"/>
                    <a:gd name="T21" fmla="*/ 1 h 9921"/>
                    <a:gd name="T22" fmla="*/ 57 w 11660"/>
                    <a:gd name="T23" fmla="*/ 1 h 9921"/>
                    <a:gd name="T24" fmla="*/ 56 w 11660"/>
                    <a:gd name="T25" fmla="*/ 1 h 9921"/>
                    <a:gd name="T26" fmla="*/ 56 w 11660"/>
                    <a:gd name="T27" fmla="*/ 1 h 9921"/>
                    <a:gd name="T28" fmla="*/ 56 w 11660"/>
                    <a:gd name="T29" fmla="*/ 0 h 9921"/>
                    <a:gd name="T30" fmla="*/ 56 w 11660"/>
                    <a:gd name="T31" fmla="*/ 0 h 9921"/>
                    <a:gd name="T32" fmla="*/ 26 w 11660"/>
                    <a:gd name="T33" fmla="*/ 4 h 9921"/>
                    <a:gd name="T34" fmla="*/ 26 w 11660"/>
                    <a:gd name="T35" fmla="*/ 4 h 9921"/>
                    <a:gd name="T36" fmla="*/ 26 w 11660"/>
                    <a:gd name="T37" fmla="*/ 4 h 9921"/>
                    <a:gd name="T38" fmla="*/ 25 w 11660"/>
                    <a:gd name="T39" fmla="*/ 4 h 9921"/>
                    <a:gd name="T40" fmla="*/ 25 w 11660"/>
                    <a:gd name="T41" fmla="*/ 5 h 9921"/>
                    <a:gd name="T42" fmla="*/ 25 w 11660"/>
                    <a:gd name="T43" fmla="*/ 5 h 9921"/>
                    <a:gd name="T44" fmla="*/ 25 w 11660"/>
                    <a:gd name="T45" fmla="*/ 5 h 9921"/>
                    <a:gd name="T46" fmla="*/ 25 w 11660"/>
                    <a:gd name="T47" fmla="*/ 5 h 9921"/>
                    <a:gd name="T48" fmla="*/ 25 w 11660"/>
                    <a:gd name="T49" fmla="*/ 6 h 9921"/>
                    <a:gd name="T50" fmla="*/ 24 w 11660"/>
                    <a:gd name="T51" fmla="*/ 7 h 9921"/>
                    <a:gd name="T52" fmla="*/ 24 w 11660"/>
                    <a:gd name="T53" fmla="*/ 7 h 9921"/>
                    <a:gd name="T54" fmla="*/ 24 w 11660"/>
                    <a:gd name="T55" fmla="*/ 7 h 9921"/>
                    <a:gd name="T56" fmla="*/ 24 w 11660"/>
                    <a:gd name="T57" fmla="*/ 8 h 9921"/>
                    <a:gd name="T58" fmla="*/ 24 w 11660"/>
                    <a:gd name="T59" fmla="*/ 8 h 9921"/>
                    <a:gd name="T60" fmla="*/ 23 w 11660"/>
                    <a:gd name="T61" fmla="*/ 8 h 9921"/>
                    <a:gd name="T62" fmla="*/ 23 w 11660"/>
                    <a:gd name="T63" fmla="*/ 8 h 9921"/>
                    <a:gd name="T64" fmla="*/ 23 w 11660"/>
                    <a:gd name="T65" fmla="*/ 8 h 9921"/>
                    <a:gd name="T66" fmla="*/ 23 w 11660"/>
                    <a:gd name="T67" fmla="*/ 9 h 9921"/>
                    <a:gd name="T68" fmla="*/ 23 w 11660"/>
                    <a:gd name="T69" fmla="*/ 9 h 9921"/>
                    <a:gd name="T70" fmla="*/ 23 w 11660"/>
                    <a:gd name="T71" fmla="*/ 9 h 9921"/>
                    <a:gd name="T72" fmla="*/ 23 w 11660"/>
                    <a:gd name="T73" fmla="*/ 9 h 9921"/>
                    <a:gd name="T74" fmla="*/ 22 w 11660"/>
                    <a:gd name="T75" fmla="*/ 9 h 9921"/>
                    <a:gd name="T76" fmla="*/ 22 w 11660"/>
                    <a:gd name="T77" fmla="*/ 9 h 9921"/>
                    <a:gd name="T78" fmla="*/ 22 w 11660"/>
                    <a:gd name="T79" fmla="*/ 9 h 9921"/>
                    <a:gd name="T80" fmla="*/ 5 w 11660"/>
                    <a:gd name="T81" fmla="*/ 12 h 9921"/>
                    <a:gd name="T82" fmla="*/ 4 w 11660"/>
                    <a:gd name="T83" fmla="*/ 12 h 9921"/>
                    <a:gd name="T84" fmla="*/ 4 w 11660"/>
                    <a:gd name="T85" fmla="*/ 13 h 9921"/>
                    <a:gd name="T86" fmla="*/ 3 w 11660"/>
                    <a:gd name="T87" fmla="*/ 13 h 9921"/>
                    <a:gd name="T88" fmla="*/ 3 w 11660"/>
                    <a:gd name="T89" fmla="*/ 13 h 9921"/>
                    <a:gd name="T90" fmla="*/ 3 w 11660"/>
                    <a:gd name="T91" fmla="*/ 13 h 9921"/>
                    <a:gd name="T92" fmla="*/ 3 w 11660"/>
                    <a:gd name="T93" fmla="*/ 13 h 9921"/>
                    <a:gd name="T94" fmla="*/ 3 w 11660"/>
                    <a:gd name="T95" fmla="*/ 14 h 9921"/>
                    <a:gd name="T96" fmla="*/ 2 w 11660"/>
                    <a:gd name="T97" fmla="*/ 14 h 9921"/>
                    <a:gd name="T98" fmla="*/ 2 w 11660"/>
                    <a:gd name="T99" fmla="*/ 14 h 9921"/>
                    <a:gd name="T100" fmla="*/ 2 w 11660"/>
                    <a:gd name="T101" fmla="*/ 14 h 9921"/>
                    <a:gd name="T102" fmla="*/ 2 w 11660"/>
                    <a:gd name="T103" fmla="*/ 14 h 9921"/>
                    <a:gd name="T104" fmla="*/ 2 w 11660"/>
                    <a:gd name="T105" fmla="*/ 14 h 9921"/>
                    <a:gd name="T106" fmla="*/ 2 w 11660"/>
                    <a:gd name="T107" fmla="*/ 14 h 9921"/>
                    <a:gd name="T108" fmla="*/ 0 w 11660"/>
                    <a:gd name="T109" fmla="*/ 51 h 9921"/>
                    <a:gd name="T110" fmla="*/ 59 w 11660"/>
                    <a:gd name="T111" fmla="*/ 3 h 9921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1660"/>
                    <a:gd name="T169" fmla="*/ 0 h 9921"/>
                    <a:gd name="T170" fmla="*/ 11660 w 11660"/>
                    <a:gd name="T171" fmla="*/ 9921 h 9921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1660" h="9921">
                      <a:moveTo>
                        <a:pt x="11660" y="560"/>
                      </a:moveTo>
                      <a:lnTo>
                        <a:pt x="11628" y="554"/>
                      </a:lnTo>
                      <a:lnTo>
                        <a:pt x="11597" y="546"/>
                      </a:lnTo>
                      <a:lnTo>
                        <a:pt x="11566" y="539"/>
                      </a:lnTo>
                      <a:lnTo>
                        <a:pt x="11537" y="530"/>
                      </a:lnTo>
                      <a:lnTo>
                        <a:pt x="11507" y="521"/>
                      </a:lnTo>
                      <a:lnTo>
                        <a:pt x="11479" y="512"/>
                      </a:lnTo>
                      <a:lnTo>
                        <a:pt x="11452" y="501"/>
                      </a:lnTo>
                      <a:lnTo>
                        <a:pt x="11424" y="490"/>
                      </a:lnTo>
                      <a:lnTo>
                        <a:pt x="11398" y="478"/>
                      </a:lnTo>
                      <a:lnTo>
                        <a:pt x="11373" y="466"/>
                      </a:lnTo>
                      <a:lnTo>
                        <a:pt x="11347" y="451"/>
                      </a:lnTo>
                      <a:lnTo>
                        <a:pt x="11323" y="437"/>
                      </a:lnTo>
                      <a:lnTo>
                        <a:pt x="11300" y="422"/>
                      </a:lnTo>
                      <a:lnTo>
                        <a:pt x="11276" y="407"/>
                      </a:lnTo>
                      <a:lnTo>
                        <a:pt x="11254" y="391"/>
                      </a:lnTo>
                      <a:lnTo>
                        <a:pt x="11232" y="374"/>
                      </a:lnTo>
                      <a:lnTo>
                        <a:pt x="11211" y="355"/>
                      </a:lnTo>
                      <a:lnTo>
                        <a:pt x="11190" y="337"/>
                      </a:lnTo>
                      <a:lnTo>
                        <a:pt x="11171" y="318"/>
                      </a:lnTo>
                      <a:lnTo>
                        <a:pt x="11152" y="298"/>
                      </a:lnTo>
                      <a:lnTo>
                        <a:pt x="11134" y="277"/>
                      </a:lnTo>
                      <a:lnTo>
                        <a:pt x="11115" y="255"/>
                      </a:lnTo>
                      <a:lnTo>
                        <a:pt x="11099" y="233"/>
                      </a:lnTo>
                      <a:lnTo>
                        <a:pt x="11082" y="211"/>
                      </a:lnTo>
                      <a:lnTo>
                        <a:pt x="11067" y="186"/>
                      </a:lnTo>
                      <a:lnTo>
                        <a:pt x="11052" y="162"/>
                      </a:lnTo>
                      <a:lnTo>
                        <a:pt x="11037" y="137"/>
                      </a:lnTo>
                      <a:lnTo>
                        <a:pt x="11023" y="112"/>
                      </a:lnTo>
                      <a:lnTo>
                        <a:pt x="11010" y="84"/>
                      </a:lnTo>
                      <a:lnTo>
                        <a:pt x="10998" y="57"/>
                      </a:lnTo>
                      <a:lnTo>
                        <a:pt x="10987" y="30"/>
                      </a:lnTo>
                      <a:lnTo>
                        <a:pt x="10976" y="0"/>
                      </a:lnTo>
                      <a:lnTo>
                        <a:pt x="5135" y="726"/>
                      </a:lnTo>
                      <a:lnTo>
                        <a:pt x="5105" y="745"/>
                      </a:lnTo>
                      <a:lnTo>
                        <a:pt x="5077" y="766"/>
                      </a:lnTo>
                      <a:lnTo>
                        <a:pt x="5050" y="786"/>
                      </a:lnTo>
                      <a:lnTo>
                        <a:pt x="5025" y="808"/>
                      </a:lnTo>
                      <a:lnTo>
                        <a:pt x="5002" y="831"/>
                      </a:lnTo>
                      <a:lnTo>
                        <a:pt x="4980" y="853"/>
                      </a:lnTo>
                      <a:lnTo>
                        <a:pt x="4961" y="876"/>
                      </a:lnTo>
                      <a:lnTo>
                        <a:pt x="4943" y="901"/>
                      </a:lnTo>
                      <a:lnTo>
                        <a:pt x="4927" y="926"/>
                      </a:lnTo>
                      <a:lnTo>
                        <a:pt x="4913" y="951"/>
                      </a:lnTo>
                      <a:lnTo>
                        <a:pt x="4899" y="977"/>
                      </a:lnTo>
                      <a:lnTo>
                        <a:pt x="4888" y="1005"/>
                      </a:lnTo>
                      <a:lnTo>
                        <a:pt x="4879" y="1032"/>
                      </a:lnTo>
                      <a:lnTo>
                        <a:pt x="4871" y="1060"/>
                      </a:lnTo>
                      <a:lnTo>
                        <a:pt x="4865" y="1090"/>
                      </a:lnTo>
                      <a:lnTo>
                        <a:pt x="4860" y="1119"/>
                      </a:lnTo>
                      <a:lnTo>
                        <a:pt x="4818" y="1203"/>
                      </a:lnTo>
                      <a:lnTo>
                        <a:pt x="4779" y="1280"/>
                      </a:lnTo>
                      <a:lnTo>
                        <a:pt x="4759" y="1316"/>
                      </a:lnTo>
                      <a:lnTo>
                        <a:pt x="4741" y="1350"/>
                      </a:lnTo>
                      <a:lnTo>
                        <a:pt x="4721" y="1382"/>
                      </a:lnTo>
                      <a:lnTo>
                        <a:pt x="4704" y="1412"/>
                      </a:lnTo>
                      <a:lnTo>
                        <a:pt x="4686" y="1442"/>
                      </a:lnTo>
                      <a:lnTo>
                        <a:pt x="4669" y="1468"/>
                      </a:lnTo>
                      <a:lnTo>
                        <a:pt x="4651" y="1493"/>
                      </a:lnTo>
                      <a:lnTo>
                        <a:pt x="4634" y="1516"/>
                      </a:lnTo>
                      <a:lnTo>
                        <a:pt x="4618" y="1538"/>
                      </a:lnTo>
                      <a:lnTo>
                        <a:pt x="4602" y="1557"/>
                      </a:lnTo>
                      <a:lnTo>
                        <a:pt x="4586" y="1574"/>
                      </a:lnTo>
                      <a:lnTo>
                        <a:pt x="4570" y="1590"/>
                      </a:lnTo>
                      <a:lnTo>
                        <a:pt x="4558" y="1617"/>
                      </a:lnTo>
                      <a:lnTo>
                        <a:pt x="4546" y="1641"/>
                      </a:lnTo>
                      <a:lnTo>
                        <a:pt x="4533" y="1663"/>
                      </a:lnTo>
                      <a:lnTo>
                        <a:pt x="4521" y="1684"/>
                      </a:lnTo>
                      <a:lnTo>
                        <a:pt x="4507" y="1704"/>
                      </a:lnTo>
                      <a:lnTo>
                        <a:pt x="4493" y="1721"/>
                      </a:lnTo>
                      <a:lnTo>
                        <a:pt x="4478" y="1737"/>
                      </a:lnTo>
                      <a:lnTo>
                        <a:pt x="4464" y="1750"/>
                      </a:lnTo>
                      <a:lnTo>
                        <a:pt x="4449" y="1763"/>
                      </a:lnTo>
                      <a:lnTo>
                        <a:pt x="4433" y="1773"/>
                      </a:lnTo>
                      <a:lnTo>
                        <a:pt x="4417" y="1783"/>
                      </a:lnTo>
                      <a:lnTo>
                        <a:pt x="4399" y="1790"/>
                      </a:lnTo>
                      <a:lnTo>
                        <a:pt x="4382" y="1796"/>
                      </a:lnTo>
                      <a:lnTo>
                        <a:pt x="4364" y="1800"/>
                      </a:lnTo>
                      <a:lnTo>
                        <a:pt x="4346" y="1802"/>
                      </a:lnTo>
                      <a:lnTo>
                        <a:pt x="4326" y="1803"/>
                      </a:lnTo>
                      <a:lnTo>
                        <a:pt x="942" y="2273"/>
                      </a:lnTo>
                      <a:lnTo>
                        <a:pt x="896" y="2327"/>
                      </a:lnTo>
                      <a:lnTo>
                        <a:pt x="849" y="2377"/>
                      </a:lnTo>
                      <a:lnTo>
                        <a:pt x="803" y="2424"/>
                      </a:lnTo>
                      <a:lnTo>
                        <a:pt x="759" y="2467"/>
                      </a:lnTo>
                      <a:lnTo>
                        <a:pt x="737" y="2487"/>
                      </a:lnTo>
                      <a:lnTo>
                        <a:pt x="715" y="2507"/>
                      </a:lnTo>
                      <a:lnTo>
                        <a:pt x="693" y="2525"/>
                      </a:lnTo>
                      <a:lnTo>
                        <a:pt x="672" y="2542"/>
                      </a:lnTo>
                      <a:lnTo>
                        <a:pt x="651" y="2559"/>
                      </a:lnTo>
                      <a:lnTo>
                        <a:pt x="630" y="2575"/>
                      </a:lnTo>
                      <a:lnTo>
                        <a:pt x="609" y="2591"/>
                      </a:lnTo>
                      <a:lnTo>
                        <a:pt x="589" y="2604"/>
                      </a:lnTo>
                      <a:lnTo>
                        <a:pt x="569" y="2618"/>
                      </a:lnTo>
                      <a:lnTo>
                        <a:pt x="548" y="2630"/>
                      </a:lnTo>
                      <a:lnTo>
                        <a:pt x="528" y="2641"/>
                      </a:lnTo>
                      <a:lnTo>
                        <a:pt x="509" y="2652"/>
                      </a:lnTo>
                      <a:lnTo>
                        <a:pt x="490" y="2662"/>
                      </a:lnTo>
                      <a:lnTo>
                        <a:pt x="470" y="2672"/>
                      </a:lnTo>
                      <a:lnTo>
                        <a:pt x="451" y="2680"/>
                      </a:lnTo>
                      <a:lnTo>
                        <a:pt x="432" y="2687"/>
                      </a:lnTo>
                      <a:lnTo>
                        <a:pt x="414" y="2693"/>
                      </a:lnTo>
                      <a:lnTo>
                        <a:pt x="395" y="2699"/>
                      </a:lnTo>
                      <a:lnTo>
                        <a:pt x="377" y="2703"/>
                      </a:lnTo>
                      <a:lnTo>
                        <a:pt x="359" y="2707"/>
                      </a:lnTo>
                      <a:lnTo>
                        <a:pt x="342" y="2710"/>
                      </a:lnTo>
                      <a:lnTo>
                        <a:pt x="324" y="2712"/>
                      </a:lnTo>
                      <a:lnTo>
                        <a:pt x="306" y="2713"/>
                      </a:lnTo>
                      <a:lnTo>
                        <a:pt x="289" y="2714"/>
                      </a:lnTo>
                      <a:lnTo>
                        <a:pt x="0" y="9921"/>
                      </a:lnTo>
                      <a:lnTo>
                        <a:pt x="11266" y="7736"/>
                      </a:lnTo>
                      <a:lnTo>
                        <a:pt x="11660" y="560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3175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7E804ADE-7EF5-0C6E-1A6C-6A1856E985F6}"/>
              </a:ext>
            </a:extLst>
          </p:cNvPr>
          <p:cNvGrpSpPr/>
          <p:nvPr/>
        </p:nvGrpSpPr>
        <p:grpSpPr>
          <a:xfrm>
            <a:off x="803069" y="4115104"/>
            <a:ext cx="2923734" cy="612775"/>
            <a:chOff x="558648" y="4070404"/>
            <a:chExt cx="2923734" cy="612775"/>
          </a:xfrm>
        </p:grpSpPr>
        <p:sp>
          <p:nvSpPr>
            <p:cNvPr id="44" name="Rectangle 60">
              <a:extLst>
                <a:ext uri="{FF2B5EF4-FFF2-40B4-BE49-F238E27FC236}">
                  <a16:creationId xmlns:a16="http://schemas.microsoft.com/office/drawing/2014/main" id="{D2AD57F9-04FE-5B08-5A6A-C569C1DF1513}"/>
                </a:ext>
              </a:extLst>
            </p:cNvPr>
            <p:cNvSpPr/>
            <p:nvPr/>
          </p:nvSpPr>
          <p:spPr>
            <a:xfrm>
              <a:off x="1250382" y="4158617"/>
              <a:ext cx="2232000" cy="492443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20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Report di AS IS Realizzati </a:t>
              </a:r>
              <a:r>
                <a:rPr lang="it-IT" sz="975" i="1" dirty="0">
                  <a:latin typeface="Arial" panose="020B0604020202020204" pitchFamily="34" charset="0"/>
                  <a:cs typeface="Arial" panose="020B0604020202020204" pitchFamily="34" charset="0"/>
                </a:rPr>
                <a:t>(per un totale di + di 35 UPP)</a:t>
              </a:r>
            </a:p>
          </p:txBody>
        </p:sp>
        <p:grpSp>
          <p:nvGrpSpPr>
            <p:cNvPr id="45" name="Group 25">
              <a:extLst>
                <a:ext uri="{FF2B5EF4-FFF2-40B4-BE49-F238E27FC236}">
                  <a16:creationId xmlns:a16="http://schemas.microsoft.com/office/drawing/2014/main" id="{ACA3AEB2-DFD8-FBD1-5678-32A932C5104A}"/>
                </a:ext>
              </a:extLst>
            </p:cNvPr>
            <p:cNvGrpSpPr/>
            <p:nvPr/>
          </p:nvGrpSpPr>
          <p:grpSpPr>
            <a:xfrm>
              <a:off x="558648" y="4070404"/>
              <a:ext cx="612775" cy="612775"/>
              <a:chOff x="7151872" y="3032119"/>
              <a:chExt cx="612775" cy="612775"/>
            </a:xfrm>
          </p:grpSpPr>
          <p:sp>
            <p:nvSpPr>
              <p:cNvPr id="46" name="Oval 347">
                <a:extLst>
                  <a:ext uri="{FF2B5EF4-FFF2-40B4-BE49-F238E27FC236}">
                    <a16:creationId xmlns:a16="http://schemas.microsoft.com/office/drawing/2014/main" id="{D8B1645C-4F9E-9EEC-846A-BA89171FC369}"/>
                  </a:ext>
                </a:extLst>
              </p:cNvPr>
              <p:cNvSpPr/>
              <p:nvPr/>
            </p:nvSpPr>
            <p:spPr bwMode="ltGray">
              <a:xfrm>
                <a:off x="7151872" y="3032119"/>
                <a:ext cx="612775" cy="612775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7" name="Group 426">
                <a:extLst>
                  <a:ext uri="{FF2B5EF4-FFF2-40B4-BE49-F238E27FC236}">
                    <a16:creationId xmlns:a16="http://schemas.microsoft.com/office/drawing/2014/main" id="{82E94564-F7E4-4901-00D6-1FB11725DD69}"/>
                  </a:ext>
                </a:extLst>
              </p:cNvPr>
              <p:cNvGrpSpPr/>
              <p:nvPr/>
            </p:nvGrpSpPr>
            <p:grpSpPr>
              <a:xfrm>
                <a:off x="7270896" y="3133470"/>
                <a:ext cx="397677" cy="355530"/>
                <a:chOff x="2061332" y="3048000"/>
                <a:chExt cx="451736" cy="403860"/>
              </a:xfrm>
            </p:grpSpPr>
            <p:sp>
              <p:nvSpPr>
                <p:cNvPr id="48" name="Rectangle 427">
                  <a:extLst>
                    <a:ext uri="{FF2B5EF4-FFF2-40B4-BE49-F238E27FC236}">
                      <a16:creationId xmlns:a16="http://schemas.microsoft.com/office/drawing/2014/main" id="{36CBA27E-55AB-BC33-D2AB-405CA5AEF06C}"/>
                    </a:ext>
                  </a:extLst>
                </p:cNvPr>
                <p:cNvSpPr/>
                <p:nvPr/>
              </p:nvSpPr>
              <p:spPr bwMode="ltGray">
                <a:xfrm>
                  <a:off x="2222400" y="3048000"/>
                  <a:ext cx="129600" cy="8981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Rectangle 428">
                  <a:extLst>
                    <a:ext uri="{FF2B5EF4-FFF2-40B4-BE49-F238E27FC236}">
                      <a16:creationId xmlns:a16="http://schemas.microsoft.com/office/drawing/2014/main" id="{8B28D196-226C-2990-253E-E2019565F969}"/>
                    </a:ext>
                  </a:extLst>
                </p:cNvPr>
                <p:cNvSpPr/>
                <p:nvPr/>
              </p:nvSpPr>
              <p:spPr bwMode="ltGray">
                <a:xfrm>
                  <a:off x="2222713" y="3205024"/>
                  <a:ext cx="128974" cy="8981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" name="Rectangle 429">
                  <a:extLst>
                    <a:ext uri="{FF2B5EF4-FFF2-40B4-BE49-F238E27FC236}">
                      <a16:creationId xmlns:a16="http://schemas.microsoft.com/office/drawing/2014/main" id="{B3809D42-14E4-8A2F-13C9-23D1B71A0779}"/>
                    </a:ext>
                  </a:extLst>
                </p:cNvPr>
                <p:cNvSpPr/>
                <p:nvPr/>
              </p:nvSpPr>
              <p:spPr bwMode="ltGray">
                <a:xfrm>
                  <a:off x="2061332" y="3205024"/>
                  <a:ext cx="128974" cy="8981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" name="Rectangle 430">
                  <a:extLst>
                    <a:ext uri="{FF2B5EF4-FFF2-40B4-BE49-F238E27FC236}">
                      <a16:creationId xmlns:a16="http://schemas.microsoft.com/office/drawing/2014/main" id="{9BD663D0-4934-B51B-C71F-BF567C75EF32}"/>
                    </a:ext>
                  </a:extLst>
                </p:cNvPr>
                <p:cNvSpPr/>
                <p:nvPr/>
              </p:nvSpPr>
              <p:spPr bwMode="ltGray">
                <a:xfrm>
                  <a:off x="2384094" y="3205024"/>
                  <a:ext cx="128974" cy="8981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Rectangle 431">
                  <a:extLst>
                    <a:ext uri="{FF2B5EF4-FFF2-40B4-BE49-F238E27FC236}">
                      <a16:creationId xmlns:a16="http://schemas.microsoft.com/office/drawing/2014/main" id="{3EE78426-3BB1-72DF-45A1-2DB146C01589}"/>
                    </a:ext>
                  </a:extLst>
                </p:cNvPr>
                <p:cNvSpPr/>
                <p:nvPr/>
              </p:nvSpPr>
              <p:spPr bwMode="ltGray">
                <a:xfrm>
                  <a:off x="2061332" y="3362048"/>
                  <a:ext cx="128974" cy="8981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Rectangle 432">
                  <a:extLst>
                    <a:ext uri="{FF2B5EF4-FFF2-40B4-BE49-F238E27FC236}">
                      <a16:creationId xmlns:a16="http://schemas.microsoft.com/office/drawing/2014/main" id="{970C9BB0-23BF-82DB-A208-C874320164D7}"/>
                    </a:ext>
                  </a:extLst>
                </p:cNvPr>
                <p:cNvSpPr/>
                <p:nvPr/>
              </p:nvSpPr>
              <p:spPr bwMode="ltGray">
                <a:xfrm>
                  <a:off x="2222713" y="3362048"/>
                  <a:ext cx="128974" cy="8981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" name="Rectangle 433">
                  <a:extLst>
                    <a:ext uri="{FF2B5EF4-FFF2-40B4-BE49-F238E27FC236}">
                      <a16:creationId xmlns:a16="http://schemas.microsoft.com/office/drawing/2014/main" id="{505590BB-2AAA-C19D-3C8F-B8282F50B66C}"/>
                    </a:ext>
                  </a:extLst>
                </p:cNvPr>
                <p:cNvSpPr/>
                <p:nvPr/>
              </p:nvSpPr>
              <p:spPr bwMode="ltGray">
                <a:xfrm>
                  <a:off x="2384094" y="3362048"/>
                  <a:ext cx="128974" cy="8981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5" name="Elbow Connector 434">
                  <a:extLst>
                    <a:ext uri="{FF2B5EF4-FFF2-40B4-BE49-F238E27FC236}">
                      <a16:creationId xmlns:a16="http://schemas.microsoft.com/office/drawing/2014/main" id="{1549953C-C43E-120C-1B4F-7E6FA7A3F2D2}"/>
                    </a:ext>
                  </a:extLst>
                </p:cNvPr>
                <p:cNvCxnSpPr>
                  <a:stCxn id="48" idx="2"/>
                  <a:endCxn id="50" idx="0"/>
                </p:cNvCxnSpPr>
                <p:nvPr/>
              </p:nvCxnSpPr>
              <p:spPr>
                <a:xfrm rot="5400000">
                  <a:off x="2172904" y="3090728"/>
                  <a:ext cx="67212" cy="161381"/>
                </a:xfrm>
                <a:prstGeom prst="bentConnector3">
                  <a:avLst>
                    <a:gd name="adj1" fmla="val 50000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Elbow Connector 440">
                  <a:extLst>
                    <a:ext uri="{FF2B5EF4-FFF2-40B4-BE49-F238E27FC236}">
                      <a16:creationId xmlns:a16="http://schemas.microsoft.com/office/drawing/2014/main" id="{99C43ECB-F32C-82E0-89A8-41E8A467B078}"/>
                    </a:ext>
                  </a:extLst>
                </p:cNvPr>
                <p:cNvCxnSpPr>
                  <a:stCxn id="48" idx="2"/>
                  <a:endCxn id="51" idx="0"/>
                </p:cNvCxnSpPr>
                <p:nvPr/>
              </p:nvCxnSpPr>
              <p:spPr>
                <a:xfrm rot="16200000" flipH="1">
                  <a:off x="2334284" y="3090727"/>
                  <a:ext cx="67212" cy="161381"/>
                </a:xfrm>
                <a:prstGeom prst="bentConnector3">
                  <a:avLst>
                    <a:gd name="adj1" fmla="val 50000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Elbow Connector 142">
                  <a:extLst>
                    <a:ext uri="{FF2B5EF4-FFF2-40B4-BE49-F238E27FC236}">
                      <a16:creationId xmlns:a16="http://schemas.microsoft.com/office/drawing/2014/main" id="{365A41BA-E25C-B5E9-81C7-383DB82602B5}"/>
                    </a:ext>
                  </a:extLst>
                </p:cNvPr>
                <p:cNvCxnSpPr>
                  <a:stCxn id="51" idx="2"/>
                  <a:endCxn id="54" idx="0"/>
                </p:cNvCxnSpPr>
                <p:nvPr/>
              </p:nvCxnSpPr>
              <p:spPr>
                <a:xfrm>
                  <a:off x="2448581" y="3294836"/>
                  <a:ext cx="0" cy="67212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Elbow Connector 142">
                  <a:extLst>
                    <a:ext uri="{FF2B5EF4-FFF2-40B4-BE49-F238E27FC236}">
                      <a16:creationId xmlns:a16="http://schemas.microsoft.com/office/drawing/2014/main" id="{790ADED6-DDF2-6FF0-08A8-24AA815D3FDD}"/>
                    </a:ext>
                  </a:extLst>
                </p:cNvPr>
                <p:cNvCxnSpPr>
                  <a:stCxn id="49" idx="2"/>
                  <a:endCxn id="53" idx="0"/>
                </p:cNvCxnSpPr>
                <p:nvPr/>
              </p:nvCxnSpPr>
              <p:spPr>
                <a:xfrm>
                  <a:off x="2287200" y="3294836"/>
                  <a:ext cx="0" cy="67212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Elbow Connector 142">
                  <a:extLst>
                    <a:ext uri="{FF2B5EF4-FFF2-40B4-BE49-F238E27FC236}">
                      <a16:creationId xmlns:a16="http://schemas.microsoft.com/office/drawing/2014/main" id="{A20D6998-C799-361F-952C-625C25512E8F}"/>
                    </a:ext>
                  </a:extLst>
                </p:cNvPr>
                <p:cNvCxnSpPr>
                  <a:stCxn id="50" idx="2"/>
                  <a:endCxn id="52" idx="0"/>
                </p:cNvCxnSpPr>
                <p:nvPr/>
              </p:nvCxnSpPr>
              <p:spPr>
                <a:xfrm>
                  <a:off x="2125819" y="3294836"/>
                  <a:ext cx="0" cy="67212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A4782101-3F27-D338-7C35-5983F1838B77}"/>
              </a:ext>
            </a:extLst>
          </p:cNvPr>
          <p:cNvGrpSpPr/>
          <p:nvPr/>
        </p:nvGrpSpPr>
        <p:grpSpPr>
          <a:xfrm>
            <a:off x="765104" y="1259310"/>
            <a:ext cx="2961699" cy="612000"/>
            <a:chOff x="559423" y="1276210"/>
            <a:chExt cx="2961699" cy="612000"/>
          </a:xfrm>
        </p:grpSpPr>
        <p:sp>
          <p:nvSpPr>
            <p:cNvPr id="61" name="Rectangle 67">
              <a:extLst>
                <a:ext uri="{FF2B5EF4-FFF2-40B4-BE49-F238E27FC236}">
                  <a16:creationId xmlns:a16="http://schemas.microsoft.com/office/drawing/2014/main" id="{26313795-66F2-09F9-E6B8-9CCBA24C457B}"/>
                </a:ext>
              </a:extLst>
            </p:cNvPr>
            <p:cNvSpPr/>
            <p:nvPr/>
          </p:nvSpPr>
          <p:spPr>
            <a:xfrm>
              <a:off x="1289122" y="1364669"/>
              <a:ext cx="2232000" cy="492443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+ 200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Assegnisti e borsisti di ricerca reclutati</a:t>
              </a:r>
            </a:p>
          </p:txBody>
        </p:sp>
        <p:grpSp>
          <p:nvGrpSpPr>
            <p:cNvPr id="62" name="Group 122">
              <a:extLst>
                <a:ext uri="{FF2B5EF4-FFF2-40B4-BE49-F238E27FC236}">
                  <a16:creationId xmlns:a16="http://schemas.microsoft.com/office/drawing/2014/main" id="{2683D101-4772-5B52-7799-D54F5D58AC27}"/>
                </a:ext>
              </a:extLst>
            </p:cNvPr>
            <p:cNvGrpSpPr/>
            <p:nvPr/>
          </p:nvGrpSpPr>
          <p:grpSpPr>
            <a:xfrm>
              <a:off x="559423" y="1276210"/>
              <a:ext cx="612000" cy="612000"/>
              <a:chOff x="592807" y="5907019"/>
              <a:chExt cx="612000" cy="612000"/>
            </a:xfrm>
          </p:grpSpPr>
          <p:sp>
            <p:nvSpPr>
              <p:cNvPr id="63" name="Oval 327">
                <a:extLst>
                  <a:ext uri="{FF2B5EF4-FFF2-40B4-BE49-F238E27FC236}">
                    <a16:creationId xmlns:a16="http://schemas.microsoft.com/office/drawing/2014/main" id="{F4538A98-0F05-F19A-9B44-947AFFF2A91F}"/>
                  </a:ext>
                </a:extLst>
              </p:cNvPr>
              <p:cNvSpPr/>
              <p:nvPr/>
            </p:nvSpPr>
            <p:spPr bwMode="ltGray">
              <a:xfrm>
                <a:off x="592807" y="5907019"/>
                <a:ext cx="612000" cy="612000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Freeform 4926">
                <a:extLst>
                  <a:ext uri="{FF2B5EF4-FFF2-40B4-BE49-F238E27FC236}">
                    <a16:creationId xmlns:a16="http://schemas.microsoft.com/office/drawing/2014/main" id="{2D70E48D-4588-BF1F-846F-5B31B5E939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2351" y="6086312"/>
                <a:ext cx="452913" cy="310775"/>
              </a:xfrm>
              <a:custGeom>
                <a:avLst/>
                <a:gdLst>
                  <a:gd name="T0" fmla="*/ 306 w 376"/>
                  <a:gd name="T1" fmla="*/ 112 h 258"/>
                  <a:gd name="T2" fmla="*/ 306 w 376"/>
                  <a:gd name="T3" fmla="*/ 178 h 258"/>
                  <a:gd name="T4" fmla="*/ 282 w 376"/>
                  <a:gd name="T5" fmla="*/ 200 h 258"/>
                  <a:gd name="T6" fmla="*/ 254 w 376"/>
                  <a:gd name="T7" fmla="*/ 216 h 258"/>
                  <a:gd name="T8" fmla="*/ 222 w 376"/>
                  <a:gd name="T9" fmla="*/ 226 h 258"/>
                  <a:gd name="T10" fmla="*/ 190 w 376"/>
                  <a:gd name="T11" fmla="*/ 230 h 258"/>
                  <a:gd name="T12" fmla="*/ 172 w 376"/>
                  <a:gd name="T13" fmla="*/ 230 h 258"/>
                  <a:gd name="T14" fmla="*/ 138 w 376"/>
                  <a:gd name="T15" fmla="*/ 222 h 258"/>
                  <a:gd name="T16" fmla="*/ 108 w 376"/>
                  <a:gd name="T17" fmla="*/ 208 h 258"/>
                  <a:gd name="T18" fmla="*/ 82 w 376"/>
                  <a:gd name="T19" fmla="*/ 188 h 258"/>
                  <a:gd name="T20" fmla="*/ 70 w 376"/>
                  <a:gd name="T21" fmla="*/ 112 h 258"/>
                  <a:gd name="T22" fmla="*/ 176 w 376"/>
                  <a:gd name="T23" fmla="*/ 148 h 258"/>
                  <a:gd name="T24" fmla="*/ 188 w 376"/>
                  <a:gd name="T25" fmla="*/ 150 h 258"/>
                  <a:gd name="T26" fmla="*/ 200 w 376"/>
                  <a:gd name="T27" fmla="*/ 148 h 258"/>
                  <a:gd name="T28" fmla="*/ 190 w 376"/>
                  <a:gd name="T29" fmla="*/ 0 h 258"/>
                  <a:gd name="T30" fmla="*/ 186 w 376"/>
                  <a:gd name="T31" fmla="*/ 0 h 258"/>
                  <a:gd name="T32" fmla="*/ 8 w 376"/>
                  <a:gd name="T33" fmla="*/ 44 h 258"/>
                  <a:gd name="T34" fmla="*/ 0 w 376"/>
                  <a:gd name="T35" fmla="*/ 54 h 258"/>
                  <a:gd name="T36" fmla="*/ 2 w 376"/>
                  <a:gd name="T37" fmla="*/ 60 h 258"/>
                  <a:gd name="T38" fmla="*/ 184 w 376"/>
                  <a:gd name="T39" fmla="*/ 124 h 258"/>
                  <a:gd name="T40" fmla="*/ 188 w 376"/>
                  <a:gd name="T41" fmla="*/ 124 h 258"/>
                  <a:gd name="T42" fmla="*/ 192 w 376"/>
                  <a:gd name="T43" fmla="*/ 124 h 258"/>
                  <a:gd name="T44" fmla="*/ 370 w 376"/>
                  <a:gd name="T45" fmla="*/ 64 h 258"/>
                  <a:gd name="T46" fmla="*/ 376 w 376"/>
                  <a:gd name="T47" fmla="*/ 54 h 258"/>
                  <a:gd name="T48" fmla="*/ 374 w 376"/>
                  <a:gd name="T49" fmla="*/ 48 h 258"/>
                  <a:gd name="T50" fmla="*/ 368 w 376"/>
                  <a:gd name="T51" fmla="*/ 44 h 258"/>
                  <a:gd name="T52" fmla="*/ 348 w 376"/>
                  <a:gd name="T53" fmla="*/ 98 h 258"/>
                  <a:gd name="T54" fmla="*/ 328 w 376"/>
                  <a:gd name="T55" fmla="*/ 172 h 258"/>
                  <a:gd name="T56" fmla="*/ 332 w 376"/>
                  <a:gd name="T57" fmla="*/ 170 h 258"/>
                  <a:gd name="T58" fmla="*/ 338 w 376"/>
                  <a:gd name="T59" fmla="*/ 170 h 258"/>
                  <a:gd name="T60" fmla="*/ 348 w 376"/>
                  <a:gd name="T61" fmla="*/ 172 h 258"/>
                  <a:gd name="T62" fmla="*/ 338 w 376"/>
                  <a:gd name="T63" fmla="*/ 200 h 258"/>
                  <a:gd name="T64" fmla="*/ 332 w 376"/>
                  <a:gd name="T65" fmla="*/ 198 h 258"/>
                  <a:gd name="T66" fmla="*/ 318 w 376"/>
                  <a:gd name="T67" fmla="*/ 258 h 258"/>
                  <a:gd name="T68" fmla="*/ 348 w 376"/>
                  <a:gd name="T69" fmla="*/ 194 h 258"/>
                  <a:gd name="T70" fmla="*/ 344 w 376"/>
                  <a:gd name="T71" fmla="*/ 198 h 258"/>
                  <a:gd name="T72" fmla="*/ 338 w 376"/>
                  <a:gd name="T73" fmla="*/ 20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6" h="258">
                    <a:moveTo>
                      <a:pt x="200" y="148"/>
                    </a:moveTo>
                    <a:lnTo>
                      <a:pt x="306" y="112"/>
                    </a:lnTo>
                    <a:lnTo>
                      <a:pt x="306" y="178"/>
                    </a:lnTo>
                    <a:lnTo>
                      <a:pt x="306" y="178"/>
                    </a:lnTo>
                    <a:lnTo>
                      <a:pt x="294" y="188"/>
                    </a:lnTo>
                    <a:lnTo>
                      <a:pt x="282" y="200"/>
                    </a:lnTo>
                    <a:lnTo>
                      <a:pt x="268" y="208"/>
                    </a:lnTo>
                    <a:lnTo>
                      <a:pt x="254" y="216"/>
                    </a:lnTo>
                    <a:lnTo>
                      <a:pt x="238" y="222"/>
                    </a:lnTo>
                    <a:lnTo>
                      <a:pt x="222" y="226"/>
                    </a:lnTo>
                    <a:lnTo>
                      <a:pt x="206" y="230"/>
                    </a:lnTo>
                    <a:lnTo>
                      <a:pt x="190" y="230"/>
                    </a:lnTo>
                    <a:lnTo>
                      <a:pt x="190" y="230"/>
                    </a:lnTo>
                    <a:lnTo>
                      <a:pt x="172" y="230"/>
                    </a:lnTo>
                    <a:lnTo>
                      <a:pt x="154" y="226"/>
                    </a:lnTo>
                    <a:lnTo>
                      <a:pt x="138" y="222"/>
                    </a:lnTo>
                    <a:lnTo>
                      <a:pt x="122" y="216"/>
                    </a:lnTo>
                    <a:lnTo>
                      <a:pt x="108" y="208"/>
                    </a:lnTo>
                    <a:lnTo>
                      <a:pt x="94" y="198"/>
                    </a:lnTo>
                    <a:lnTo>
                      <a:pt x="82" y="188"/>
                    </a:lnTo>
                    <a:lnTo>
                      <a:pt x="70" y="176"/>
                    </a:lnTo>
                    <a:lnTo>
                      <a:pt x="70" y="112"/>
                    </a:lnTo>
                    <a:lnTo>
                      <a:pt x="176" y="148"/>
                    </a:lnTo>
                    <a:lnTo>
                      <a:pt x="176" y="148"/>
                    </a:lnTo>
                    <a:lnTo>
                      <a:pt x="188" y="150"/>
                    </a:lnTo>
                    <a:lnTo>
                      <a:pt x="188" y="150"/>
                    </a:lnTo>
                    <a:lnTo>
                      <a:pt x="200" y="148"/>
                    </a:lnTo>
                    <a:lnTo>
                      <a:pt x="200" y="148"/>
                    </a:lnTo>
                    <a:close/>
                    <a:moveTo>
                      <a:pt x="368" y="44"/>
                    </a:moveTo>
                    <a:lnTo>
                      <a:pt x="190" y="0"/>
                    </a:lnTo>
                    <a:lnTo>
                      <a:pt x="190" y="0"/>
                    </a:lnTo>
                    <a:lnTo>
                      <a:pt x="186" y="0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2" y="48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2" y="60"/>
                    </a:lnTo>
                    <a:lnTo>
                      <a:pt x="6" y="64"/>
                    </a:lnTo>
                    <a:lnTo>
                      <a:pt x="184" y="124"/>
                    </a:lnTo>
                    <a:lnTo>
                      <a:pt x="184" y="124"/>
                    </a:lnTo>
                    <a:lnTo>
                      <a:pt x="188" y="124"/>
                    </a:lnTo>
                    <a:lnTo>
                      <a:pt x="188" y="124"/>
                    </a:lnTo>
                    <a:lnTo>
                      <a:pt x="192" y="124"/>
                    </a:lnTo>
                    <a:lnTo>
                      <a:pt x="370" y="64"/>
                    </a:lnTo>
                    <a:lnTo>
                      <a:pt x="370" y="64"/>
                    </a:lnTo>
                    <a:lnTo>
                      <a:pt x="374" y="60"/>
                    </a:lnTo>
                    <a:lnTo>
                      <a:pt x="376" y="54"/>
                    </a:lnTo>
                    <a:lnTo>
                      <a:pt x="376" y="54"/>
                    </a:lnTo>
                    <a:lnTo>
                      <a:pt x="374" y="48"/>
                    </a:lnTo>
                    <a:lnTo>
                      <a:pt x="368" y="44"/>
                    </a:lnTo>
                    <a:lnTo>
                      <a:pt x="368" y="44"/>
                    </a:lnTo>
                    <a:close/>
                    <a:moveTo>
                      <a:pt x="348" y="172"/>
                    </a:moveTo>
                    <a:lnTo>
                      <a:pt x="348" y="98"/>
                    </a:lnTo>
                    <a:lnTo>
                      <a:pt x="328" y="106"/>
                    </a:lnTo>
                    <a:lnTo>
                      <a:pt x="328" y="172"/>
                    </a:lnTo>
                    <a:lnTo>
                      <a:pt x="328" y="172"/>
                    </a:lnTo>
                    <a:lnTo>
                      <a:pt x="332" y="170"/>
                    </a:lnTo>
                    <a:lnTo>
                      <a:pt x="338" y="170"/>
                    </a:lnTo>
                    <a:lnTo>
                      <a:pt x="338" y="170"/>
                    </a:lnTo>
                    <a:lnTo>
                      <a:pt x="344" y="170"/>
                    </a:lnTo>
                    <a:lnTo>
                      <a:pt x="348" y="172"/>
                    </a:lnTo>
                    <a:lnTo>
                      <a:pt x="348" y="172"/>
                    </a:lnTo>
                    <a:close/>
                    <a:moveTo>
                      <a:pt x="338" y="200"/>
                    </a:moveTo>
                    <a:lnTo>
                      <a:pt x="338" y="200"/>
                    </a:lnTo>
                    <a:lnTo>
                      <a:pt x="332" y="198"/>
                    </a:lnTo>
                    <a:lnTo>
                      <a:pt x="326" y="194"/>
                    </a:lnTo>
                    <a:lnTo>
                      <a:pt x="318" y="258"/>
                    </a:lnTo>
                    <a:lnTo>
                      <a:pt x="356" y="258"/>
                    </a:lnTo>
                    <a:lnTo>
                      <a:pt x="348" y="194"/>
                    </a:lnTo>
                    <a:lnTo>
                      <a:pt x="348" y="194"/>
                    </a:lnTo>
                    <a:lnTo>
                      <a:pt x="344" y="198"/>
                    </a:lnTo>
                    <a:lnTo>
                      <a:pt x="338" y="200"/>
                    </a:lnTo>
                    <a:lnTo>
                      <a:pt x="338" y="20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66232A03-554B-DD23-D978-EB99542C29CE}"/>
              </a:ext>
            </a:extLst>
          </p:cNvPr>
          <p:cNvGrpSpPr/>
          <p:nvPr/>
        </p:nvGrpSpPr>
        <p:grpSpPr>
          <a:xfrm>
            <a:off x="771272" y="5067553"/>
            <a:ext cx="2955531" cy="612000"/>
            <a:chOff x="559423" y="5002577"/>
            <a:chExt cx="2955531" cy="612000"/>
          </a:xfrm>
        </p:grpSpPr>
        <p:sp>
          <p:nvSpPr>
            <p:cNvPr id="66" name="Rectangle 60">
              <a:extLst>
                <a:ext uri="{FF2B5EF4-FFF2-40B4-BE49-F238E27FC236}">
                  <a16:creationId xmlns:a16="http://schemas.microsoft.com/office/drawing/2014/main" id="{EBC3F308-6D18-0333-2462-7542B621CAB0}"/>
                </a:ext>
              </a:extLst>
            </p:cNvPr>
            <p:cNvSpPr/>
            <p:nvPr/>
          </p:nvSpPr>
          <p:spPr>
            <a:xfrm>
              <a:off x="1282954" y="5088008"/>
              <a:ext cx="2232000" cy="496290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20 </a:t>
              </a:r>
              <a:r>
                <a:rPr lang="it-IT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Analisi SWOT Realizzate </a:t>
              </a:r>
              <a:r>
                <a:rPr lang="it-IT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(per un totale di + di 35 UPP)</a:t>
              </a:r>
              <a:endParaRPr lang="it-IT" sz="1625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7" name="Group 103">
              <a:extLst>
                <a:ext uri="{FF2B5EF4-FFF2-40B4-BE49-F238E27FC236}">
                  <a16:creationId xmlns:a16="http://schemas.microsoft.com/office/drawing/2014/main" id="{A199DA19-D6FE-A24D-25E9-50CEFA57BA29}"/>
                </a:ext>
              </a:extLst>
            </p:cNvPr>
            <p:cNvGrpSpPr/>
            <p:nvPr/>
          </p:nvGrpSpPr>
          <p:grpSpPr>
            <a:xfrm>
              <a:off x="559423" y="5002577"/>
              <a:ext cx="612000" cy="612000"/>
              <a:chOff x="8447928" y="2258092"/>
              <a:chExt cx="612000" cy="612000"/>
            </a:xfrm>
          </p:grpSpPr>
          <p:sp>
            <p:nvSpPr>
              <p:cNvPr id="68" name="Oval 337">
                <a:extLst>
                  <a:ext uri="{FF2B5EF4-FFF2-40B4-BE49-F238E27FC236}">
                    <a16:creationId xmlns:a16="http://schemas.microsoft.com/office/drawing/2014/main" id="{319A20CC-1BCC-1AF6-3435-3E614D74F1DD}"/>
                  </a:ext>
                </a:extLst>
              </p:cNvPr>
              <p:cNvSpPr/>
              <p:nvPr/>
            </p:nvSpPr>
            <p:spPr bwMode="ltGray">
              <a:xfrm>
                <a:off x="8447928" y="2258092"/>
                <a:ext cx="612000" cy="612000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Freeform 4960">
                <a:extLst>
                  <a:ext uri="{FF2B5EF4-FFF2-40B4-BE49-F238E27FC236}">
                    <a16:creationId xmlns:a16="http://schemas.microsoft.com/office/drawing/2014/main" id="{BF92E003-47BD-BE25-9524-03E2C01AC5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59459" y="2479874"/>
                <a:ext cx="421594" cy="221638"/>
              </a:xfrm>
              <a:custGeom>
                <a:avLst/>
                <a:gdLst>
                  <a:gd name="T0" fmla="*/ 242 w 350"/>
                  <a:gd name="T1" fmla="*/ 32 h 184"/>
                  <a:gd name="T2" fmla="*/ 236 w 350"/>
                  <a:gd name="T3" fmla="*/ 42 h 184"/>
                  <a:gd name="T4" fmla="*/ 78 w 350"/>
                  <a:gd name="T5" fmla="*/ 42 h 184"/>
                  <a:gd name="T6" fmla="*/ 68 w 350"/>
                  <a:gd name="T7" fmla="*/ 36 h 184"/>
                  <a:gd name="T8" fmla="*/ 68 w 350"/>
                  <a:gd name="T9" fmla="*/ 10 h 184"/>
                  <a:gd name="T10" fmla="*/ 74 w 350"/>
                  <a:gd name="T11" fmla="*/ 0 h 184"/>
                  <a:gd name="T12" fmla="*/ 232 w 350"/>
                  <a:gd name="T13" fmla="*/ 0 h 184"/>
                  <a:gd name="T14" fmla="*/ 242 w 350"/>
                  <a:gd name="T15" fmla="*/ 6 h 184"/>
                  <a:gd name="T16" fmla="*/ 34 w 350"/>
                  <a:gd name="T17" fmla="*/ 0 h 184"/>
                  <a:gd name="T18" fmla="*/ 6 w 350"/>
                  <a:gd name="T19" fmla="*/ 0 h 184"/>
                  <a:gd name="T20" fmla="*/ 0 w 350"/>
                  <a:gd name="T21" fmla="*/ 10 h 184"/>
                  <a:gd name="T22" fmla="*/ 0 w 350"/>
                  <a:gd name="T23" fmla="*/ 36 h 184"/>
                  <a:gd name="T24" fmla="*/ 10 w 350"/>
                  <a:gd name="T25" fmla="*/ 42 h 184"/>
                  <a:gd name="T26" fmla="*/ 38 w 350"/>
                  <a:gd name="T27" fmla="*/ 42 h 184"/>
                  <a:gd name="T28" fmla="*/ 44 w 350"/>
                  <a:gd name="T29" fmla="*/ 32 h 184"/>
                  <a:gd name="T30" fmla="*/ 42 w 350"/>
                  <a:gd name="T31" fmla="*/ 6 h 184"/>
                  <a:gd name="T32" fmla="*/ 34 w 350"/>
                  <a:gd name="T33" fmla="*/ 0 h 184"/>
                  <a:gd name="T34" fmla="*/ 174 w 350"/>
                  <a:gd name="T35" fmla="*/ 114 h 184"/>
                  <a:gd name="T36" fmla="*/ 78 w 350"/>
                  <a:gd name="T37" fmla="*/ 70 h 184"/>
                  <a:gd name="T38" fmla="*/ 70 w 350"/>
                  <a:gd name="T39" fmla="*/ 72 h 184"/>
                  <a:gd name="T40" fmla="*/ 68 w 350"/>
                  <a:gd name="T41" fmla="*/ 104 h 184"/>
                  <a:gd name="T42" fmla="*/ 70 w 350"/>
                  <a:gd name="T43" fmla="*/ 110 h 184"/>
                  <a:gd name="T44" fmla="*/ 78 w 350"/>
                  <a:gd name="T45" fmla="*/ 114 h 184"/>
                  <a:gd name="T46" fmla="*/ 10 w 350"/>
                  <a:gd name="T47" fmla="*/ 140 h 184"/>
                  <a:gd name="T48" fmla="*/ 0 w 350"/>
                  <a:gd name="T49" fmla="*/ 146 h 184"/>
                  <a:gd name="T50" fmla="*/ 0 w 350"/>
                  <a:gd name="T51" fmla="*/ 174 h 184"/>
                  <a:gd name="T52" fmla="*/ 6 w 350"/>
                  <a:gd name="T53" fmla="*/ 184 h 184"/>
                  <a:gd name="T54" fmla="*/ 34 w 350"/>
                  <a:gd name="T55" fmla="*/ 184 h 184"/>
                  <a:gd name="T56" fmla="*/ 42 w 350"/>
                  <a:gd name="T57" fmla="*/ 178 h 184"/>
                  <a:gd name="T58" fmla="*/ 44 w 350"/>
                  <a:gd name="T59" fmla="*/ 150 h 184"/>
                  <a:gd name="T60" fmla="*/ 38 w 350"/>
                  <a:gd name="T61" fmla="*/ 142 h 184"/>
                  <a:gd name="T62" fmla="*/ 188 w 350"/>
                  <a:gd name="T63" fmla="*/ 140 h 184"/>
                  <a:gd name="T64" fmla="*/ 74 w 350"/>
                  <a:gd name="T65" fmla="*/ 142 h 184"/>
                  <a:gd name="T66" fmla="*/ 68 w 350"/>
                  <a:gd name="T67" fmla="*/ 150 h 184"/>
                  <a:gd name="T68" fmla="*/ 68 w 350"/>
                  <a:gd name="T69" fmla="*/ 178 h 184"/>
                  <a:gd name="T70" fmla="*/ 78 w 350"/>
                  <a:gd name="T71" fmla="*/ 184 h 184"/>
                  <a:gd name="T72" fmla="*/ 34 w 350"/>
                  <a:gd name="T73" fmla="*/ 70 h 184"/>
                  <a:gd name="T74" fmla="*/ 6 w 350"/>
                  <a:gd name="T75" fmla="*/ 70 h 184"/>
                  <a:gd name="T76" fmla="*/ 0 w 350"/>
                  <a:gd name="T77" fmla="*/ 80 h 184"/>
                  <a:gd name="T78" fmla="*/ 0 w 350"/>
                  <a:gd name="T79" fmla="*/ 108 h 184"/>
                  <a:gd name="T80" fmla="*/ 10 w 350"/>
                  <a:gd name="T81" fmla="*/ 114 h 184"/>
                  <a:gd name="T82" fmla="*/ 38 w 350"/>
                  <a:gd name="T83" fmla="*/ 112 h 184"/>
                  <a:gd name="T84" fmla="*/ 44 w 350"/>
                  <a:gd name="T85" fmla="*/ 104 h 184"/>
                  <a:gd name="T86" fmla="*/ 42 w 350"/>
                  <a:gd name="T87" fmla="*/ 76 h 184"/>
                  <a:gd name="T88" fmla="*/ 34 w 350"/>
                  <a:gd name="T89" fmla="*/ 70 h 184"/>
                  <a:gd name="T90" fmla="*/ 312 w 350"/>
                  <a:gd name="T91" fmla="*/ 0 h 184"/>
                  <a:gd name="T92" fmla="*/ 184 w 350"/>
                  <a:gd name="T93" fmla="*/ 66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50" h="184">
                    <a:moveTo>
                      <a:pt x="242" y="10"/>
                    </a:moveTo>
                    <a:lnTo>
                      <a:pt x="242" y="32"/>
                    </a:lnTo>
                    <a:lnTo>
                      <a:pt x="242" y="32"/>
                    </a:lnTo>
                    <a:lnTo>
                      <a:pt x="242" y="36"/>
                    </a:lnTo>
                    <a:lnTo>
                      <a:pt x="240" y="40"/>
                    </a:lnTo>
                    <a:lnTo>
                      <a:pt x="236" y="42"/>
                    </a:lnTo>
                    <a:lnTo>
                      <a:pt x="232" y="42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4" y="42"/>
                    </a:lnTo>
                    <a:lnTo>
                      <a:pt x="70" y="40"/>
                    </a:lnTo>
                    <a:lnTo>
                      <a:pt x="68" y="36"/>
                    </a:lnTo>
                    <a:lnTo>
                      <a:pt x="68" y="32"/>
                    </a:lnTo>
                    <a:lnTo>
                      <a:pt x="68" y="10"/>
                    </a:lnTo>
                    <a:lnTo>
                      <a:pt x="68" y="10"/>
                    </a:lnTo>
                    <a:lnTo>
                      <a:pt x="68" y="6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6" y="0"/>
                    </a:lnTo>
                    <a:lnTo>
                      <a:pt x="240" y="2"/>
                    </a:lnTo>
                    <a:lnTo>
                      <a:pt x="242" y="6"/>
                    </a:lnTo>
                    <a:lnTo>
                      <a:pt x="242" y="10"/>
                    </a:lnTo>
                    <a:lnTo>
                      <a:pt x="242" y="10"/>
                    </a:lnTo>
                    <a:close/>
                    <a:moveTo>
                      <a:pt x="34" y="0"/>
                    </a:moveTo>
                    <a:lnTo>
                      <a:pt x="10" y="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6" y="42"/>
                    </a:lnTo>
                    <a:lnTo>
                      <a:pt x="10" y="42"/>
                    </a:lnTo>
                    <a:lnTo>
                      <a:pt x="34" y="42"/>
                    </a:lnTo>
                    <a:lnTo>
                      <a:pt x="34" y="42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2" y="36"/>
                    </a:lnTo>
                    <a:lnTo>
                      <a:pt x="44" y="32"/>
                    </a:lnTo>
                    <a:lnTo>
                      <a:pt x="44" y="10"/>
                    </a:lnTo>
                    <a:lnTo>
                      <a:pt x="44" y="10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8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  <a:moveTo>
                      <a:pt x="78" y="114"/>
                    </a:moveTo>
                    <a:lnTo>
                      <a:pt x="174" y="114"/>
                    </a:lnTo>
                    <a:lnTo>
                      <a:pt x="156" y="80"/>
                    </a:lnTo>
                    <a:lnTo>
                      <a:pt x="150" y="70"/>
                    </a:lnTo>
                    <a:lnTo>
                      <a:pt x="78" y="70"/>
                    </a:lnTo>
                    <a:lnTo>
                      <a:pt x="78" y="70"/>
                    </a:lnTo>
                    <a:lnTo>
                      <a:pt x="74" y="70"/>
                    </a:lnTo>
                    <a:lnTo>
                      <a:pt x="70" y="72"/>
                    </a:lnTo>
                    <a:lnTo>
                      <a:pt x="68" y="76"/>
                    </a:lnTo>
                    <a:lnTo>
                      <a:pt x="68" y="80"/>
                    </a:lnTo>
                    <a:lnTo>
                      <a:pt x="68" y="104"/>
                    </a:lnTo>
                    <a:lnTo>
                      <a:pt x="68" y="104"/>
                    </a:lnTo>
                    <a:lnTo>
                      <a:pt x="68" y="108"/>
                    </a:lnTo>
                    <a:lnTo>
                      <a:pt x="70" y="110"/>
                    </a:lnTo>
                    <a:lnTo>
                      <a:pt x="74" y="112"/>
                    </a:lnTo>
                    <a:lnTo>
                      <a:pt x="78" y="114"/>
                    </a:lnTo>
                    <a:lnTo>
                      <a:pt x="78" y="114"/>
                    </a:lnTo>
                    <a:close/>
                    <a:moveTo>
                      <a:pt x="34" y="140"/>
                    </a:moveTo>
                    <a:lnTo>
                      <a:pt x="10" y="140"/>
                    </a:lnTo>
                    <a:lnTo>
                      <a:pt x="10" y="140"/>
                    </a:lnTo>
                    <a:lnTo>
                      <a:pt x="6" y="142"/>
                    </a:lnTo>
                    <a:lnTo>
                      <a:pt x="2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8"/>
                    </a:lnTo>
                    <a:lnTo>
                      <a:pt x="2" y="182"/>
                    </a:lnTo>
                    <a:lnTo>
                      <a:pt x="6" y="184"/>
                    </a:lnTo>
                    <a:lnTo>
                      <a:pt x="10" y="184"/>
                    </a:lnTo>
                    <a:lnTo>
                      <a:pt x="34" y="184"/>
                    </a:lnTo>
                    <a:lnTo>
                      <a:pt x="34" y="184"/>
                    </a:lnTo>
                    <a:lnTo>
                      <a:pt x="38" y="184"/>
                    </a:lnTo>
                    <a:lnTo>
                      <a:pt x="40" y="182"/>
                    </a:lnTo>
                    <a:lnTo>
                      <a:pt x="42" y="178"/>
                    </a:lnTo>
                    <a:lnTo>
                      <a:pt x="44" y="174"/>
                    </a:lnTo>
                    <a:lnTo>
                      <a:pt x="44" y="150"/>
                    </a:lnTo>
                    <a:lnTo>
                      <a:pt x="44" y="150"/>
                    </a:lnTo>
                    <a:lnTo>
                      <a:pt x="42" y="146"/>
                    </a:lnTo>
                    <a:lnTo>
                      <a:pt x="40" y="144"/>
                    </a:lnTo>
                    <a:lnTo>
                      <a:pt x="38" y="142"/>
                    </a:lnTo>
                    <a:lnTo>
                      <a:pt x="34" y="140"/>
                    </a:lnTo>
                    <a:lnTo>
                      <a:pt x="34" y="140"/>
                    </a:lnTo>
                    <a:close/>
                    <a:moveTo>
                      <a:pt x="188" y="140"/>
                    </a:moveTo>
                    <a:lnTo>
                      <a:pt x="78" y="140"/>
                    </a:lnTo>
                    <a:lnTo>
                      <a:pt x="78" y="140"/>
                    </a:lnTo>
                    <a:lnTo>
                      <a:pt x="74" y="142"/>
                    </a:lnTo>
                    <a:lnTo>
                      <a:pt x="70" y="144"/>
                    </a:lnTo>
                    <a:lnTo>
                      <a:pt x="68" y="146"/>
                    </a:lnTo>
                    <a:lnTo>
                      <a:pt x="68" y="150"/>
                    </a:lnTo>
                    <a:lnTo>
                      <a:pt x="68" y="174"/>
                    </a:lnTo>
                    <a:lnTo>
                      <a:pt x="68" y="174"/>
                    </a:lnTo>
                    <a:lnTo>
                      <a:pt x="68" y="178"/>
                    </a:lnTo>
                    <a:lnTo>
                      <a:pt x="70" y="182"/>
                    </a:lnTo>
                    <a:lnTo>
                      <a:pt x="74" y="184"/>
                    </a:lnTo>
                    <a:lnTo>
                      <a:pt x="78" y="184"/>
                    </a:lnTo>
                    <a:lnTo>
                      <a:pt x="212" y="184"/>
                    </a:lnTo>
                    <a:lnTo>
                      <a:pt x="188" y="140"/>
                    </a:lnTo>
                    <a:close/>
                    <a:moveTo>
                      <a:pt x="34" y="70"/>
                    </a:moveTo>
                    <a:lnTo>
                      <a:pt x="10" y="70"/>
                    </a:lnTo>
                    <a:lnTo>
                      <a:pt x="10" y="70"/>
                    </a:lnTo>
                    <a:lnTo>
                      <a:pt x="6" y="70"/>
                    </a:lnTo>
                    <a:lnTo>
                      <a:pt x="2" y="72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8"/>
                    </a:lnTo>
                    <a:lnTo>
                      <a:pt x="2" y="110"/>
                    </a:lnTo>
                    <a:lnTo>
                      <a:pt x="6" y="112"/>
                    </a:lnTo>
                    <a:lnTo>
                      <a:pt x="10" y="114"/>
                    </a:lnTo>
                    <a:lnTo>
                      <a:pt x="34" y="114"/>
                    </a:lnTo>
                    <a:lnTo>
                      <a:pt x="34" y="114"/>
                    </a:lnTo>
                    <a:lnTo>
                      <a:pt x="38" y="112"/>
                    </a:lnTo>
                    <a:lnTo>
                      <a:pt x="40" y="110"/>
                    </a:lnTo>
                    <a:lnTo>
                      <a:pt x="42" y="108"/>
                    </a:lnTo>
                    <a:lnTo>
                      <a:pt x="44" y="104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42" y="76"/>
                    </a:lnTo>
                    <a:lnTo>
                      <a:pt x="40" y="72"/>
                    </a:lnTo>
                    <a:lnTo>
                      <a:pt x="38" y="70"/>
                    </a:lnTo>
                    <a:lnTo>
                      <a:pt x="34" y="70"/>
                    </a:lnTo>
                    <a:lnTo>
                      <a:pt x="34" y="70"/>
                    </a:lnTo>
                    <a:close/>
                    <a:moveTo>
                      <a:pt x="350" y="0"/>
                    </a:moveTo>
                    <a:lnTo>
                      <a:pt x="312" y="0"/>
                    </a:lnTo>
                    <a:lnTo>
                      <a:pt x="248" y="116"/>
                    </a:lnTo>
                    <a:lnTo>
                      <a:pt x="220" y="66"/>
                    </a:lnTo>
                    <a:lnTo>
                      <a:pt x="184" y="66"/>
                    </a:lnTo>
                    <a:lnTo>
                      <a:pt x="248" y="184"/>
                    </a:lnTo>
                    <a:lnTo>
                      <a:pt x="35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8B06D39C-CCEE-492E-CE7B-598A78F0D657}"/>
              </a:ext>
            </a:extLst>
          </p:cNvPr>
          <p:cNvGrpSpPr/>
          <p:nvPr/>
        </p:nvGrpSpPr>
        <p:grpSpPr>
          <a:xfrm>
            <a:off x="8333598" y="3163238"/>
            <a:ext cx="2914645" cy="612000"/>
            <a:chOff x="559423" y="3139006"/>
            <a:chExt cx="2914645" cy="612000"/>
          </a:xfrm>
        </p:grpSpPr>
        <p:sp>
          <p:nvSpPr>
            <p:cNvPr id="71" name="Rectangle 68">
              <a:extLst>
                <a:ext uri="{FF2B5EF4-FFF2-40B4-BE49-F238E27FC236}">
                  <a16:creationId xmlns:a16="http://schemas.microsoft.com/office/drawing/2014/main" id="{6F23ABDD-83B6-3AE3-55FF-83654A9E40FC}"/>
                </a:ext>
              </a:extLst>
            </p:cNvPr>
            <p:cNvSpPr/>
            <p:nvPr/>
          </p:nvSpPr>
          <p:spPr>
            <a:xfrm>
              <a:off x="1242068" y="3227301"/>
              <a:ext cx="2232000" cy="492443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Strumento di Pesatura dei Fascicoli</a:t>
              </a:r>
            </a:p>
          </p:txBody>
        </p:sp>
        <p:grpSp>
          <p:nvGrpSpPr>
            <p:cNvPr id="72" name="Group 6307">
              <a:extLst>
                <a:ext uri="{FF2B5EF4-FFF2-40B4-BE49-F238E27FC236}">
                  <a16:creationId xmlns:a16="http://schemas.microsoft.com/office/drawing/2014/main" id="{88226730-3C9F-E7F7-F8E1-FCD5DA73ED47}"/>
                </a:ext>
              </a:extLst>
            </p:cNvPr>
            <p:cNvGrpSpPr/>
            <p:nvPr/>
          </p:nvGrpSpPr>
          <p:grpSpPr>
            <a:xfrm>
              <a:off x="559423" y="3139006"/>
              <a:ext cx="612000" cy="612000"/>
              <a:chOff x="4091659" y="4690710"/>
              <a:chExt cx="612000" cy="612000"/>
            </a:xfrm>
          </p:grpSpPr>
          <p:sp>
            <p:nvSpPr>
              <p:cNvPr id="73" name="Oval 134">
                <a:extLst>
                  <a:ext uri="{FF2B5EF4-FFF2-40B4-BE49-F238E27FC236}">
                    <a16:creationId xmlns:a16="http://schemas.microsoft.com/office/drawing/2014/main" id="{BB7AEC37-3E66-CD8E-89AC-852B9F232BC1}"/>
                  </a:ext>
                </a:extLst>
              </p:cNvPr>
              <p:cNvSpPr/>
              <p:nvPr/>
            </p:nvSpPr>
            <p:spPr bwMode="ltGray">
              <a:xfrm>
                <a:off x="4091659" y="4690710"/>
                <a:ext cx="612000" cy="612000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Freeform 4827">
                <a:extLst>
                  <a:ext uri="{FF2B5EF4-FFF2-40B4-BE49-F238E27FC236}">
                    <a16:creationId xmlns:a16="http://schemas.microsoft.com/office/drawing/2014/main" id="{46C7D029-C2F6-6478-875E-E050A795F1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81929" y="4792839"/>
                <a:ext cx="431460" cy="414299"/>
              </a:xfrm>
              <a:custGeom>
                <a:avLst/>
                <a:gdLst>
                  <a:gd name="T0" fmla="*/ 338 w 352"/>
                  <a:gd name="T1" fmla="*/ 194 h 338"/>
                  <a:gd name="T2" fmla="*/ 294 w 352"/>
                  <a:gd name="T3" fmla="*/ 46 h 338"/>
                  <a:gd name="T4" fmla="*/ 292 w 352"/>
                  <a:gd name="T5" fmla="*/ 46 h 338"/>
                  <a:gd name="T6" fmla="*/ 292 w 352"/>
                  <a:gd name="T7" fmla="*/ 44 h 338"/>
                  <a:gd name="T8" fmla="*/ 290 w 352"/>
                  <a:gd name="T9" fmla="*/ 44 h 338"/>
                  <a:gd name="T10" fmla="*/ 288 w 352"/>
                  <a:gd name="T11" fmla="*/ 42 h 338"/>
                  <a:gd name="T12" fmla="*/ 288 w 352"/>
                  <a:gd name="T13" fmla="*/ 42 h 338"/>
                  <a:gd name="T14" fmla="*/ 286 w 352"/>
                  <a:gd name="T15" fmla="*/ 40 h 338"/>
                  <a:gd name="T16" fmla="*/ 284 w 352"/>
                  <a:gd name="T17" fmla="*/ 40 h 338"/>
                  <a:gd name="T18" fmla="*/ 202 w 352"/>
                  <a:gd name="T19" fmla="*/ 40 h 338"/>
                  <a:gd name="T20" fmla="*/ 192 w 352"/>
                  <a:gd name="T21" fmla="*/ 26 h 338"/>
                  <a:gd name="T22" fmla="*/ 186 w 352"/>
                  <a:gd name="T23" fmla="*/ 10 h 338"/>
                  <a:gd name="T24" fmla="*/ 180 w 352"/>
                  <a:gd name="T25" fmla="*/ 2 h 338"/>
                  <a:gd name="T26" fmla="*/ 172 w 352"/>
                  <a:gd name="T27" fmla="*/ 2 h 338"/>
                  <a:gd name="T28" fmla="*/ 166 w 352"/>
                  <a:gd name="T29" fmla="*/ 10 h 338"/>
                  <a:gd name="T30" fmla="*/ 160 w 352"/>
                  <a:gd name="T31" fmla="*/ 26 h 338"/>
                  <a:gd name="T32" fmla="*/ 150 w 352"/>
                  <a:gd name="T33" fmla="*/ 40 h 338"/>
                  <a:gd name="T34" fmla="*/ 68 w 352"/>
                  <a:gd name="T35" fmla="*/ 40 h 338"/>
                  <a:gd name="T36" fmla="*/ 66 w 352"/>
                  <a:gd name="T37" fmla="*/ 40 h 338"/>
                  <a:gd name="T38" fmla="*/ 64 w 352"/>
                  <a:gd name="T39" fmla="*/ 42 h 338"/>
                  <a:gd name="T40" fmla="*/ 64 w 352"/>
                  <a:gd name="T41" fmla="*/ 42 h 338"/>
                  <a:gd name="T42" fmla="*/ 62 w 352"/>
                  <a:gd name="T43" fmla="*/ 44 h 338"/>
                  <a:gd name="T44" fmla="*/ 60 w 352"/>
                  <a:gd name="T45" fmla="*/ 44 h 338"/>
                  <a:gd name="T46" fmla="*/ 60 w 352"/>
                  <a:gd name="T47" fmla="*/ 46 h 338"/>
                  <a:gd name="T48" fmla="*/ 58 w 352"/>
                  <a:gd name="T49" fmla="*/ 46 h 338"/>
                  <a:gd name="T50" fmla="*/ 14 w 352"/>
                  <a:gd name="T51" fmla="*/ 194 h 338"/>
                  <a:gd name="T52" fmla="*/ 0 w 352"/>
                  <a:gd name="T53" fmla="*/ 194 h 338"/>
                  <a:gd name="T54" fmla="*/ 18 w 352"/>
                  <a:gd name="T55" fmla="*/ 220 h 338"/>
                  <a:gd name="T56" fmla="*/ 46 w 352"/>
                  <a:gd name="T57" fmla="*/ 236 h 338"/>
                  <a:gd name="T58" fmla="*/ 68 w 352"/>
                  <a:gd name="T59" fmla="*/ 240 h 338"/>
                  <a:gd name="T60" fmla="*/ 100 w 352"/>
                  <a:gd name="T61" fmla="*/ 232 h 338"/>
                  <a:gd name="T62" fmla="*/ 124 w 352"/>
                  <a:gd name="T63" fmla="*/ 212 h 338"/>
                  <a:gd name="T64" fmla="*/ 122 w 352"/>
                  <a:gd name="T65" fmla="*/ 194 h 338"/>
                  <a:gd name="T66" fmla="*/ 82 w 352"/>
                  <a:gd name="T67" fmla="*/ 60 h 338"/>
                  <a:gd name="T68" fmla="*/ 152 w 352"/>
                  <a:gd name="T69" fmla="*/ 66 h 338"/>
                  <a:gd name="T70" fmla="*/ 166 w 352"/>
                  <a:gd name="T71" fmla="*/ 78 h 338"/>
                  <a:gd name="T72" fmla="*/ 122 w 352"/>
                  <a:gd name="T73" fmla="*/ 306 h 338"/>
                  <a:gd name="T74" fmla="*/ 108 w 352"/>
                  <a:gd name="T75" fmla="*/ 316 h 338"/>
                  <a:gd name="T76" fmla="*/ 108 w 352"/>
                  <a:gd name="T77" fmla="*/ 328 h 338"/>
                  <a:gd name="T78" fmla="*/ 122 w 352"/>
                  <a:gd name="T79" fmla="*/ 338 h 338"/>
                  <a:gd name="T80" fmla="*/ 236 w 352"/>
                  <a:gd name="T81" fmla="*/ 338 h 338"/>
                  <a:gd name="T82" fmla="*/ 246 w 352"/>
                  <a:gd name="T83" fmla="*/ 322 h 338"/>
                  <a:gd name="T84" fmla="*/ 242 w 352"/>
                  <a:gd name="T85" fmla="*/ 312 h 338"/>
                  <a:gd name="T86" fmla="*/ 186 w 352"/>
                  <a:gd name="T87" fmla="*/ 306 h 338"/>
                  <a:gd name="T88" fmla="*/ 192 w 352"/>
                  <a:gd name="T89" fmla="*/ 74 h 338"/>
                  <a:gd name="T90" fmla="*/ 202 w 352"/>
                  <a:gd name="T91" fmla="*/ 60 h 338"/>
                  <a:gd name="T92" fmla="*/ 230 w 352"/>
                  <a:gd name="T93" fmla="*/ 194 h 338"/>
                  <a:gd name="T94" fmla="*/ 216 w 352"/>
                  <a:gd name="T95" fmla="*/ 194 h 338"/>
                  <a:gd name="T96" fmla="*/ 234 w 352"/>
                  <a:gd name="T97" fmla="*/ 220 h 338"/>
                  <a:gd name="T98" fmla="*/ 262 w 352"/>
                  <a:gd name="T99" fmla="*/ 236 h 338"/>
                  <a:gd name="T100" fmla="*/ 284 w 352"/>
                  <a:gd name="T101" fmla="*/ 240 h 338"/>
                  <a:gd name="T102" fmla="*/ 316 w 352"/>
                  <a:gd name="T103" fmla="*/ 232 h 338"/>
                  <a:gd name="T104" fmla="*/ 340 w 352"/>
                  <a:gd name="T105" fmla="*/ 212 h 338"/>
                  <a:gd name="T106" fmla="*/ 338 w 352"/>
                  <a:gd name="T107" fmla="*/ 194 h 338"/>
                  <a:gd name="T108" fmla="*/ 100 w 352"/>
                  <a:gd name="T109" fmla="*/ 194 h 338"/>
                  <a:gd name="T110" fmla="*/ 284 w 352"/>
                  <a:gd name="T111" fmla="*/ 86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52" h="338">
                    <a:moveTo>
                      <a:pt x="338" y="194"/>
                    </a:moveTo>
                    <a:lnTo>
                      <a:pt x="338" y="194"/>
                    </a:lnTo>
                    <a:lnTo>
                      <a:pt x="338" y="194"/>
                    </a:lnTo>
                    <a:lnTo>
                      <a:pt x="294" y="48"/>
                    </a:lnTo>
                    <a:lnTo>
                      <a:pt x="294" y="48"/>
                    </a:lnTo>
                    <a:lnTo>
                      <a:pt x="294" y="46"/>
                    </a:lnTo>
                    <a:lnTo>
                      <a:pt x="294" y="46"/>
                    </a:lnTo>
                    <a:lnTo>
                      <a:pt x="292" y="46"/>
                    </a:lnTo>
                    <a:lnTo>
                      <a:pt x="292" y="46"/>
                    </a:lnTo>
                    <a:lnTo>
                      <a:pt x="292" y="44"/>
                    </a:lnTo>
                    <a:lnTo>
                      <a:pt x="292" y="44"/>
                    </a:lnTo>
                    <a:lnTo>
                      <a:pt x="292" y="44"/>
                    </a:lnTo>
                    <a:lnTo>
                      <a:pt x="292" y="44"/>
                    </a:lnTo>
                    <a:lnTo>
                      <a:pt x="290" y="44"/>
                    </a:lnTo>
                    <a:lnTo>
                      <a:pt x="290" y="44"/>
                    </a:lnTo>
                    <a:lnTo>
                      <a:pt x="290" y="42"/>
                    </a:lnTo>
                    <a:lnTo>
                      <a:pt x="290" y="42"/>
                    </a:lnTo>
                    <a:lnTo>
                      <a:pt x="288" y="42"/>
                    </a:lnTo>
                    <a:lnTo>
                      <a:pt x="288" y="42"/>
                    </a:lnTo>
                    <a:lnTo>
                      <a:pt x="288" y="42"/>
                    </a:lnTo>
                    <a:lnTo>
                      <a:pt x="288" y="42"/>
                    </a:lnTo>
                    <a:lnTo>
                      <a:pt x="286" y="40"/>
                    </a:lnTo>
                    <a:lnTo>
                      <a:pt x="286" y="40"/>
                    </a:lnTo>
                    <a:lnTo>
                      <a:pt x="286" y="40"/>
                    </a:lnTo>
                    <a:lnTo>
                      <a:pt x="286" y="40"/>
                    </a:lnTo>
                    <a:lnTo>
                      <a:pt x="284" y="40"/>
                    </a:lnTo>
                    <a:lnTo>
                      <a:pt x="284" y="40"/>
                    </a:lnTo>
                    <a:lnTo>
                      <a:pt x="284" y="40"/>
                    </a:lnTo>
                    <a:lnTo>
                      <a:pt x="202" y="40"/>
                    </a:lnTo>
                    <a:lnTo>
                      <a:pt x="202" y="40"/>
                    </a:lnTo>
                    <a:lnTo>
                      <a:pt x="200" y="34"/>
                    </a:lnTo>
                    <a:lnTo>
                      <a:pt x="196" y="30"/>
                    </a:lnTo>
                    <a:lnTo>
                      <a:pt x="192" y="26"/>
                    </a:lnTo>
                    <a:lnTo>
                      <a:pt x="186" y="24"/>
                    </a:lnTo>
                    <a:lnTo>
                      <a:pt x="186" y="10"/>
                    </a:lnTo>
                    <a:lnTo>
                      <a:pt x="186" y="10"/>
                    </a:lnTo>
                    <a:lnTo>
                      <a:pt x="186" y="6"/>
                    </a:lnTo>
                    <a:lnTo>
                      <a:pt x="184" y="4"/>
                    </a:lnTo>
                    <a:lnTo>
                      <a:pt x="180" y="2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2" y="2"/>
                    </a:lnTo>
                    <a:lnTo>
                      <a:pt x="168" y="4"/>
                    </a:lnTo>
                    <a:lnTo>
                      <a:pt x="166" y="6"/>
                    </a:lnTo>
                    <a:lnTo>
                      <a:pt x="166" y="10"/>
                    </a:lnTo>
                    <a:lnTo>
                      <a:pt x="166" y="24"/>
                    </a:lnTo>
                    <a:lnTo>
                      <a:pt x="166" y="24"/>
                    </a:lnTo>
                    <a:lnTo>
                      <a:pt x="160" y="26"/>
                    </a:lnTo>
                    <a:lnTo>
                      <a:pt x="156" y="30"/>
                    </a:lnTo>
                    <a:lnTo>
                      <a:pt x="152" y="34"/>
                    </a:lnTo>
                    <a:lnTo>
                      <a:pt x="150" y="40"/>
                    </a:lnTo>
                    <a:lnTo>
                      <a:pt x="68" y="40"/>
                    </a:lnTo>
                    <a:lnTo>
                      <a:pt x="68" y="40"/>
                    </a:lnTo>
                    <a:lnTo>
                      <a:pt x="68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66" y="40"/>
                    </a:lnTo>
                    <a:lnTo>
                      <a:pt x="66" y="40"/>
                    </a:lnTo>
                    <a:lnTo>
                      <a:pt x="66" y="40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2" y="42"/>
                    </a:lnTo>
                    <a:lnTo>
                      <a:pt x="62" y="42"/>
                    </a:lnTo>
                    <a:lnTo>
                      <a:pt x="62" y="44"/>
                    </a:lnTo>
                    <a:lnTo>
                      <a:pt x="62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6"/>
                    </a:lnTo>
                    <a:lnTo>
                      <a:pt x="60" y="46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58" y="48"/>
                    </a:lnTo>
                    <a:lnTo>
                      <a:pt x="14" y="194"/>
                    </a:lnTo>
                    <a:lnTo>
                      <a:pt x="14" y="194"/>
                    </a:lnTo>
                    <a:lnTo>
                      <a:pt x="14" y="194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6" y="204"/>
                    </a:lnTo>
                    <a:lnTo>
                      <a:pt x="12" y="212"/>
                    </a:lnTo>
                    <a:lnTo>
                      <a:pt x="18" y="220"/>
                    </a:lnTo>
                    <a:lnTo>
                      <a:pt x="26" y="228"/>
                    </a:lnTo>
                    <a:lnTo>
                      <a:pt x="36" y="232"/>
                    </a:lnTo>
                    <a:lnTo>
                      <a:pt x="46" y="236"/>
                    </a:lnTo>
                    <a:lnTo>
                      <a:pt x="56" y="240"/>
                    </a:lnTo>
                    <a:lnTo>
                      <a:pt x="68" y="240"/>
                    </a:lnTo>
                    <a:lnTo>
                      <a:pt x="68" y="240"/>
                    </a:lnTo>
                    <a:lnTo>
                      <a:pt x="80" y="240"/>
                    </a:lnTo>
                    <a:lnTo>
                      <a:pt x="90" y="236"/>
                    </a:lnTo>
                    <a:lnTo>
                      <a:pt x="100" y="232"/>
                    </a:lnTo>
                    <a:lnTo>
                      <a:pt x="110" y="228"/>
                    </a:lnTo>
                    <a:lnTo>
                      <a:pt x="118" y="220"/>
                    </a:lnTo>
                    <a:lnTo>
                      <a:pt x="124" y="212"/>
                    </a:lnTo>
                    <a:lnTo>
                      <a:pt x="130" y="204"/>
                    </a:lnTo>
                    <a:lnTo>
                      <a:pt x="136" y="194"/>
                    </a:lnTo>
                    <a:lnTo>
                      <a:pt x="122" y="194"/>
                    </a:lnTo>
                    <a:lnTo>
                      <a:pt x="122" y="194"/>
                    </a:lnTo>
                    <a:lnTo>
                      <a:pt x="122" y="194"/>
                    </a:lnTo>
                    <a:lnTo>
                      <a:pt x="82" y="60"/>
                    </a:lnTo>
                    <a:lnTo>
                      <a:pt x="150" y="60"/>
                    </a:lnTo>
                    <a:lnTo>
                      <a:pt x="150" y="60"/>
                    </a:lnTo>
                    <a:lnTo>
                      <a:pt x="152" y="66"/>
                    </a:lnTo>
                    <a:lnTo>
                      <a:pt x="156" y="70"/>
                    </a:lnTo>
                    <a:lnTo>
                      <a:pt x="160" y="74"/>
                    </a:lnTo>
                    <a:lnTo>
                      <a:pt x="166" y="78"/>
                    </a:lnTo>
                    <a:lnTo>
                      <a:pt x="166" y="306"/>
                    </a:lnTo>
                    <a:lnTo>
                      <a:pt x="122" y="306"/>
                    </a:lnTo>
                    <a:lnTo>
                      <a:pt x="122" y="306"/>
                    </a:lnTo>
                    <a:lnTo>
                      <a:pt x="116" y="308"/>
                    </a:lnTo>
                    <a:lnTo>
                      <a:pt x="110" y="312"/>
                    </a:lnTo>
                    <a:lnTo>
                      <a:pt x="108" y="316"/>
                    </a:lnTo>
                    <a:lnTo>
                      <a:pt x="106" y="322"/>
                    </a:lnTo>
                    <a:lnTo>
                      <a:pt x="106" y="322"/>
                    </a:lnTo>
                    <a:lnTo>
                      <a:pt x="108" y="328"/>
                    </a:lnTo>
                    <a:lnTo>
                      <a:pt x="110" y="334"/>
                    </a:lnTo>
                    <a:lnTo>
                      <a:pt x="116" y="338"/>
                    </a:lnTo>
                    <a:lnTo>
                      <a:pt x="122" y="338"/>
                    </a:lnTo>
                    <a:lnTo>
                      <a:pt x="230" y="338"/>
                    </a:lnTo>
                    <a:lnTo>
                      <a:pt x="230" y="338"/>
                    </a:lnTo>
                    <a:lnTo>
                      <a:pt x="236" y="338"/>
                    </a:lnTo>
                    <a:lnTo>
                      <a:pt x="242" y="334"/>
                    </a:lnTo>
                    <a:lnTo>
                      <a:pt x="244" y="328"/>
                    </a:lnTo>
                    <a:lnTo>
                      <a:pt x="246" y="322"/>
                    </a:lnTo>
                    <a:lnTo>
                      <a:pt x="246" y="322"/>
                    </a:lnTo>
                    <a:lnTo>
                      <a:pt x="244" y="316"/>
                    </a:lnTo>
                    <a:lnTo>
                      <a:pt x="242" y="312"/>
                    </a:lnTo>
                    <a:lnTo>
                      <a:pt x="236" y="308"/>
                    </a:lnTo>
                    <a:lnTo>
                      <a:pt x="230" y="306"/>
                    </a:lnTo>
                    <a:lnTo>
                      <a:pt x="186" y="306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92" y="74"/>
                    </a:lnTo>
                    <a:lnTo>
                      <a:pt x="196" y="70"/>
                    </a:lnTo>
                    <a:lnTo>
                      <a:pt x="200" y="66"/>
                    </a:lnTo>
                    <a:lnTo>
                      <a:pt x="202" y="60"/>
                    </a:lnTo>
                    <a:lnTo>
                      <a:pt x="270" y="60"/>
                    </a:lnTo>
                    <a:lnTo>
                      <a:pt x="230" y="194"/>
                    </a:lnTo>
                    <a:lnTo>
                      <a:pt x="230" y="194"/>
                    </a:lnTo>
                    <a:lnTo>
                      <a:pt x="230" y="194"/>
                    </a:lnTo>
                    <a:lnTo>
                      <a:pt x="216" y="194"/>
                    </a:lnTo>
                    <a:lnTo>
                      <a:pt x="216" y="194"/>
                    </a:lnTo>
                    <a:lnTo>
                      <a:pt x="222" y="204"/>
                    </a:lnTo>
                    <a:lnTo>
                      <a:pt x="228" y="212"/>
                    </a:lnTo>
                    <a:lnTo>
                      <a:pt x="234" y="220"/>
                    </a:lnTo>
                    <a:lnTo>
                      <a:pt x="242" y="228"/>
                    </a:lnTo>
                    <a:lnTo>
                      <a:pt x="252" y="232"/>
                    </a:lnTo>
                    <a:lnTo>
                      <a:pt x="262" y="236"/>
                    </a:lnTo>
                    <a:lnTo>
                      <a:pt x="272" y="240"/>
                    </a:lnTo>
                    <a:lnTo>
                      <a:pt x="284" y="240"/>
                    </a:lnTo>
                    <a:lnTo>
                      <a:pt x="284" y="240"/>
                    </a:lnTo>
                    <a:lnTo>
                      <a:pt x="296" y="240"/>
                    </a:lnTo>
                    <a:lnTo>
                      <a:pt x="306" y="236"/>
                    </a:lnTo>
                    <a:lnTo>
                      <a:pt x="316" y="232"/>
                    </a:lnTo>
                    <a:lnTo>
                      <a:pt x="326" y="228"/>
                    </a:lnTo>
                    <a:lnTo>
                      <a:pt x="334" y="220"/>
                    </a:lnTo>
                    <a:lnTo>
                      <a:pt x="340" y="212"/>
                    </a:lnTo>
                    <a:lnTo>
                      <a:pt x="346" y="204"/>
                    </a:lnTo>
                    <a:lnTo>
                      <a:pt x="352" y="194"/>
                    </a:lnTo>
                    <a:lnTo>
                      <a:pt x="338" y="194"/>
                    </a:lnTo>
                    <a:close/>
                    <a:moveTo>
                      <a:pt x="36" y="194"/>
                    </a:moveTo>
                    <a:lnTo>
                      <a:pt x="68" y="86"/>
                    </a:lnTo>
                    <a:lnTo>
                      <a:pt x="100" y="194"/>
                    </a:lnTo>
                    <a:lnTo>
                      <a:pt x="36" y="194"/>
                    </a:lnTo>
                    <a:close/>
                    <a:moveTo>
                      <a:pt x="252" y="194"/>
                    </a:moveTo>
                    <a:lnTo>
                      <a:pt x="284" y="86"/>
                    </a:lnTo>
                    <a:lnTo>
                      <a:pt x="316" y="194"/>
                    </a:lnTo>
                    <a:lnTo>
                      <a:pt x="252" y="19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43FC5440-3EFC-EE5E-D60E-F31AB444954C}"/>
              </a:ext>
            </a:extLst>
          </p:cNvPr>
          <p:cNvGrpSpPr/>
          <p:nvPr/>
        </p:nvGrpSpPr>
        <p:grpSpPr>
          <a:xfrm>
            <a:off x="811334" y="2210983"/>
            <a:ext cx="2915469" cy="655840"/>
            <a:chOff x="559423" y="2207608"/>
            <a:chExt cx="2915469" cy="655840"/>
          </a:xfrm>
        </p:grpSpPr>
        <p:sp>
          <p:nvSpPr>
            <p:cNvPr id="76" name="Rectangle 40">
              <a:extLst>
                <a:ext uri="{FF2B5EF4-FFF2-40B4-BE49-F238E27FC236}">
                  <a16:creationId xmlns:a16="http://schemas.microsoft.com/office/drawing/2014/main" id="{4CEA28B4-FF58-1B00-A566-8DB931BAC313}"/>
                </a:ext>
              </a:extLst>
            </p:cNvPr>
            <p:cNvSpPr/>
            <p:nvPr/>
          </p:nvSpPr>
          <p:spPr>
            <a:xfrm>
              <a:off x="1242892" y="2220964"/>
              <a:ext cx="2232000" cy="642484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20/ 24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Uffici giudiziari coinvolti nella diffusione dell'ufficio per il processo</a:t>
              </a:r>
            </a:p>
          </p:txBody>
        </p:sp>
        <p:grpSp>
          <p:nvGrpSpPr>
            <p:cNvPr id="77" name="Group 28">
              <a:extLst>
                <a:ext uri="{FF2B5EF4-FFF2-40B4-BE49-F238E27FC236}">
                  <a16:creationId xmlns:a16="http://schemas.microsoft.com/office/drawing/2014/main" id="{B711A558-C9AE-10F2-5AE7-58B1FDD7EDAC}"/>
                </a:ext>
              </a:extLst>
            </p:cNvPr>
            <p:cNvGrpSpPr/>
            <p:nvPr/>
          </p:nvGrpSpPr>
          <p:grpSpPr>
            <a:xfrm>
              <a:off x="559423" y="2207608"/>
              <a:ext cx="612000" cy="612000"/>
              <a:chOff x="2342233" y="5907019"/>
              <a:chExt cx="612000" cy="612000"/>
            </a:xfrm>
          </p:grpSpPr>
          <p:sp>
            <p:nvSpPr>
              <p:cNvPr id="78" name="Oval 140">
                <a:extLst>
                  <a:ext uri="{FF2B5EF4-FFF2-40B4-BE49-F238E27FC236}">
                    <a16:creationId xmlns:a16="http://schemas.microsoft.com/office/drawing/2014/main" id="{A28C425C-3C82-980C-A2EE-9530FB323782}"/>
                  </a:ext>
                </a:extLst>
              </p:cNvPr>
              <p:cNvSpPr/>
              <p:nvPr/>
            </p:nvSpPr>
            <p:spPr bwMode="ltGray">
              <a:xfrm>
                <a:off x="2342233" y="5907019"/>
                <a:ext cx="612000" cy="612000"/>
              </a:xfrm>
              <a:prstGeom prst="ellipse">
                <a:avLst/>
              </a:prstGeom>
              <a:solidFill>
                <a:srgbClr val="08536A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Freeform 4838">
                <a:extLst>
                  <a:ext uri="{FF2B5EF4-FFF2-40B4-BE49-F238E27FC236}">
                    <a16:creationId xmlns:a16="http://schemas.microsoft.com/office/drawing/2014/main" id="{89D619C1-8057-4F3E-6073-341F7B36BD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37122" y="5974991"/>
                <a:ext cx="422222" cy="419738"/>
              </a:xfrm>
              <a:custGeom>
                <a:avLst/>
                <a:gdLst>
                  <a:gd name="T0" fmla="*/ 24 w 340"/>
                  <a:gd name="T1" fmla="*/ 266 h 338"/>
                  <a:gd name="T2" fmla="*/ 18 w 340"/>
                  <a:gd name="T3" fmla="*/ 270 h 338"/>
                  <a:gd name="T4" fmla="*/ 14 w 340"/>
                  <a:gd name="T5" fmla="*/ 276 h 338"/>
                  <a:gd name="T6" fmla="*/ 16 w 340"/>
                  <a:gd name="T7" fmla="*/ 280 h 338"/>
                  <a:gd name="T8" fmla="*/ 20 w 340"/>
                  <a:gd name="T9" fmla="*/ 286 h 338"/>
                  <a:gd name="T10" fmla="*/ 316 w 340"/>
                  <a:gd name="T11" fmla="*/ 286 h 338"/>
                  <a:gd name="T12" fmla="*/ 320 w 340"/>
                  <a:gd name="T13" fmla="*/ 286 h 338"/>
                  <a:gd name="T14" fmla="*/ 324 w 340"/>
                  <a:gd name="T15" fmla="*/ 280 h 338"/>
                  <a:gd name="T16" fmla="*/ 326 w 340"/>
                  <a:gd name="T17" fmla="*/ 276 h 338"/>
                  <a:gd name="T18" fmla="*/ 322 w 340"/>
                  <a:gd name="T19" fmla="*/ 270 h 338"/>
                  <a:gd name="T20" fmla="*/ 316 w 340"/>
                  <a:gd name="T21" fmla="*/ 266 h 338"/>
                  <a:gd name="T22" fmla="*/ 298 w 340"/>
                  <a:gd name="T23" fmla="*/ 192 h 338"/>
                  <a:gd name="T24" fmla="*/ 316 w 340"/>
                  <a:gd name="T25" fmla="*/ 192 h 338"/>
                  <a:gd name="T26" fmla="*/ 322 w 340"/>
                  <a:gd name="T27" fmla="*/ 190 h 338"/>
                  <a:gd name="T28" fmla="*/ 326 w 340"/>
                  <a:gd name="T29" fmla="*/ 182 h 338"/>
                  <a:gd name="T30" fmla="*/ 324 w 340"/>
                  <a:gd name="T31" fmla="*/ 178 h 338"/>
                  <a:gd name="T32" fmla="*/ 320 w 340"/>
                  <a:gd name="T33" fmla="*/ 172 h 338"/>
                  <a:gd name="T34" fmla="*/ 24 w 340"/>
                  <a:gd name="T35" fmla="*/ 172 h 338"/>
                  <a:gd name="T36" fmla="*/ 20 w 340"/>
                  <a:gd name="T37" fmla="*/ 172 h 338"/>
                  <a:gd name="T38" fmla="*/ 16 w 340"/>
                  <a:gd name="T39" fmla="*/ 178 h 338"/>
                  <a:gd name="T40" fmla="*/ 14 w 340"/>
                  <a:gd name="T41" fmla="*/ 182 h 338"/>
                  <a:gd name="T42" fmla="*/ 18 w 340"/>
                  <a:gd name="T43" fmla="*/ 190 h 338"/>
                  <a:gd name="T44" fmla="*/ 24 w 340"/>
                  <a:gd name="T45" fmla="*/ 192 h 338"/>
                  <a:gd name="T46" fmla="*/ 42 w 340"/>
                  <a:gd name="T47" fmla="*/ 266 h 338"/>
                  <a:gd name="T48" fmla="*/ 248 w 340"/>
                  <a:gd name="T49" fmla="*/ 266 h 338"/>
                  <a:gd name="T50" fmla="*/ 230 w 340"/>
                  <a:gd name="T51" fmla="*/ 192 h 338"/>
                  <a:gd name="T52" fmla="*/ 248 w 340"/>
                  <a:gd name="T53" fmla="*/ 266 h 338"/>
                  <a:gd name="T54" fmla="*/ 162 w 340"/>
                  <a:gd name="T55" fmla="*/ 266 h 338"/>
                  <a:gd name="T56" fmla="*/ 178 w 340"/>
                  <a:gd name="T57" fmla="*/ 192 h 338"/>
                  <a:gd name="T58" fmla="*/ 110 w 340"/>
                  <a:gd name="T59" fmla="*/ 266 h 338"/>
                  <a:gd name="T60" fmla="*/ 92 w 340"/>
                  <a:gd name="T61" fmla="*/ 192 h 338"/>
                  <a:gd name="T62" fmla="*/ 110 w 340"/>
                  <a:gd name="T63" fmla="*/ 266 h 338"/>
                  <a:gd name="T64" fmla="*/ 340 w 340"/>
                  <a:gd name="T65" fmla="*/ 322 h 338"/>
                  <a:gd name="T66" fmla="*/ 334 w 340"/>
                  <a:gd name="T67" fmla="*/ 334 h 338"/>
                  <a:gd name="T68" fmla="*/ 324 w 340"/>
                  <a:gd name="T69" fmla="*/ 338 h 338"/>
                  <a:gd name="T70" fmla="*/ 16 w 340"/>
                  <a:gd name="T71" fmla="*/ 338 h 338"/>
                  <a:gd name="T72" fmla="*/ 6 w 340"/>
                  <a:gd name="T73" fmla="*/ 334 h 338"/>
                  <a:gd name="T74" fmla="*/ 0 w 340"/>
                  <a:gd name="T75" fmla="*/ 322 h 338"/>
                  <a:gd name="T76" fmla="*/ 2 w 340"/>
                  <a:gd name="T77" fmla="*/ 316 h 338"/>
                  <a:gd name="T78" fmla="*/ 10 w 340"/>
                  <a:gd name="T79" fmla="*/ 308 h 338"/>
                  <a:gd name="T80" fmla="*/ 324 w 340"/>
                  <a:gd name="T81" fmla="*/ 306 h 338"/>
                  <a:gd name="T82" fmla="*/ 330 w 340"/>
                  <a:gd name="T83" fmla="*/ 308 h 338"/>
                  <a:gd name="T84" fmla="*/ 338 w 340"/>
                  <a:gd name="T85" fmla="*/ 316 h 338"/>
                  <a:gd name="T86" fmla="*/ 340 w 340"/>
                  <a:gd name="T87" fmla="*/ 322 h 338"/>
                  <a:gd name="T88" fmla="*/ 82 w 340"/>
                  <a:gd name="T89" fmla="*/ 154 h 338"/>
                  <a:gd name="T90" fmla="*/ 84 w 340"/>
                  <a:gd name="T91" fmla="*/ 136 h 338"/>
                  <a:gd name="T92" fmla="*/ 98 w 340"/>
                  <a:gd name="T93" fmla="*/ 104 h 338"/>
                  <a:gd name="T94" fmla="*/ 120 w 340"/>
                  <a:gd name="T95" fmla="*/ 80 h 338"/>
                  <a:gd name="T96" fmla="*/ 152 w 340"/>
                  <a:gd name="T97" fmla="*/ 68 h 338"/>
                  <a:gd name="T98" fmla="*/ 170 w 340"/>
                  <a:gd name="T99" fmla="*/ 66 h 338"/>
                  <a:gd name="T100" fmla="*/ 204 w 340"/>
                  <a:gd name="T101" fmla="*/ 72 h 338"/>
                  <a:gd name="T102" fmla="*/ 232 w 340"/>
                  <a:gd name="T103" fmla="*/ 92 h 338"/>
                  <a:gd name="T104" fmla="*/ 250 w 340"/>
                  <a:gd name="T105" fmla="*/ 118 h 338"/>
                  <a:gd name="T106" fmla="*/ 258 w 340"/>
                  <a:gd name="T107" fmla="*/ 154 h 338"/>
                  <a:gd name="T108" fmla="*/ 192 w 340"/>
                  <a:gd name="T109" fmla="*/ 54 h 338"/>
                  <a:gd name="T110" fmla="*/ 148 w 340"/>
                  <a:gd name="T111" fmla="*/ 26 h 338"/>
                  <a:gd name="T112" fmla="*/ 192 w 340"/>
                  <a:gd name="T113" fmla="*/ 26 h 338"/>
                  <a:gd name="T114" fmla="*/ 192 w 340"/>
                  <a:gd name="T115" fmla="*/ 54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40" h="338">
                    <a:moveTo>
                      <a:pt x="24" y="266"/>
                    </a:moveTo>
                    <a:lnTo>
                      <a:pt x="24" y="266"/>
                    </a:lnTo>
                    <a:lnTo>
                      <a:pt x="20" y="268"/>
                    </a:lnTo>
                    <a:lnTo>
                      <a:pt x="18" y="270"/>
                    </a:lnTo>
                    <a:lnTo>
                      <a:pt x="16" y="272"/>
                    </a:lnTo>
                    <a:lnTo>
                      <a:pt x="14" y="276"/>
                    </a:lnTo>
                    <a:lnTo>
                      <a:pt x="14" y="276"/>
                    </a:lnTo>
                    <a:lnTo>
                      <a:pt x="16" y="280"/>
                    </a:lnTo>
                    <a:lnTo>
                      <a:pt x="18" y="284"/>
                    </a:lnTo>
                    <a:lnTo>
                      <a:pt x="20" y="286"/>
                    </a:lnTo>
                    <a:lnTo>
                      <a:pt x="24" y="286"/>
                    </a:lnTo>
                    <a:lnTo>
                      <a:pt x="316" y="286"/>
                    </a:lnTo>
                    <a:lnTo>
                      <a:pt x="316" y="286"/>
                    </a:lnTo>
                    <a:lnTo>
                      <a:pt x="320" y="286"/>
                    </a:lnTo>
                    <a:lnTo>
                      <a:pt x="322" y="284"/>
                    </a:lnTo>
                    <a:lnTo>
                      <a:pt x="324" y="280"/>
                    </a:lnTo>
                    <a:lnTo>
                      <a:pt x="326" y="276"/>
                    </a:lnTo>
                    <a:lnTo>
                      <a:pt x="326" y="276"/>
                    </a:lnTo>
                    <a:lnTo>
                      <a:pt x="324" y="272"/>
                    </a:lnTo>
                    <a:lnTo>
                      <a:pt x="322" y="270"/>
                    </a:lnTo>
                    <a:lnTo>
                      <a:pt x="320" y="268"/>
                    </a:lnTo>
                    <a:lnTo>
                      <a:pt x="316" y="266"/>
                    </a:lnTo>
                    <a:lnTo>
                      <a:pt x="298" y="266"/>
                    </a:lnTo>
                    <a:lnTo>
                      <a:pt x="298" y="192"/>
                    </a:lnTo>
                    <a:lnTo>
                      <a:pt x="316" y="192"/>
                    </a:lnTo>
                    <a:lnTo>
                      <a:pt x="316" y="192"/>
                    </a:lnTo>
                    <a:lnTo>
                      <a:pt x="320" y="192"/>
                    </a:lnTo>
                    <a:lnTo>
                      <a:pt x="322" y="190"/>
                    </a:lnTo>
                    <a:lnTo>
                      <a:pt x="324" y="186"/>
                    </a:lnTo>
                    <a:lnTo>
                      <a:pt x="326" y="182"/>
                    </a:lnTo>
                    <a:lnTo>
                      <a:pt x="326" y="182"/>
                    </a:lnTo>
                    <a:lnTo>
                      <a:pt x="324" y="178"/>
                    </a:lnTo>
                    <a:lnTo>
                      <a:pt x="322" y="176"/>
                    </a:lnTo>
                    <a:lnTo>
                      <a:pt x="320" y="172"/>
                    </a:lnTo>
                    <a:lnTo>
                      <a:pt x="316" y="172"/>
                    </a:lnTo>
                    <a:lnTo>
                      <a:pt x="24" y="172"/>
                    </a:lnTo>
                    <a:lnTo>
                      <a:pt x="24" y="172"/>
                    </a:lnTo>
                    <a:lnTo>
                      <a:pt x="20" y="172"/>
                    </a:lnTo>
                    <a:lnTo>
                      <a:pt x="18" y="176"/>
                    </a:lnTo>
                    <a:lnTo>
                      <a:pt x="16" y="178"/>
                    </a:lnTo>
                    <a:lnTo>
                      <a:pt x="14" y="182"/>
                    </a:lnTo>
                    <a:lnTo>
                      <a:pt x="14" y="182"/>
                    </a:lnTo>
                    <a:lnTo>
                      <a:pt x="16" y="186"/>
                    </a:lnTo>
                    <a:lnTo>
                      <a:pt x="18" y="190"/>
                    </a:lnTo>
                    <a:lnTo>
                      <a:pt x="20" y="192"/>
                    </a:lnTo>
                    <a:lnTo>
                      <a:pt x="24" y="192"/>
                    </a:lnTo>
                    <a:lnTo>
                      <a:pt x="42" y="192"/>
                    </a:lnTo>
                    <a:lnTo>
                      <a:pt x="42" y="266"/>
                    </a:lnTo>
                    <a:lnTo>
                      <a:pt x="24" y="266"/>
                    </a:lnTo>
                    <a:close/>
                    <a:moveTo>
                      <a:pt x="248" y="266"/>
                    </a:moveTo>
                    <a:lnTo>
                      <a:pt x="230" y="266"/>
                    </a:lnTo>
                    <a:lnTo>
                      <a:pt x="230" y="192"/>
                    </a:lnTo>
                    <a:lnTo>
                      <a:pt x="248" y="192"/>
                    </a:lnTo>
                    <a:lnTo>
                      <a:pt x="248" y="266"/>
                    </a:lnTo>
                    <a:close/>
                    <a:moveTo>
                      <a:pt x="178" y="266"/>
                    </a:moveTo>
                    <a:lnTo>
                      <a:pt x="162" y="266"/>
                    </a:lnTo>
                    <a:lnTo>
                      <a:pt x="162" y="192"/>
                    </a:lnTo>
                    <a:lnTo>
                      <a:pt x="178" y="192"/>
                    </a:lnTo>
                    <a:lnTo>
                      <a:pt x="178" y="266"/>
                    </a:lnTo>
                    <a:close/>
                    <a:moveTo>
                      <a:pt x="110" y="266"/>
                    </a:moveTo>
                    <a:lnTo>
                      <a:pt x="92" y="266"/>
                    </a:lnTo>
                    <a:lnTo>
                      <a:pt x="92" y="192"/>
                    </a:lnTo>
                    <a:lnTo>
                      <a:pt x="110" y="192"/>
                    </a:lnTo>
                    <a:lnTo>
                      <a:pt x="110" y="266"/>
                    </a:lnTo>
                    <a:close/>
                    <a:moveTo>
                      <a:pt x="340" y="322"/>
                    </a:moveTo>
                    <a:lnTo>
                      <a:pt x="340" y="322"/>
                    </a:lnTo>
                    <a:lnTo>
                      <a:pt x="338" y="328"/>
                    </a:lnTo>
                    <a:lnTo>
                      <a:pt x="334" y="334"/>
                    </a:lnTo>
                    <a:lnTo>
                      <a:pt x="330" y="336"/>
                    </a:lnTo>
                    <a:lnTo>
                      <a:pt x="324" y="338"/>
                    </a:lnTo>
                    <a:lnTo>
                      <a:pt x="16" y="338"/>
                    </a:lnTo>
                    <a:lnTo>
                      <a:pt x="16" y="338"/>
                    </a:lnTo>
                    <a:lnTo>
                      <a:pt x="10" y="336"/>
                    </a:lnTo>
                    <a:lnTo>
                      <a:pt x="6" y="334"/>
                    </a:lnTo>
                    <a:lnTo>
                      <a:pt x="2" y="328"/>
                    </a:lnTo>
                    <a:lnTo>
                      <a:pt x="0" y="322"/>
                    </a:lnTo>
                    <a:lnTo>
                      <a:pt x="0" y="322"/>
                    </a:lnTo>
                    <a:lnTo>
                      <a:pt x="2" y="316"/>
                    </a:lnTo>
                    <a:lnTo>
                      <a:pt x="6" y="310"/>
                    </a:lnTo>
                    <a:lnTo>
                      <a:pt x="10" y="308"/>
                    </a:lnTo>
                    <a:lnTo>
                      <a:pt x="16" y="306"/>
                    </a:lnTo>
                    <a:lnTo>
                      <a:pt x="324" y="306"/>
                    </a:lnTo>
                    <a:lnTo>
                      <a:pt x="324" y="306"/>
                    </a:lnTo>
                    <a:lnTo>
                      <a:pt x="330" y="308"/>
                    </a:lnTo>
                    <a:lnTo>
                      <a:pt x="334" y="310"/>
                    </a:lnTo>
                    <a:lnTo>
                      <a:pt x="338" y="316"/>
                    </a:lnTo>
                    <a:lnTo>
                      <a:pt x="340" y="322"/>
                    </a:lnTo>
                    <a:lnTo>
                      <a:pt x="340" y="322"/>
                    </a:lnTo>
                    <a:close/>
                    <a:moveTo>
                      <a:pt x="258" y="154"/>
                    </a:moveTo>
                    <a:lnTo>
                      <a:pt x="82" y="154"/>
                    </a:lnTo>
                    <a:lnTo>
                      <a:pt x="82" y="154"/>
                    </a:lnTo>
                    <a:lnTo>
                      <a:pt x="84" y="136"/>
                    </a:lnTo>
                    <a:lnTo>
                      <a:pt x="90" y="118"/>
                    </a:lnTo>
                    <a:lnTo>
                      <a:pt x="98" y="104"/>
                    </a:lnTo>
                    <a:lnTo>
                      <a:pt x="108" y="92"/>
                    </a:lnTo>
                    <a:lnTo>
                      <a:pt x="120" y="80"/>
                    </a:lnTo>
                    <a:lnTo>
                      <a:pt x="136" y="72"/>
                    </a:lnTo>
                    <a:lnTo>
                      <a:pt x="152" y="68"/>
                    </a:lnTo>
                    <a:lnTo>
                      <a:pt x="170" y="66"/>
                    </a:lnTo>
                    <a:lnTo>
                      <a:pt x="170" y="66"/>
                    </a:lnTo>
                    <a:lnTo>
                      <a:pt x="188" y="68"/>
                    </a:lnTo>
                    <a:lnTo>
                      <a:pt x="204" y="72"/>
                    </a:lnTo>
                    <a:lnTo>
                      <a:pt x="220" y="80"/>
                    </a:lnTo>
                    <a:lnTo>
                      <a:pt x="232" y="92"/>
                    </a:lnTo>
                    <a:lnTo>
                      <a:pt x="242" y="104"/>
                    </a:lnTo>
                    <a:lnTo>
                      <a:pt x="250" y="118"/>
                    </a:lnTo>
                    <a:lnTo>
                      <a:pt x="256" y="136"/>
                    </a:lnTo>
                    <a:lnTo>
                      <a:pt x="258" y="154"/>
                    </a:lnTo>
                    <a:lnTo>
                      <a:pt x="258" y="154"/>
                    </a:lnTo>
                    <a:close/>
                    <a:moveTo>
                      <a:pt x="192" y="54"/>
                    </a:moveTo>
                    <a:lnTo>
                      <a:pt x="148" y="54"/>
                    </a:lnTo>
                    <a:lnTo>
                      <a:pt x="148" y="26"/>
                    </a:lnTo>
                    <a:lnTo>
                      <a:pt x="170" y="0"/>
                    </a:lnTo>
                    <a:lnTo>
                      <a:pt x="192" y="26"/>
                    </a:lnTo>
                    <a:lnTo>
                      <a:pt x="192" y="26"/>
                    </a:lnTo>
                    <a:lnTo>
                      <a:pt x="192" y="5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590E1E0C-8D68-E852-CC2A-D164922EC4CD}"/>
              </a:ext>
            </a:extLst>
          </p:cNvPr>
          <p:cNvGrpSpPr/>
          <p:nvPr/>
        </p:nvGrpSpPr>
        <p:grpSpPr>
          <a:xfrm>
            <a:off x="8307294" y="5067553"/>
            <a:ext cx="2967253" cy="612775"/>
            <a:chOff x="6651142" y="2212814"/>
            <a:chExt cx="2967253" cy="612775"/>
          </a:xfrm>
        </p:grpSpPr>
        <p:sp>
          <p:nvSpPr>
            <p:cNvPr id="81" name="Rectangle 67">
              <a:extLst>
                <a:ext uri="{FF2B5EF4-FFF2-40B4-BE49-F238E27FC236}">
                  <a16:creationId xmlns:a16="http://schemas.microsoft.com/office/drawing/2014/main" id="{B77F2BFA-C171-62B3-94F0-7863ACD97812}"/>
                </a:ext>
              </a:extLst>
            </p:cNvPr>
            <p:cNvSpPr/>
            <p:nvPr/>
          </p:nvSpPr>
          <p:spPr>
            <a:xfrm>
              <a:off x="7386395" y="2264998"/>
              <a:ext cx="2232000" cy="492443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+ 60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Eventi di comunicazione e disseminazione</a:t>
              </a:r>
            </a:p>
          </p:txBody>
        </p:sp>
        <p:grpSp>
          <p:nvGrpSpPr>
            <p:cNvPr id="82" name="Group 98">
              <a:extLst>
                <a:ext uri="{FF2B5EF4-FFF2-40B4-BE49-F238E27FC236}">
                  <a16:creationId xmlns:a16="http://schemas.microsoft.com/office/drawing/2014/main" id="{3AE26113-65EF-EEF9-6275-6A1D27070000}"/>
                </a:ext>
              </a:extLst>
            </p:cNvPr>
            <p:cNvGrpSpPr/>
            <p:nvPr/>
          </p:nvGrpSpPr>
          <p:grpSpPr>
            <a:xfrm>
              <a:off x="6651142" y="2212814"/>
              <a:ext cx="612775" cy="612775"/>
              <a:chOff x="592807" y="3807696"/>
              <a:chExt cx="612775" cy="612775"/>
            </a:xfrm>
          </p:grpSpPr>
          <p:sp>
            <p:nvSpPr>
              <p:cNvPr id="83" name="Oval 611">
                <a:extLst>
                  <a:ext uri="{FF2B5EF4-FFF2-40B4-BE49-F238E27FC236}">
                    <a16:creationId xmlns:a16="http://schemas.microsoft.com/office/drawing/2014/main" id="{596D26CB-A531-1A23-2C4A-3D9634232412}"/>
                  </a:ext>
                </a:extLst>
              </p:cNvPr>
              <p:cNvSpPr/>
              <p:nvPr/>
            </p:nvSpPr>
            <p:spPr bwMode="ltGray">
              <a:xfrm>
                <a:off x="592807" y="3807696"/>
                <a:ext cx="612775" cy="612775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Freeform 62">
                <a:extLst>
                  <a:ext uri="{FF2B5EF4-FFF2-40B4-BE49-F238E27FC236}">
                    <a16:creationId xmlns:a16="http://schemas.microsoft.com/office/drawing/2014/main" id="{390A8C4E-69D1-8A6A-4195-7609B90CEC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6988" y="3986541"/>
                <a:ext cx="371353" cy="270333"/>
              </a:xfrm>
              <a:custGeom>
                <a:avLst/>
                <a:gdLst>
                  <a:gd name="T0" fmla="*/ 783 w 783"/>
                  <a:gd name="T1" fmla="*/ 572 h 572"/>
                  <a:gd name="T2" fmla="*/ 750 w 783"/>
                  <a:gd name="T3" fmla="*/ 539 h 572"/>
                  <a:gd name="T4" fmla="*/ 750 w 783"/>
                  <a:gd name="T5" fmla="*/ 33 h 572"/>
                  <a:gd name="T6" fmla="*/ 674 w 783"/>
                  <a:gd name="T7" fmla="*/ 338 h 572"/>
                  <a:gd name="T8" fmla="*/ 669 w 783"/>
                  <a:gd name="T9" fmla="*/ 364 h 572"/>
                  <a:gd name="T10" fmla="*/ 653 w 783"/>
                  <a:gd name="T11" fmla="*/ 387 h 572"/>
                  <a:gd name="T12" fmla="*/ 639 w 783"/>
                  <a:gd name="T13" fmla="*/ 398 h 572"/>
                  <a:gd name="T14" fmla="*/ 639 w 783"/>
                  <a:gd name="T15" fmla="*/ 507 h 572"/>
                  <a:gd name="T16" fmla="*/ 569 w 783"/>
                  <a:gd name="T17" fmla="*/ 399 h 572"/>
                  <a:gd name="T18" fmla="*/ 569 w 783"/>
                  <a:gd name="T19" fmla="*/ 398 h 572"/>
                  <a:gd name="T20" fmla="*/ 549 w 783"/>
                  <a:gd name="T21" fmla="*/ 380 h 572"/>
                  <a:gd name="T22" fmla="*/ 536 w 783"/>
                  <a:gd name="T23" fmla="*/ 356 h 572"/>
                  <a:gd name="T24" fmla="*/ 534 w 783"/>
                  <a:gd name="T25" fmla="*/ 338 h 572"/>
                  <a:gd name="T26" fmla="*/ 536 w 783"/>
                  <a:gd name="T27" fmla="*/ 316 h 572"/>
                  <a:gd name="T28" fmla="*/ 554 w 783"/>
                  <a:gd name="T29" fmla="*/ 287 h 572"/>
                  <a:gd name="T30" fmla="*/ 583 w 783"/>
                  <a:gd name="T31" fmla="*/ 269 h 572"/>
                  <a:gd name="T32" fmla="*/ 603 w 783"/>
                  <a:gd name="T33" fmla="*/ 267 h 572"/>
                  <a:gd name="T34" fmla="*/ 619 w 783"/>
                  <a:gd name="T35" fmla="*/ 268 h 572"/>
                  <a:gd name="T36" fmla="*/ 644 w 783"/>
                  <a:gd name="T37" fmla="*/ 278 h 572"/>
                  <a:gd name="T38" fmla="*/ 669 w 783"/>
                  <a:gd name="T39" fmla="*/ 310 h 572"/>
                  <a:gd name="T40" fmla="*/ 674 w 783"/>
                  <a:gd name="T41" fmla="*/ 329 h 572"/>
                  <a:gd name="T42" fmla="*/ 87 w 783"/>
                  <a:gd name="T43" fmla="*/ 119 h 572"/>
                  <a:gd name="T44" fmla="*/ 90 w 783"/>
                  <a:gd name="T45" fmla="*/ 112 h 572"/>
                  <a:gd name="T46" fmla="*/ 668 w 783"/>
                  <a:gd name="T47" fmla="*/ 108 h 572"/>
                  <a:gd name="T48" fmla="*/ 676 w 783"/>
                  <a:gd name="T49" fmla="*/ 112 h 572"/>
                  <a:gd name="T50" fmla="*/ 679 w 783"/>
                  <a:gd name="T51" fmla="*/ 119 h 572"/>
                  <a:gd name="T52" fmla="*/ 673 w 783"/>
                  <a:gd name="T53" fmla="*/ 129 h 572"/>
                  <a:gd name="T54" fmla="*/ 98 w 783"/>
                  <a:gd name="T55" fmla="*/ 130 h 572"/>
                  <a:gd name="T56" fmla="*/ 88 w 783"/>
                  <a:gd name="T57" fmla="*/ 123 h 572"/>
                  <a:gd name="T58" fmla="*/ 585 w 783"/>
                  <a:gd name="T59" fmla="*/ 215 h 572"/>
                  <a:gd name="T60" fmla="*/ 146 w 783"/>
                  <a:gd name="T61" fmla="*/ 214 h 572"/>
                  <a:gd name="T62" fmla="*/ 140 w 783"/>
                  <a:gd name="T63" fmla="*/ 203 h 572"/>
                  <a:gd name="T64" fmla="*/ 142 w 783"/>
                  <a:gd name="T65" fmla="*/ 195 h 572"/>
                  <a:gd name="T66" fmla="*/ 585 w 783"/>
                  <a:gd name="T67" fmla="*/ 192 h 572"/>
                  <a:gd name="T68" fmla="*/ 592 w 783"/>
                  <a:gd name="T69" fmla="*/ 195 h 572"/>
                  <a:gd name="T70" fmla="*/ 595 w 783"/>
                  <a:gd name="T71" fmla="*/ 203 h 572"/>
                  <a:gd name="T72" fmla="*/ 588 w 783"/>
                  <a:gd name="T73" fmla="*/ 214 h 572"/>
                  <a:gd name="T74" fmla="*/ 428 w 783"/>
                  <a:gd name="T75" fmla="*/ 343 h 572"/>
                  <a:gd name="T76" fmla="*/ 424 w 783"/>
                  <a:gd name="T77" fmla="*/ 351 h 572"/>
                  <a:gd name="T78" fmla="*/ 169 w 783"/>
                  <a:gd name="T79" fmla="*/ 355 h 572"/>
                  <a:gd name="T80" fmla="*/ 161 w 783"/>
                  <a:gd name="T81" fmla="*/ 351 h 572"/>
                  <a:gd name="T82" fmla="*/ 157 w 783"/>
                  <a:gd name="T83" fmla="*/ 343 h 572"/>
                  <a:gd name="T84" fmla="*/ 164 w 783"/>
                  <a:gd name="T85" fmla="*/ 334 h 572"/>
                  <a:gd name="T86" fmla="*/ 416 w 783"/>
                  <a:gd name="T87" fmla="*/ 333 h 572"/>
                  <a:gd name="T88" fmla="*/ 427 w 783"/>
                  <a:gd name="T89" fmla="*/ 340 h 572"/>
                  <a:gd name="T90" fmla="*/ 428 w 783"/>
                  <a:gd name="T91" fmla="*/ 426 h 572"/>
                  <a:gd name="T92" fmla="*/ 424 w 783"/>
                  <a:gd name="T93" fmla="*/ 434 h 572"/>
                  <a:gd name="T94" fmla="*/ 169 w 783"/>
                  <a:gd name="T95" fmla="*/ 437 h 572"/>
                  <a:gd name="T96" fmla="*/ 161 w 783"/>
                  <a:gd name="T97" fmla="*/ 434 h 572"/>
                  <a:gd name="T98" fmla="*/ 157 w 783"/>
                  <a:gd name="T99" fmla="*/ 426 h 572"/>
                  <a:gd name="T100" fmla="*/ 164 w 783"/>
                  <a:gd name="T101" fmla="*/ 415 h 572"/>
                  <a:gd name="T102" fmla="*/ 416 w 783"/>
                  <a:gd name="T103" fmla="*/ 415 h 572"/>
                  <a:gd name="T104" fmla="*/ 427 w 783"/>
                  <a:gd name="T105" fmla="*/ 422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83" h="572">
                    <a:moveTo>
                      <a:pt x="0" y="0"/>
                    </a:moveTo>
                    <a:lnTo>
                      <a:pt x="0" y="572"/>
                    </a:lnTo>
                    <a:lnTo>
                      <a:pt x="783" y="572"/>
                    </a:lnTo>
                    <a:lnTo>
                      <a:pt x="783" y="0"/>
                    </a:lnTo>
                    <a:lnTo>
                      <a:pt x="0" y="0"/>
                    </a:lnTo>
                    <a:close/>
                    <a:moveTo>
                      <a:pt x="750" y="539"/>
                    </a:moveTo>
                    <a:lnTo>
                      <a:pt x="31" y="539"/>
                    </a:lnTo>
                    <a:lnTo>
                      <a:pt x="31" y="33"/>
                    </a:lnTo>
                    <a:lnTo>
                      <a:pt x="750" y="33"/>
                    </a:lnTo>
                    <a:lnTo>
                      <a:pt x="750" y="539"/>
                    </a:lnTo>
                    <a:close/>
                    <a:moveTo>
                      <a:pt x="674" y="338"/>
                    </a:moveTo>
                    <a:lnTo>
                      <a:pt x="674" y="338"/>
                    </a:lnTo>
                    <a:lnTo>
                      <a:pt x="674" y="347"/>
                    </a:lnTo>
                    <a:lnTo>
                      <a:pt x="672" y="356"/>
                    </a:lnTo>
                    <a:lnTo>
                      <a:pt x="669" y="364"/>
                    </a:lnTo>
                    <a:lnTo>
                      <a:pt x="665" y="372"/>
                    </a:lnTo>
                    <a:lnTo>
                      <a:pt x="659" y="380"/>
                    </a:lnTo>
                    <a:lnTo>
                      <a:pt x="653" y="387"/>
                    </a:lnTo>
                    <a:lnTo>
                      <a:pt x="646" y="393"/>
                    </a:lnTo>
                    <a:lnTo>
                      <a:pt x="639" y="398"/>
                    </a:lnTo>
                    <a:lnTo>
                      <a:pt x="639" y="398"/>
                    </a:lnTo>
                    <a:lnTo>
                      <a:pt x="639" y="399"/>
                    </a:lnTo>
                    <a:lnTo>
                      <a:pt x="639" y="399"/>
                    </a:lnTo>
                    <a:lnTo>
                      <a:pt x="639" y="507"/>
                    </a:lnTo>
                    <a:lnTo>
                      <a:pt x="603" y="459"/>
                    </a:lnTo>
                    <a:lnTo>
                      <a:pt x="569" y="507"/>
                    </a:lnTo>
                    <a:lnTo>
                      <a:pt x="569" y="399"/>
                    </a:lnTo>
                    <a:lnTo>
                      <a:pt x="569" y="399"/>
                    </a:lnTo>
                    <a:lnTo>
                      <a:pt x="569" y="398"/>
                    </a:lnTo>
                    <a:lnTo>
                      <a:pt x="569" y="398"/>
                    </a:lnTo>
                    <a:lnTo>
                      <a:pt x="562" y="393"/>
                    </a:lnTo>
                    <a:lnTo>
                      <a:pt x="555" y="387"/>
                    </a:lnTo>
                    <a:lnTo>
                      <a:pt x="549" y="380"/>
                    </a:lnTo>
                    <a:lnTo>
                      <a:pt x="543" y="372"/>
                    </a:lnTo>
                    <a:lnTo>
                      <a:pt x="539" y="364"/>
                    </a:lnTo>
                    <a:lnTo>
                      <a:pt x="536" y="356"/>
                    </a:lnTo>
                    <a:lnTo>
                      <a:pt x="534" y="347"/>
                    </a:lnTo>
                    <a:lnTo>
                      <a:pt x="534" y="338"/>
                    </a:lnTo>
                    <a:lnTo>
                      <a:pt x="534" y="338"/>
                    </a:lnTo>
                    <a:lnTo>
                      <a:pt x="534" y="329"/>
                    </a:lnTo>
                    <a:lnTo>
                      <a:pt x="535" y="323"/>
                    </a:lnTo>
                    <a:lnTo>
                      <a:pt x="536" y="316"/>
                    </a:lnTo>
                    <a:lnTo>
                      <a:pt x="539" y="310"/>
                    </a:lnTo>
                    <a:lnTo>
                      <a:pt x="546" y="297"/>
                    </a:lnTo>
                    <a:lnTo>
                      <a:pt x="554" y="287"/>
                    </a:lnTo>
                    <a:lnTo>
                      <a:pt x="564" y="278"/>
                    </a:lnTo>
                    <a:lnTo>
                      <a:pt x="577" y="272"/>
                    </a:lnTo>
                    <a:lnTo>
                      <a:pt x="583" y="269"/>
                    </a:lnTo>
                    <a:lnTo>
                      <a:pt x="590" y="268"/>
                    </a:lnTo>
                    <a:lnTo>
                      <a:pt x="597" y="267"/>
                    </a:lnTo>
                    <a:lnTo>
                      <a:pt x="603" y="267"/>
                    </a:lnTo>
                    <a:lnTo>
                      <a:pt x="603" y="267"/>
                    </a:lnTo>
                    <a:lnTo>
                      <a:pt x="612" y="267"/>
                    </a:lnTo>
                    <a:lnTo>
                      <a:pt x="619" y="268"/>
                    </a:lnTo>
                    <a:lnTo>
                      <a:pt x="625" y="269"/>
                    </a:lnTo>
                    <a:lnTo>
                      <a:pt x="631" y="272"/>
                    </a:lnTo>
                    <a:lnTo>
                      <a:pt x="644" y="278"/>
                    </a:lnTo>
                    <a:lnTo>
                      <a:pt x="654" y="287"/>
                    </a:lnTo>
                    <a:lnTo>
                      <a:pt x="662" y="297"/>
                    </a:lnTo>
                    <a:lnTo>
                      <a:pt x="669" y="310"/>
                    </a:lnTo>
                    <a:lnTo>
                      <a:pt x="672" y="316"/>
                    </a:lnTo>
                    <a:lnTo>
                      <a:pt x="673" y="323"/>
                    </a:lnTo>
                    <a:lnTo>
                      <a:pt x="674" y="329"/>
                    </a:lnTo>
                    <a:lnTo>
                      <a:pt x="674" y="338"/>
                    </a:lnTo>
                    <a:lnTo>
                      <a:pt x="674" y="338"/>
                    </a:lnTo>
                    <a:close/>
                    <a:moveTo>
                      <a:pt x="87" y="119"/>
                    </a:moveTo>
                    <a:lnTo>
                      <a:pt x="87" y="119"/>
                    </a:lnTo>
                    <a:lnTo>
                      <a:pt x="88" y="115"/>
                    </a:lnTo>
                    <a:lnTo>
                      <a:pt x="90" y="112"/>
                    </a:lnTo>
                    <a:lnTo>
                      <a:pt x="94" y="109"/>
                    </a:lnTo>
                    <a:lnTo>
                      <a:pt x="98" y="108"/>
                    </a:lnTo>
                    <a:lnTo>
                      <a:pt x="668" y="108"/>
                    </a:lnTo>
                    <a:lnTo>
                      <a:pt x="668" y="108"/>
                    </a:lnTo>
                    <a:lnTo>
                      <a:pt x="673" y="109"/>
                    </a:lnTo>
                    <a:lnTo>
                      <a:pt x="676" y="112"/>
                    </a:lnTo>
                    <a:lnTo>
                      <a:pt x="679" y="115"/>
                    </a:lnTo>
                    <a:lnTo>
                      <a:pt x="679" y="119"/>
                    </a:lnTo>
                    <a:lnTo>
                      <a:pt x="679" y="119"/>
                    </a:lnTo>
                    <a:lnTo>
                      <a:pt x="679" y="123"/>
                    </a:lnTo>
                    <a:lnTo>
                      <a:pt x="676" y="127"/>
                    </a:lnTo>
                    <a:lnTo>
                      <a:pt x="673" y="129"/>
                    </a:lnTo>
                    <a:lnTo>
                      <a:pt x="668" y="130"/>
                    </a:lnTo>
                    <a:lnTo>
                      <a:pt x="98" y="130"/>
                    </a:lnTo>
                    <a:lnTo>
                      <a:pt x="98" y="130"/>
                    </a:lnTo>
                    <a:lnTo>
                      <a:pt x="94" y="129"/>
                    </a:lnTo>
                    <a:lnTo>
                      <a:pt x="90" y="127"/>
                    </a:lnTo>
                    <a:lnTo>
                      <a:pt x="88" y="123"/>
                    </a:lnTo>
                    <a:lnTo>
                      <a:pt x="87" y="119"/>
                    </a:lnTo>
                    <a:lnTo>
                      <a:pt x="87" y="119"/>
                    </a:lnTo>
                    <a:close/>
                    <a:moveTo>
                      <a:pt x="585" y="215"/>
                    </a:moveTo>
                    <a:lnTo>
                      <a:pt x="150" y="215"/>
                    </a:lnTo>
                    <a:lnTo>
                      <a:pt x="150" y="215"/>
                    </a:lnTo>
                    <a:lnTo>
                      <a:pt x="146" y="214"/>
                    </a:lnTo>
                    <a:lnTo>
                      <a:pt x="142" y="211"/>
                    </a:lnTo>
                    <a:lnTo>
                      <a:pt x="140" y="208"/>
                    </a:lnTo>
                    <a:lnTo>
                      <a:pt x="140" y="203"/>
                    </a:lnTo>
                    <a:lnTo>
                      <a:pt x="140" y="203"/>
                    </a:lnTo>
                    <a:lnTo>
                      <a:pt x="140" y="198"/>
                    </a:lnTo>
                    <a:lnTo>
                      <a:pt x="142" y="195"/>
                    </a:lnTo>
                    <a:lnTo>
                      <a:pt x="146" y="193"/>
                    </a:lnTo>
                    <a:lnTo>
                      <a:pt x="150" y="192"/>
                    </a:lnTo>
                    <a:lnTo>
                      <a:pt x="585" y="192"/>
                    </a:lnTo>
                    <a:lnTo>
                      <a:pt x="585" y="192"/>
                    </a:lnTo>
                    <a:lnTo>
                      <a:pt x="588" y="193"/>
                    </a:lnTo>
                    <a:lnTo>
                      <a:pt x="592" y="195"/>
                    </a:lnTo>
                    <a:lnTo>
                      <a:pt x="595" y="198"/>
                    </a:lnTo>
                    <a:lnTo>
                      <a:pt x="595" y="203"/>
                    </a:lnTo>
                    <a:lnTo>
                      <a:pt x="595" y="203"/>
                    </a:lnTo>
                    <a:lnTo>
                      <a:pt x="595" y="208"/>
                    </a:lnTo>
                    <a:lnTo>
                      <a:pt x="592" y="211"/>
                    </a:lnTo>
                    <a:lnTo>
                      <a:pt x="588" y="214"/>
                    </a:lnTo>
                    <a:lnTo>
                      <a:pt x="585" y="215"/>
                    </a:lnTo>
                    <a:lnTo>
                      <a:pt x="585" y="215"/>
                    </a:lnTo>
                    <a:close/>
                    <a:moveTo>
                      <a:pt x="428" y="343"/>
                    </a:moveTo>
                    <a:lnTo>
                      <a:pt x="428" y="343"/>
                    </a:lnTo>
                    <a:lnTo>
                      <a:pt x="427" y="348"/>
                    </a:lnTo>
                    <a:lnTo>
                      <a:pt x="424" y="351"/>
                    </a:lnTo>
                    <a:lnTo>
                      <a:pt x="421" y="354"/>
                    </a:lnTo>
                    <a:lnTo>
                      <a:pt x="416" y="355"/>
                    </a:lnTo>
                    <a:lnTo>
                      <a:pt x="169" y="355"/>
                    </a:lnTo>
                    <a:lnTo>
                      <a:pt x="169" y="355"/>
                    </a:lnTo>
                    <a:lnTo>
                      <a:pt x="164" y="354"/>
                    </a:lnTo>
                    <a:lnTo>
                      <a:pt x="161" y="351"/>
                    </a:lnTo>
                    <a:lnTo>
                      <a:pt x="158" y="348"/>
                    </a:lnTo>
                    <a:lnTo>
                      <a:pt x="157" y="343"/>
                    </a:lnTo>
                    <a:lnTo>
                      <a:pt x="157" y="343"/>
                    </a:lnTo>
                    <a:lnTo>
                      <a:pt x="158" y="340"/>
                    </a:lnTo>
                    <a:lnTo>
                      <a:pt x="161" y="336"/>
                    </a:lnTo>
                    <a:lnTo>
                      <a:pt x="164" y="334"/>
                    </a:lnTo>
                    <a:lnTo>
                      <a:pt x="169" y="333"/>
                    </a:lnTo>
                    <a:lnTo>
                      <a:pt x="416" y="333"/>
                    </a:lnTo>
                    <a:lnTo>
                      <a:pt x="416" y="333"/>
                    </a:lnTo>
                    <a:lnTo>
                      <a:pt x="421" y="334"/>
                    </a:lnTo>
                    <a:lnTo>
                      <a:pt x="424" y="336"/>
                    </a:lnTo>
                    <a:lnTo>
                      <a:pt x="427" y="340"/>
                    </a:lnTo>
                    <a:lnTo>
                      <a:pt x="428" y="343"/>
                    </a:lnTo>
                    <a:lnTo>
                      <a:pt x="428" y="343"/>
                    </a:lnTo>
                    <a:close/>
                    <a:moveTo>
                      <a:pt x="428" y="426"/>
                    </a:moveTo>
                    <a:lnTo>
                      <a:pt x="428" y="426"/>
                    </a:lnTo>
                    <a:lnTo>
                      <a:pt x="427" y="430"/>
                    </a:lnTo>
                    <a:lnTo>
                      <a:pt x="424" y="434"/>
                    </a:lnTo>
                    <a:lnTo>
                      <a:pt x="421" y="436"/>
                    </a:lnTo>
                    <a:lnTo>
                      <a:pt x="416" y="437"/>
                    </a:lnTo>
                    <a:lnTo>
                      <a:pt x="169" y="437"/>
                    </a:lnTo>
                    <a:lnTo>
                      <a:pt x="169" y="437"/>
                    </a:lnTo>
                    <a:lnTo>
                      <a:pt x="164" y="436"/>
                    </a:lnTo>
                    <a:lnTo>
                      <a:pt x="161" y="434"/>
                    </a:lnTo>
                    <a:lnTo>
                      <a:pt x="158" y="430"/>
                    </a:lnTo>
                    <a:lnTo>
                      <a:pt x="157" y="426"/>
                    </a:lnTo>
                    <a:lnTo>
                      <a:pt x="157" y="426"/>
                    </a:lnTo>
                    <a:lnTo>
                      <a:pt x="158" y="422"/>
                    </a:lnTo>
                    <a:lnTo>
                      <a:pt x="161" y="419"/>
                    </a:lnTo>
                    <a:lnTo>
                      <a:pt x="164" y="415"/>
                    </a:lnTo>
                    <a:lnTo>
                      <a:pt x="169" y="415"/>
                    </a:lnTo>
                    <a:lnTo>
                      <a:pt x="416" y="415"/>
                    </a:lnTo>
                    <a:lnTo>
                      <a:pt x="416" y="415"/>
                    </a:lnTo>
                    <a:lnTo>
                      <a:pt x="421" y="415"/>
                    </a:lnTo>
                    <a:lnTo>
                      <a:pt x="424" y="419"/>
                    </a:lnTo>
                    <a:lnTo>
                      <a:pt x="427" y="422"/>
                    </a:lnTo>
                    <a:lnTo>
                      <a:pt x="428" y="426"/>
                    </a:lnTo>
                    <a:lnTo>
                      <a:pt x="428" y="4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8726EE2D-1BFA-8F2A-758F-6C1591216C46}"/>
              </a:ext>
            </a:extLst>
          </p:cNvPr>
          <p:cNvGrpSpPr/>
          <p:nvPr/>
        </p:nvGrpSpPr>
        <p:grpSpPr>
          <a:xfrm>
            <a:off x="4543281" y="2126370"/>
            <a:ext cx="2939182" cy="792525"/>
            <a:chOff x="6647797" y="3047410"/>
            <a:chExt cx="2939182" cy="792525"/>
          </a:xfrm>
        </p:grpSpPr>
        <p:sp>
          <p:nvSpPr>
            <p:cNvPr id="86" name="Rectangle 67">
              <a:extLst>
                <a:ext uri="{FF2B5EF4-FFF2-40B4-BE49-F238E27FC236}">
                  <a16:creationId xmlns:a16="http://schemas.microsoft.com/office/drawing/2014/main" id="{47D945C5-4684-BDBA-500A-B63ED164724F}"/>
                </a:ext>
              </a:extLst>
            </p:cNvPr>
            <p:cNvSpPr/>
            <p:nvPr/>
          </p:nvSpPr>
          <p:spPr>
            <a:xfrm>
              <a:off x="7354979" y="3047410"/>
              <a:ext cx="2232000" cy="792525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20/ 24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Uffici coinvolti nel programma di introduzione del nuovo modello operativo di gestione per la riduzione dell'arretrato</a:t>
              </a:r>
            </a:p>
          </p:txBody>
        </p:sp>
        <p:grpSp>
          <p:nvGrpSpPr>
            <p:cNvPr id="87" name="Group 6318">
              <a:extLst>
                <a:ext uri="{FF2B5EF4-FFF2-40B4-BE49-F238E27FC236}">
                  <a16:creationId xmlns:a16="http://schemas.microsoft.com/office/drawing/2014/main" id="{9B148EDA-CDB1-746A-A895-7A2813765E0E}"/>
                </a:ext>
              </a:extLst>
            </p:cNvPr>
            <p:cNvGrpSpPr/>
            <p:nvPr/>
          </p:nvGrpSpPr>
          <p:grpSpPr>
            <a:xfrm>
              <a:off x="6647797" y="3162737"/>
              <a:ext cx="612000" cy="612000"/>
              <a:chOff x="7867755" y="2258092"/>
              <a:chExt cx="612000" cy="612000"/>
            </a:xfrm>
          </p:grpSpPr>
          <p:sp>
            <p:nvSpPr>
              <p:cNvPr id="88" name="Oval 156">
                <a:extLst>
                  <a:ext uri="{FF2B5EF4-FFF2-40B4-BE49-F238E27FC236}">
                    <a16:creationId xmlns:a16="http://schemas.microsoft.com/office/drawing/2014/main" id="{33E2D5BA-7788-2AB3-3E1B-CDF0785C5FB9}"/>
                  </a:ext>
                </a:extLst>
              </p:cNvPr>
              <p:cNvSpPr/>
              <p:nvPr/>
            </p:nvSpPr>
            <p:spPr bwMode="ltGray">
              <a:xfrm>
                <a:off x="7867755" y="2258092"/>
                <a:ext cx="612000" cy="612000"/>
              </a:xfrm>
              <a:prstGeom prst="ellipse">
                <a:avLst/>
              </a:prstGeom>
              <a:solidFill>
                <a:srgbClr val="08536A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Freeform 4843">
                <a:extLst>
                  <a:ext uri="{FF2B5EF4-FFF2-40B4-BE49-F238E27FC236}">
                    <a16:creationId xmlns:a16="http://schemas.microsoft.com/office/drawing/2014/main" id="{6B403B6B-BB92-7406-64DC-9DE2D7A5BD6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22351" y="2337515"/>
                <a:ext cx="502032" cy="487410"/>
              </a:xfrm>
              <a:custGeom>
                <a:avLst/>
                <a:gdLst>
                  <a:gd name="T0" fmla="*/ 376 w 412"/>
                  <a:gd name="T1" fmla="*/ 96 h 400"/>
                  <a:gd name="T2" fmla="*/ 382 w 412"/>
                  <a:gd name="T3" fmla="*/ 126 h 400"/>
                  <a:gd name="T4" fmla="*/ 356 w 412"/>
                  <a:gd name="T5" fmla="*/ 144 h 400"/>
                  <a:gd name="T6" fmla="*/ 328 w 412"/>
                  <a:gd name="T7" fmla="*/ 116 h 400"/>
                  <a:gd name="T8" fmla="*/ 344 w 412"/>
                  <a:gd name="T9" fmla="*/ 90 h 400"/>
                  <a:gd name="T10" fmla="*/ 374 w 412"/>
                  <a:gd name="T11" fmla="*/ 156 h 400"/>
                  <a:gd name="T12" fmla="*/ 320 w 412"/>
                  <a:gd name="T13" fmla="*/ 156 h 400"/>
                  <a:gd name="T14" fmla="*/ 314 w 412"/>
                  <a:gd name="T15" fmla="*/ 204 h 400"/>
                  <a:gd name="T16" fmla="*/ 370 w 412"/>
                  <a:gd name="T17" fmla="*/ 268 h 400"/>
                  <a:gd name="T18" fmla="*/ 404 w 412"/>
                  <a:gd name="T19" fmla="*/ 246 h 400"/>
                  <a:gd name="T20" fmla="*/ 410 w 412"/>
                  <a:gd name="T21" fmla="*/ 166 h 400"/>
                  <a:gd name="T22" fmla="*/ 398 w 412"/>
                  <a:gd name="T23" fmla="*/ 156 h 400"/>
                  <a:gd name="T24" fmla="*/ 98 w 412"/>
                  <a:gd name="T25" fmla="*/ 156 h 400"/>
                  <a:gd name="T26" fmla="*/ 56 w 412"/>
                  <a:gd name="T27" fmla="*/ 182 h 400"/>
                  <a:gd name="T28" fmla="*/ 14 w 412"/>
                  <a:gd name="T29" fmla="*/ 156 h 400"/>
                  <a:gd name="T30" fmla="*/ 2 w 412"/>
                  <a:gd name="T31" fmla="*/ 166 h 400"/>
                  <a:gd name="T32" fmla="*/ 8 w 412"/>
                  <a:gd name="T33" fmla="*/ 246 h 400"/>
                  <a:gd name="T34" fmla="*/ 42 w 412"/>
                  <a:gd name="T35" fmla="*/ 268 h 400"/>
                  <a:gd name="T36" fmla="*/ 98 w 412"/>
                  <a:gd name="T37" fmla="*/ 204 h 400"/>
                  <a:gd name="T38" fmla="*/ 172 w 412"/>
                  <a:gd name="T39" fmla="*/ 50 h 400"/>
                  <a:gd name="T40" fmla="*/ 192 w 412"/>
                  <a:gd name="T41" fmla="*/ 68 h 400"/>
                  <a:gd name="T42" fmla="*/ 214 w 412"/>
                  <a:gd name="T43" fmla="*/ 70 h 400"/>
                  <a:gd name="T44" fmla="*/ 236 w 412"/>
                  <a:gd name="T45" fmla="*/ 56 h 400"/>
                  <a:gd name="T46" fmla="*/ 242 w 412"/>
                  <a:gd name="T47" fmla="*/ 36 h 400"/>
                  <a:gd name="T48" fmla="*/ 232 w 412"/>
                  <a:gd name="T49" fmla="*/ 10 h 400"/>
                  <a:gd name="T50" fmla="*/ 206 w 412"/>
                  <a:gd name="T51" fmla="*/ 0 h 400"/>
                  <a:gd name="T52" fmla="*/ 186 w 412"/>
                  <a:gd name="T53" fmla="*/ 6 h 400"/>
                  <a:gd name="T54" fmla="*/ 170 w 412"/>
                  <a:gd name="T55" fmla="*/ 28 h 400"/>
                  <a:gd name="T56" fmla="*/ 206 w 412"/>
                  <a:gd name="T57" fmla="*/ 400 h 400"/>
                  <a:gd name="T58" fmla="*/ 296 w 412"/>
                  <a:gd name="T59" fmla="*/ 378 h 400"/>
                  <a:gd name="T60" fmla="*/ 366 w 412"/>
                  <a:gd name="T61" fmla="*/ 322 h 400"/>
                  <a:gd name="T62" fmla="*/ 320 w 412"/>
                  <a:gd name="T63" fmla="*/ 250 h 400"/>
                  <a:gd name="T64" fmla="*/ 244 w 412"/>
                  <a:gd name="T65" fmla="*/ 200 h 400"/>
                  <a:gd name="T66" fmla="*/ 206 w 412"/>
                  <a:gd name="T67" fmla="*/ 194 h 400"/>
                  <a:gd name="T68" fmla="*/ 158 w 412"/>
                  <a:gd name="T69" fmla="*/ 234 h 400"/>
                  <a:gd name="T70" fmla="*/ 140 w 412"/>
                  <a:gd name="T71" fmla="*/ 262 h 400"/>
                  <a:gd name="T72" fmla="*/ 118 w 412"/>
                  <a:gd name="T73" fmla="*/ 262 h 400"/>
                  <a:gd name="T74" fmla="*/ 100 w 412"/>
                  <a:gd name="T75" fmla="*/ 244 h 400"/>
                  <a:gd name="T76" fmla="*/ 46 w 412"/>
                  <a:gd name="T77" fmla="*/ 322 h 400"/>
                  <a:gd name="T78" fmla="*/ 96 w 412"/>
                  <a:gd name="T79" fmla="*/ 368 h 400"/>
                  <a:gd name="T80" fmla="*/ 182 w 412"/>
                  <a:gd name="T81" fmla="*/ 398 h 400"/>
                  <a:gd name="T82" fmla="*/ 28 w 412"/>
                  <a:gd name="T83" fmla="*/ 116 h 400"/>
                  <a:gd name="T84" fmla="*/ 56 w 412"/>
                  <a:gd name="T85" fmla="*/ 144 h 400"/>
                  <a:gd name="T86" fmla="*/ 82 w 412"/>
                  <a:gd name="T87" fmla="*/ 126 h 400"/>
                  <a:gd name="T88" fmla="*/ 76 w 412"/>
                  <a:gd name="T89" fmla="*/ 96 h 400"/>
                  <a:gd name="T90" fmla="*/ 46 w 412"/>
                  <a:gd name="T91" fmla="*/ 90 h 400"/>
                  <a:gd name="T92" fmla="*/ 28 w 412"/>
                  <a:gd name="T93" fmla="*/ 116 h 400"/>
                  <a:gd name="T94" fmla="*/ 300 w 412"/>
                  <a:gd name="T95" fmla="*/ 116 h 400"/>
                  <a:gd name="T96" fmla="*/ 298 w 412"/>
                  <a:gd name="T97" fmla="*/ 102 h 400"/>
                  <a:gd name="T98" fmla="*/ 268 w 412"/>
                  <a:gd name="T99" fmla="*/ 82 h 400"/>
                  <a:gd name="T100" fmla="*/ 144 w 412"/>
                  <a:gd name="T101" fmla="*/ 82 h 400"/>
                  <a:gd name="T102" fmla="*/ 122 w 412"/>
                  <a:gd name="T103" fmla="*/ 92 h 400"/>
                  <a:gd name="T104" fmla="*/ 112 w 412"/>
                  <a:gd name="T105" fmla="*/ 116 h 400"/>
                  <a:gd name="T106" fmla="*/ 114 w 412"/>
                  <a:gd name="T107" fmla="*/ 240 h 400"/>
                  <a:gd name="T108" fmla="*/ 128 w 412"/>
                  <a:gd name="T109" fmla="*/ 248 h 400"/>
                  <a:gd name="T110" fmla="*/ 144 w 412"/>
                  <a:gd name="T111" fmla="*/ 234 h 400"/>
                  <a:gd name="T112" fmla="*/ 154 w 412"/>
                  <a:gd name="T113" fmla="*/ 140 h 400"/>
                  <a:gd name="T114" fmla="*/ 158 w 412"/>
                  <a:gd name="T115" fmla="*/ 170 h 400"/>
                  <a:gd name="T116" fmla="*/ 230 w 412"/>
                  <a:gd name="T117" fmla="*/ 164 h 400"/>
                  <a:gd name="T118" fmla="*/ 254 w 412"/>
                  <a:gd name="T119" fmla="*/ 150 h 400"/>
                  <a:gd name="T120" fmla="*/ 268 w 412"/>
                  <a:gd name="T121" fmla="*/ 176 h 400"/>
                  <a:gd name="T122" fmla="*/ 300 w 412"/>
                  <a:gd name="T123" fmla="*/ 192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12" h="400">
                    <a:moveTo>
                      <a:pt x="356" y="88"/>
                    </a:moveTo>
                    <a:lnTo>
                      <a:pt x="356" y="88"/>
                    </a:lnTo>
                    <a:lnTo>
                      <a:pt x="366" y="90"/>
                    </a:lnTo>
                    <a:lnTo>
                      <a:pt x="376" y="96"/>
                    </a:lnTo>
                    <a:lnTo>
                      <a:pt x="382" y="104"/>
                    </a:lnTo>
                    <a:lnTo>
                      <a:pt x="384" y="116"/>
                    </a:lnTo>
                    <a:lnTo>
                      <a:pt x="384" y="116"/>
                    </a:lnTo>
                    <a:lnTo>
                      <a:pt x="382" y="126"/>
                    </a:lnTo>
                    <a:lnTo>
                      <a:pt x="376" y="136"/>
                    </a:lnTo>
                    <a:lnTo>
                      <a:pt x="366" y="142"/>
                    </a:lnTo>
                    <a:lnTo>
                      <a:pt x="356" y="144"/>
                    </a:lnTo>
                    <a:lnTo>
                      <a:pt x="356" y="144"/>
                    </a:lnTo>
                    <a:lnTo>
                      <a:pt x="344" y="142"/>
                    </a:lnTo>
                    <a:lnTo>
                      <a:pt x="336" y="136"/>
                    </a:lnTo>
                    <a:lnTo>
                      <a:pt x="330" y="126"/>
                    </a:lnTo>
                    <a:lnTo>
                      <a:pt x="328" y="116"/>
                    </a:lnTo>
                    <a:lnTo>
                      <a:pt x="328" y="116"/>
                    </a:lnTo>
                    <a:lnTo>
                      <a:pt x="330" y="104"/>
                    </a:lnTo>
                    <a:lnTo>
                      <a:pt x="336" y="96"/>
                    </a:lnTo>
                    <a:lnTo>
                      <a:pt x="344" y="90"/>
                    </a:lnTo>
                    <a:lnTo>
                      <a:pt x="356" y="88"/>
                    </a:lnTo>
                    <a:lnTo>
                      <a:pt x="356" y="88"/>
                    </a:lnTo>
                    <a:close/>
                    <a:moveTo>
                      <a:pt x="392" y="156"/>
                    </a:moveTo>
                    <a:lnTo>
                      <a:pt x="374" y="156"/>
                    </a:lnTo>
                    <a:lnTo>
                      <a:pt x="356" y="182"/>
                    </a:lnTo>
                    <a:lnTo>
                      <a:pt x="338" y="156"/>
                    </a:lnTo>
                    <a:lnTo>
                      <a:pt x="320" y="156"/>
                    </a:lnTo>
                    <a:lnTo>
                      <a:pt x="320" y="156"/>
                    </a:lnTo>
                    <a:lnTo>
                      <a:pt x="314" y="156"/>
                    </a:lnTo>
                    <a:lnTo>
                      <a:pt x="314" y="156"/>
                    </a:lnTo>
                    <a:lnTo>
                      <a:pt x="314" y="158"/>
                    </a:lnTo>
                    <a:lnTo>
                      <a:pt x="314" y="204"/>
                    </a:lnTo>
                    <a:lnTo>
                      <a:pt x="314" y="204"/>
                    </a:lnTo>
                    <a:lnTo>
                      <a:pt x="336" y="224"/>
                    </a:lnTo>
                    <a:lnTo>
                      <a:pt x="354" y="244"/>
                    </a:lnTo>
                    <a:lnTo>
                      <a:pt x="370" y="268"/>
                    </a:lnTo>
                    <a:lnTo>
                      <a:pt x="386" y="294"/>
                    </a:lnTo>
                    <a:lnTo>
                      <a:pt x="386" y="294"/>
                    </a:lnTo>
                    <a:lnTo>
                      <a:pt x="396" y="270"/>
                    </a:lnTo>
                    <a:lnTo>
                      <a:pt x="404" y="246"/>
                    </a:lnTo>
                    <a:lnTo>
                      <a:pt x="410" y="220"/>
                    </a:lnTo>
                    <a:lnTo>
                      <a:pt x="412" y="194"/>
                    </a:lnTo>
                    <a:lnTo>
                      <a:pt x="412" y="194"/>
                    </a:lnTo>
                    <a:lnTo>
                      <a:pt x="410" y="166"/>
                    </a:lnTo>
                    <a:lnTo>
                      <a:pt x="410" y="166"/>
                    </a:lnTo>
                    <a:lnTo>
                      <a:pt x="406" y="162"/>
                    </a:lnTo>
                    <a:lnTo>
                      <a:pt x="402" y="158"/>
                    </a:lnTo>
                    <a:lnTo>
                      <a:pt x="398" y="156"/>
                    </a:lnTo>
                    <a:lnTo>
                      <a:pt x="392" y="156"/>
                    </a:lnTo>
                    <a:lnTo>
                      <a:pt x="392" y="156"/>
                    </a:lnTo>
                    <a:close/>
                    <a:moveTo>
                      <a:pt x="98" y="204"/>
                    </a:moveTo>
                    <a:lnTo>
                      <a:pt x="98" y="156"/>
                    </a:lnTo>
                    <a:lnTo>
                      <a:pt x="98" y="156"/>
                    </a:lnTo>
                    <a:lnTo>
                      <a:pt x="92" y="156"/>
                    </a:lnTo>
                    <a:lnTo>
                      <a:pt x="74" y="156"/>
                    </a:lnTo>
                    <a:lnTo>
                      <a:pt x="56" y="182"/>
                    </a:lnTo>
                    <a:lnTo>
                      <a:pt x="38" y="156"/>
                    </a:lnTo>
                    <a:lnTo>
                      <a:pt x="20" y="156"/>
                    </a:lnTo>
                    <a:lnTo>
                      <a:pt x="20" y="156"/>
                    </a:lnTo>
                    <a:lnTo>
                      <a:pt x="14" y="156"/>
                    </a:lnTo>
                    <a:lnTo>
                      <a:pt x="10" y="158"/>
                    </a:lnTo>
                    <a:lnTo>
                      <a:pt x="6" y="162"/>
                    </a:lnTo>
                    <a:lnTo>
                      <a:pt x="2" y="166"/>
                    </a:lnTo>
                    <a:lnTo>
                      <a:pt x="2" y="166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2" y="220"/>
                    </a:lnTo>
                    <a:lnTo>
                      <a:pt x="8" y="246"/>
                    </a:lnTo>
                    <a:lnTo>
                      <a:pt x="16" y="270"/>
                    </a:lnTo>
                    <a:lnTo>
                      <a:pt x="26" y="294"/>
                    </a:lnTo>
                    <a:lnTo>
                      <a:pt x="26" y="294"/>
                    </a:lnTo>
                    <a:lnTo>
                      <a:pt x="42" y="268"/>
                    </a:lnTo>
                    <a:lnTo>
                      <a:pt x="58" y="244"/>
                    </a:lnTo>
                    <a:lnTo>
                      <a:pt x="76" y="224"/>
                    </a:lnTo>
                    <a:lnTo>
                      <a:pt x="98" y="204"/>
                    </a:lnTo>
                    <a:lnTo>
                      <a:pt x="98" y="204"/>
                    </a:lnTo>
                    <a:close/>
                    <a:moveTo>
                      <a:pt x="170" y="36"/>
                    </a:moveTo>
                    <a:lnTo>
                      <a:pt x="170" y="36"/>
                    </a:lnTo>
                    <a:lnTo>
                      <a:pt x="170" y="42"/>
                    </a:lnTo>
                    <a:lnTo>
                      <a:pt x="172" y="50"/>
                    </a:lnTo>
                    <a:lnTo>
                      <a:pt x="176" y="56"/>
                    </a:lnTo>
                    <a:lnTo>
                      <a:pt x="180" y="60"/>
                    </a:lnTo>
                    <a:lnTo>
                      <a:pt x="186" y="66"/>
                    </a:lnTo>
                    <a:lnTo>
                      <a:pt x="192" y="68"/>
                    </a:lnTo>
                    <a:lnTo>
                      <a:pt x="198" y="70"/>
                    </a:lnTo>
                    <a:lnTo>
                      <a:pt x="206" y="72"/>
                    </a:lnTo>
                    <a:lnTo>
                      <a:pt x="206" y="72"/>
                    </a:lnTo>
                    <a:lnTo>
                      <a:pt x="214" y="70"/>
                    </a:lnTo>
                    <a:lnTo>
                      <a:pt x="220" y="68"/>
                    </a:lnTo>
                    <a:lnTo>
                      <a:pt x="226" y="66"/>
                    </a:lnTo>
                    <a:lnTo>
                      <a:pt x="232" y="60"/>
                    </a:lnTo>
                    <a:lnTo>
                      <a:pt x="236" y="56"/>
                    </a:lnTo>
                    <a:lnTo>
                      <a:pt x="240" y="50"/>
                    </a:lnTo>
                    <a:lnTo>
                      <a:pt x="242" y="42"/>
                    </a:lnTo>
                    <a:lnTo>
                      <a:pt x="242" y="36"/>
                    </a:lnTo>
                    <a:lnTo>
                      <a:pt x="242" y="36"/>
                    </a:lnTo>
                    <a:lnTo>
                      <a:pt x="242" y="28"/>
                    </a:lnTo>
                    <a:lnTo>
                      <a:pt x="240" y="22"/>
                    </a:lnTo>
                    <a:lnTo>
                      <a:pt x="236" y="16"/>
                    </a:lnTo>
                    <a:lnTo>
                      <a:pt x="232" y="10"/>
                    </a:lnTo>
                    <a:lnTo>
                      <a:pt x="226" y="6"/>
                    </a:lnTo>
                    <a:lnTo>
                      <a:pt x="220" y="2"/>
                    </a:lnTo>
                    <a:lnTo>
                      <a:pt x="214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92" y="2"/>
                    </a:lnTo>
                    <a:lnTo>
                      <a:pt x="186" y="6"/>
                    </a:lnTo>
                    <a:lnTo>
                      <a:pt x="180" y="10"/>
                    </a:lnTo>
                    <a:lnTo>
                      <a:pt x="176" y="16"/>
                    </a:lnTo>
                    <a:lnTo>
                      <a:pt x="172" y="22"/>
                    </a:lnTo>
                    <a:lnTo>
                      <a:pt x="170" y="28"/>
                    </a:lnTo>
                    <a:lnTo>
                      <a:pt x="170" y="36"/>
                    </a:lnTo>
                    <a:lnTo>
                      <a:pt x="170" y="36"/>
                    </a:lnTo>
                    <a:close/>
                    <a:moveTo>
                      <a:pt x="206" y="400"/>
                    </a:moveTo>
                    <a:lnTo>
                      <a:pt x="206" y="400"/>
                    </a:lnTo>
                    <a:lnTo>
                      <a:pt x="230" y="398"/>
                    </a:lnTo>
                    <a:lnTo>
                      <a:pt x="254" y="394"/>
                    </a:lnTo>
                    <a:lnTo>
                      <a:pt x="276" y="388"/>
                    </a:lnTo>
                    <a:lnTo>
                      <a:pt x="296" y="378"/>
                    </a:lnTo>
                    <a:lnTo>
                      <a:pt x="316" y="368"/>
                    </a:lnTo>
                    <a:lnTo>
                      <a:pt x="334" y="354"/>
                    </a:lnTo>
                    <a:lnTo>
                      <a:pt x="352" y="338"/>
                    </a:lnTo>
                    <a:lnTo>
                      <a:pt x="366" y="322"/>
                    </a:lnTo>
                    <a:lnTo>
                      <a:pt x="366" y="322"/>
                    </a:lnTo>
                    <a:lnTo>
                      <a:pt x="352" y="296"/>
                    </a:lnTo>
                    <a:lnTo>
                      <a:pt x="336" y="272"/>
                    </a:lnTo>
                    <a:lnTo>
                      <a:pt x="320" y="250"/>
                    </a:lnTo>
                    <a:lnTo>
                      <a:pt x="300" y="232"/>
                    </a:lnTo>
                    <a:lnTo>
                      <a:pt x="280" y="216"/>
                    </a:lnTo>
                    <a:lnTo>
                      <a:pt x="256" y="204"/>
                    </a:lnTo>
                    <a:lnTo>
                      <a:pt x="244" y="200"/>
                    </a:lnTo>
                    <a:lnTo>
                      <a:pt x="232" y="196"/>
                    </a:lnTo>
                    <a:lnTo>
                      <a:pt x="220" y="194"/>
                    </a:lnTo>
                    <a:lnTo>
                      <a:pt x="206" y="194"/>
                    </a:lnTo>
                    <a:lnTo>
                      <a:pt x="206" y="194"/>
                    </a:lnTo>
                    <a:lnTo>
                      <a:pt x="182" y="196"/>
                    </a:lnTo>
                    <a:lnTo>
                      <a:pt x="158" y="202"/>
                    </a:lnTo>
                    <a:lnTo>
                      <a:pt x="158" y="234"/>
                    </a:lnTo>
                    <a:lnTo>
                      <a:pt x="158" y="234"/>
                    </a:lnTo>
                    <a:lnTo>
                      <a:pt x="158" y="240"/>
                    </a:lnTo>
                    <a:lnTo>
                      <a:pt x="156" y="244"/>
                    </a:lnTo>
                    <a:lnTo>
                      <a:pt x="150" y="254"/>
                    </a:lnTo>
                    <a:lnTo>
                      <a:pt x="140" y="262"/>
                    </a:lnTo>
                    <a:lnTo>
                      <a:pt x="134" y="264"/>
                    </a:lnTo>
                    <a:lnTo>
                      <a:pt x="128" y="264"/>
                    </a:lnTo>
                    <a:lnTo>
                      <a:pt x="128" y="264"/>
                    </a:lnTo>
                    <a:lnTo>
                      <a:pt x="118" y="262"/>
                    </a:lnTo>
                    <a:lnTo>
                      <a:pt x="110" y="258"/>
                    </a:lnTo>
                    <a:lnTo>
                      <a:pt x="104" y="252"/>
                    </a:lnTo>
                    <a:lnTo>
                      <a:pt x="100" y="244"/>
                    </a:lnTo>
                    <a:lnTo>
                      <a:pt x="100" y="244"/>
                    </a:lnTo>
                    <a:lnTo>
                      <a:pt x="84" y="260"/>
                    </a:lnTo>
                    <a:lnTo>
                      <a:pt x="70" y="280"/>
                    </a:lnTo>
                    <a:lnTo>
                      <a:pt x="58" y="300"/>
                    </a:lnTo>
                    <a:lnTo>
                      <a:pt x="46" y="322"/>
                    </a:lnTo>
                    <a:lnTo>
                      <a:pt x="46" y="322"/>
                    </a:lnTo>
                    <a:lnTo>
                      <a:pt x="60" y="338"/>
                    </a:lnTo>
                    <a:lnTo>
                      <a:pt x="78" y="354"/>
                    </a:lnTo>
                    <a:lnTo>
                      <a:pt x="96" y="368"/>
                    </a:lnTo>
                    <a:lnTo>
                      <a:pt x="116" y="378"/>
                    </a:lnTo>
                    <a:lnTo>
                      <a:pt x="136" y="388"/>
                    </a:lnTo>
                    <a:lnTo>
                      <a:pt x="158" y="394"/>
                    </a:lnTo>
                    <a:lnTo>
                      <a:pt x="182" y="398"/>
                    </a:lnTo>
                    <a:lnTo>
                      <a:pt x="206" y="400"/>
                    </a:lnTo>
                    <a:lnTo>
                      <a:pt x="206" y="400"/>
                    </a:lnTo>
                    <a:close/>
                    <a:moveTo>
                      <a:pt x="28" y="116"/>
                    </a:moveTo>
                    <a:lnTo>
                      <a:pt x="28" y="116"/>
                    </a:lnTo>
                    <a:lnTo>
                      <a:pt x="30" y="126"/>
                    </a:lnTo>
                    <a:lnTo>
                      <a:pt x="36" y="136"/>
                    </a:lnTo>
                    <a:lnTo>
                      <a:pt x="46" y="142"/>
                    </a:lnTo>
                    <a:lnTo>
                      <a:pt x="56" y="144"/>
                    </a:lnTo>
                    <a:lnTo>
                      <a:pt x="56" y="144"/>
                    </a:lnTo>
                    <a:lnTo>
                      <a:pt x="68" y="142"/>
                    </a:lnTo>
                    <a:lnTo>
                      <a:pt x="76" y="136"/>
                    </a:lnTo>
                    <a:lnTo>
                      <a:pt x="82" y="126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82" y="104"/>
                    </a:lnTo>
                    <a:lnTo>
                      <a:pt x="76" y="96"/>
                    </a:lnTo>
                    <a:lnTo>
                      <a:pt x="68" y="90"/>
                    </a:lnTo>
                    <a:lnTo>
                      <a:pt x="56" y="88"/>
                    </a:lnTo>
                    <a:lnTo>
                      <a:pt x="56" y="88"/>
                    </a:lnTo>
                    <a:lnTo>
                      <a:pt x="46" y="90"/>
                    </a:lnTo>
                    <a:lnTo>
                      <a:pt x="36" y="96"/>
                    </a:lnTo>
                    <a:lnTo>
                      <a:pt x="30" y="104"/>
                    </a:lnTo>
                    <a:lnTo>
                      <a:pt x="28" y="116"/>
                    </a:lnTo>
                    <a:lnTo>
                      <a:pt x="28" y="116"/>
                    </a:lnTo>
                    <a:close/>
                    <a:moveTo>
                      <a:pt x="300" y="192"/>
                    </a:move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4"/>
                    </a:lnTo>
                    <a:lnTo>
                      <a:pt x="300" y="114"/>
                    </a:lnTo>
                    <a:lnTo>
                      <a:pt x="300" y="108"/>
                    </a:lnTo>
                    <a:lnTo>
                      <a:pt x="298" y="102"/>
                    </a:lnTo>
                    <a:lnTo>
                      <a:pt x="290" y="92"/>
                    </a:lnTo>
                    <a:lnTo>
                      <a:pt x="280" y="84"/>
                    </a:lnTo>
                    <a:lnTo>
                      <a:pt x="274" y="82"/>
                    </a:lnTo>
                    <a:lnTo>
                      <a:pt x="268" y="82"/>
                    </a:lnTo>
                    <a:lnTo>
                      <a:pt x="232" y="82"/>
                    </a:lnTo>
                    <a:lnTo>
                      <a:pt x="206" y="116"/>
                    </a:lnTo>
                    <a:lnTo>
                      <a:pt x="180" y="82"/>
                    </a:lnTo>
                    <a:lnTo>
                      <a:pt x="144" y="82"/>
                    </a:lnTo>
                    <a:lnTo>
                      <a:pt x="144" y="82"/>
                    </a:lnTo>
                    <a:lnTo>
                      <a:pt x="138" y="82"/>
                    </a:lnTo>
                    <a:lnTo>
                      <a:pt x="132" y="84"/>
                    </a:lnTo>
                    <a:lnTo>
                      <a:pt x="122" y="92"/>
                    </a:lnTo>
                    <a:lnTo>
                      <a:pt x="114" y="102"/>
                    </a:lnTo>
                    <a:lnTo>
                      <a:pt x="112" y="108"/>
                    </a:lnTo>
                    <a:lnTo>
                      <a:pt x="112" y="114"/>
                    </a:lnTo>
                    <a:lnTo>
                      <a:pt x="112" y="116"/>
                    </a:lnTo>
                    <a:lnTo>
                      <a:pt x="112" y="130"/>
                    </a:lnTo>
                    <a:lnTo>
                      <a:pt x="112" y="234"/>
                    </a:lnTo>
                    <a:lnTo>
                      <a:pt x="112" y="234"/>
                    </a:lnTo>
                    <a:lnTo>
                      <a:pt x="114" y="240"/>
                    </a:lnTo>
                    <a:lnTo>
                      <a:pt x="116" y="244"/>
                    </a:lnTo>
                    <a:lnTo>
                      <a:pt x="122" y="248"/>
                    </a:lnTo>
                    <a:lnTo>
                      <a:pt x="128" y="248"/>
                    </a:lnTo>
                    <a:lnTo>
                      <a:pt x="128" y="248"/>
                    </a:lnTo>
                    <a:lnTo>
                      <a:pt x="134" y="248"/>
                    </a:lnTo>
                    <a:lnTo>
                      <a:pt x="138" y="244"/>
                    </a:lnTo>
                    <a:lnTo>
                      <a:pt x="142" y="240"/>
                    </a:lnTo>
                    <a:lnTo>
                      <a:pt x="144" y="234"/>
                    </a:lnTo>
                    <a:lnTo>
                      <a:pt x="144" y="130"/>
                    </a:lnTo>
                    <a:lnTo>
                      <a:pt x="144" y="130"/>
                    </a:lnTo>
                    <a:lnTo>
                      <a:pt x="150" y="134"/>
                    </a:lnTo>
                    <a:lnTo>
                      <a:pt x="154" y="140"/>
                    </a:lnTo>
                    <a:lnTo>
                      <a:pt x="158" y="148"/>
                    </a:lnTo>
                    <a:lnTo>
                      <a:pt x="158" y="156"/>
                    </a:lnTo>
                    <a:lnTo>
                      <a:pt x="158" y="170"/>
                    </a:lnTo>
                    <a:lnTo>
                      <a:pt x="158" y="170"/>
                    </a:lnTo>
                    <a:lnTo>
                      <a:pt x="182" y="164"/>
                    </a:lnTo>
                    <a:lnTo>
                      <a:pt x="206" y="162"/>
                    </a:lnTo>
                    <a:lnTo>
                      <a:pt x="206" y="162"/>
                    </a:lnTo>
                    <a:lnTo>
                      <a:pt x="230" y="164"/>
                    </a:lnTo>
                    <a:lnTo>
                      <a:pt x="254" y="170"/>
                    </a:lnTo>
                    <a:lnTo>
                      <a:pt x="254" y="158"/>
                    </a:lnTo>
                    <a:lnTo>
                      <a:pt x="254" y="158"/>
                    </a:lnTo>
                    <a:lnTo>
                      <a:pt x="254" y="150"/>
                    </a:lnTo>
                    <a:lnTo>
                      <a:pt x="258" y="142"/>
                    </a:lnTo>
                    <a:lnTo>
                      <a:pt x="262" y="136"/>
                    </a:lnTo>
                    <a:lnTo>
                      <a:pt x="268" y="132"/>
                    </a:lnTo>
                    <a:lnTo>
                      <a:pt x="268" y="176"/>
                    </a:lnTo>
                    <a:lnTo>
                      <a:pt x="268" y="176"/>
                    </a:lnTo>
                    <a:lnTo>
                      <a:pt x="284" y="184"/>
                    </a:lnTo>
                    <a:lnTo>
                      <a:pt x="300" y="192"/>
                    </a:lnTo>
                    <a:lnTo>
                      <a:pt x="300" y="19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056032FB-F8D4-E345-D38E-B8C227A888A2}"/>
              </a:ext>
            </a:extLst>
          </p:cNvPr>
          <p:cNvGrpSpPr/>
          <p:nvPr/>
        </p:nvGrpSpPr>
        <p:grpSpPr>
          <a:xfrm>
            <a:off x="8328665" y="2211468"/>
            <a:ext cx="2924510" cy="612000"/>
            <a:chOff x="6662469" y="1276210"/>
            <a:chExt cx="2924510" cy="612000"/>
          </a:xfrm>
        </p:grpSpPr>
        <p:sp>
          <p:nvSpPr>
            <p:cNvPr id="91" name="Rectangle 67">
              <a:extLst>
                <a:ext uri="{FF2B5EF4-FFF2-40B4-BE49-F238E27FC236}">
                  <a16:creationId xmlns:a16="http://schemas.microsoft.com/office/drawing/2014/main" id="{83B672C9-F299-4402-DD79-918C60B3F42C}"/>
                </a:ext>
              </a:extLst>
            </p:cNvPr>
            <p:cNvSpPr/>
            <p:nvPr/>
          </p:nvSpPr>
          <p:spPr>
            <a:xfrm>
              <a:off x="7354979" y="1332544"/>
              <a:ext cx="2232000" cy="492443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Cruscotto per l’analisi dei flussi e la gestione dell’arretrato</a:t>
              </a:r>
            </a:p>
          </p:txBody>
        </p:sp>
        <p:grpSp>
          <p:nvGrpSpPr>
            <p:cNvPr id="92" name="Gruppo 91">
              <a:extLst>
                <a:ext uri="{FF2B5EF4-FFF2-40B4-BE49-F238E27FC236}">
                  <a16:creationId xmlns:a16="http://schemas.microsoft.com/office/drawing/2014/main" id="{AD12C712-485E-6843-8631-1419D3255E56}"/>
                </a:ext>
              </a:extLst>
            </p:cNvPr>
            <p:cNvGrpSpPr/>
            <p:nvPr/>
          </p:nvGrpSpPr>
          <p:grpSpPr>
            <a:xfrm>
              <a:off x="6662469" y="1276210"/>
              <a:ext cx="612000" cy="612000"/>
              <a:chOff x="6534756" y="1454135"/>
              <a:chExt cx="612000" cy="612000"/>
            </a:xfrm>
          </p:grpSpPr>
          <p:sp>
            <p:nvSpPr>
              <p:cNvPr id="93" name="Oval 108">
                <a:extLst>
                  <a:ext uri="{FF2B5EF4-FFF2-40B4-BE49-F238E27FC236}">
                    <a16:creationId xmlns:a16="http://schemas.microsoft.com/office/drawing/2014/main" id="{5FA16F31-8106-3DFC-104F-BB14199D5716}"/>
                  </a:ext>
                </a:extLst>
              </p:cNvPr>
              <p:cNvSpPr/>
              <p:nvPr/>
            </p:nvSpPr>
            <p:spPr bwMode="ltGray">
              <a:xfrm>
                <a:off x="6534756" y="1454135"/>
                <a:ext cx="612000" cy="612000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94" name="Elemento grafico 47" descr="Relatore con riempimento a tinta unita">
                <a:extLst>
                  <a:ext uri="{FF2B5EF4-FFF2-40B4-BE49-F238E27FC236}">
                    <a16:creationId xmlns:a16="http://schemas.microsoft.com/office/drawing/2014/main" id="{9377B52F-167B-15E9-9166-ED2E3AC682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652455" y="1574397"/>
                <a:ext cx="371475" cy="371475"/>
              </a:xfrm>
              <a:prstGeom prst="rect">
                <a:avLst/>
              </a:prstGeom>
            </p:spPr>
          </p:pic>
        </p:grpSp>
      </p:grp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26037868-2066-F190-F28B-822DE0ADAFBA}"/>
              </a:ext>
            </a:extLst>
          </p:cNvPr>
          <p:cNvGrpSpPr/>
          <p:nvPr/>
        </p:nvGrpSpPr>
        <p:grpSpPr>
          <a:xfrm>
            <a:off x="4542448" y="4125083"/>
            <a:ext cx="2940849" cy="612775"/>
            <a:chOff x="6642004" y="4027292"/>
            <a:chExt cx="2940849" cy="612775"/>
          </a:xfrm>
        </p:grpSpPr>
        <p:sp>
          <p:nvSpPr>
            <p:cNvPr id="96" name="Rectangle 67">
              <a:extLst>
                <a:ext uri="{FF2B5EF4-FFF2-40B4-BE49-F238E27FC236}">
                  <a16:creationId xmlns:a16="http://schemas.microsoft.com/office/drawing/2014/main" id="{AD948F6A-FCDB-681A-A948-E416378FB42E}"/>
                </a:ext>
              </a:extLst>
            </p:cNvPr>
            <p:cNvSpPr/>
            <p:nvPr/>
          </p:nvSpPr>
          <p:spPr>
            <a:xfrm>
              <a:off x="7350853" y="4096503"/>
              <a:ext cx="2232000" cy="492443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Sistema Professionale delle professioni giuridiche</a:t>
              </a:r>
            </a:p>
          </p:txBody>
        </p:sp>
        <p:grpSp>
          <p:nvGrpSpPr>
            <p:cNvPr id="97" name="Group 10">
              <a:extLst>
                <a:ext uri="{FF2B5EF4-FFF2-40B4-BE49-F238E27FC236}">
                  <a16:creationId xmlns:a16="http://schemas.microsoft.com/office/drawing/2014/main" id="{D3A648E4-58DA-D877-2CA1-2A354D3A68D1}"/>
                </a:ext>
              </a:extLst>
            </p:cNvPr>
            <p:cNvGrpSpPr/>
            <p:nvPr/>
          </p:nvGrpSpPr>
          <p:grpSpPr>
            <a:xfrm>
              <a:off x="6642004" y="4027292"/>
              <a:ext cx="612775" cy="612775"/>
              <a:chOff x="4964737" y="3032119"/>
              <a:chExt cx="612775" cy="612775"/>
            </a:xfrm>
          </p:grpSpPr>
          <p:sp>
            <p:nvSpPr>
              <p:cNvPr id="98" name="Oval 466">
                <a:extLst>
                  <a:ext uri="{FF2B5EF4-FFF2-40B4-BE49-F238E27FC236}">
                    <a16:creationId xmlns:a16="http://schemas.microsoft.com/office/drawing/2014/main" id="{629D9EDC-6A39-CCAD-485E-0ED74974BF16}"/>
                  </a:ext>
                </a:extLst>
              </p:cNvPr>
              <p:cNvSpPr/>
              <p:nvPr/>
            </p:nvSpPr>
            <p:spPr bwMode="ltGray">
              <a:xfrm>
                <a:off x="4964737" y="3032119"/>
                <a:ext cx="612775" cy="612775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" name="Freeform 20">
                <a:extLst>
                  <a:ext uri="{FF2B5EF4-FFF2-40B4-BE49-F238E27FC236}">
                    <a16:creationId xmlns:a16="http://schemas.microsoft.com/office/drawing/2014/main" id="{BB06777B-113C-7133-B6DC-3F0E579C98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00716" y="3116581"/>
                <a:ext cx="361012" cy="443244"/>
              </a:xfrm>
              <a:custGeom>
                <a:avLst/>
                <a:gdLst>
                  <a:gd name="T0" fmla="*/ 639 w 719"/>
                  <a:gd name="T1" fmla="*/ 355 h 886"/>
                  <a:gd name="T2" fmla="*/ 648 w 719"/>
                  <a:gd name="T3" fmla="*/ 321 h 886"/>
                  <a:gd name="T4" fmla="*/ 648 w 719"/>
                  <a:gd name="T5" fmla="*/ 288 h 886"/>
                  <a:gd name="T6" fmla="*/ 627 w 719"/>
                  <a:gd name="T7" fmla="*/ 231 h 886"/>
                  <a:gd name="T8" fmla="*/ 585 w 719"/>
                  <a:gd name="T9" fmla="*/ 148 h 886"/>
                  <a:gd name="T10" fmla="*/ 533 w 719"/>
                  <a:gd name="T11" fmla="*/ 74 h 886"/>
                  <a:gd name="T12" fmla="*/ 510 w 719"/>
                  <a:gd name="T13" fmla="*/ 51 h 886"/>
                  <a:gd name="T14" fmla="*/ 465 w 719"/>
                  <a:gd name="T15" fmla="*/ 25 h 886"/>
                  <a:gd name="T16" fmla="*/ 412 w 719"/>
                  <a:gd name="T17" fmla="*/ 8 h 886"/>
                  <a:gd name="T18" fmla="*/ 354 w 719"/>
                  <a:gd name="T19" fmla="*/ 0 h 886"/>
                  <a:gd name="T20" fmla="*/ 294 w 719"/>
                  <a:gd name="T21" fmla="*/ 3 h 886"/>
                  <a:gd name="T22" fmla="*/ 233 w 719"/>
                  <a:gd name="T23" fmla="*/ 14 h 886"/>
                  <a:gd name="T24" fmla="*/ 174 w 719"/>
                  <a:gd name="T25" fmla="*/ 35 h 886"/>
                  <a:gd name="T26" fmla="*/ 120 w 719"/>
                  <a:gd name="T27" fmla="*/ 64 h 886"/>
                  <a:gd name="T28" fmla="*/ 73 w 719"/>
                  <a:gd name="T29" fmla="*/ 104 h 886"/>
                  <a:gd name="T30" fmla="*/ 37 w 719"/>
                  <a:gd name="T31" fmla="*/ 153 h 886"/>
                  <a:gd name="T32" fmla="*/ 13 w 719"/>
                  <a:gd name="T33" fmla="*/ 211 h 886"/>
                  <a:gd name="T34" fmla="*/ 5 w 719"/>
                  <a:gd name="T35" fmla="*/ 246 h 886"/>
                  <a:gd name="T36" fmla="*/ 0 w 719"/>
                  <a:gd name="T37" fmla="*/ 294 h 886"/>
                  <a:gd name="T38" fmla="*/ 6 w 719"/>
                  <a:gd name="T39" fmla="*/ 364 h 886"/>
                  <a:gd name="T40" fmla="*/ 31 w 719"/>
                  <a:gd name="T41" fmla="*/ 439 h 886"/>
                  <a:gd name="T42" fmla="*/ 83 w 719"/>
                  <a:gd name="T43" fmla="*/ 559 h 886"/>
                  <a:gd name="T44" fmla="*/ 105 w 719"/>
                  <a:gd name="T45" fmla="*/ 638 h 886"/>
                  <a:gd name="T46" fmla="*/ 113 w 719"/>
                  <a:gd name="T47" fmla="*/ 772 h 886"/>
                  <a:gd name="T48" fmla="*/ 168 w 719"/>
                  <a:gd name="T49" fmla="*/ 782 h 886"/>
                  <a:gd name="T50" fmla="*/ 278 w 719"/>
                  <a:gd name="T51" fmla="*/ 812 h 886"/>
                  <a:gd name="T52" fmla="*/ 412 w 719"/>
                  <a:gd name="T53" fmla="*/ 863 h 886"/>
                  <a:gd name="T54" fmla="*/ 468 w 719"/>
                  <a:gd name="T55" fmla="*/ 865 h 886"/>
                  <a:gd name="T56" fmla="*/ 497 w 719"/>
                  <a:gd name="T57" fmla="*/ 788 h 886"/>
                  <a:gd name="T58" fmla="*/ 512 w 719"/>
                  <a:gd name="T59" fmla="*/ 768 h 886"/>
                  <a:gd name="T60" fmla="*/ 595 w 719"/>
                  <a:gd name="T61" fmla="*/ 741 h 886"/>
                  <a:gd name="T62" fmla="*/ 617 w 719"/>
                  <a:gd name="T63" fmla="*/ 733 h 886"/>
                  <a:gd name="T64" fmla="*/ 625 w 719"/>
                  <a:gd name="T65" fmla="*/ 714 h 886"/>
                  <a:gd name="T66" fmla="*/ 635 w 719"/>
                  <a:gd name="T67" fmla="*/ 649 h 886"/>
                  <a:gd name="T68" fmla="*/ 646 w 719"/>
                  <a:gd name="T69" fmla="*/ 580 h 886"/>
                  <a:gd name="T70" fmla="*/ 657 w 719"/>
                  <a:gd name="T71" fmla="*/ 556 h 886"/>
                  <a:gd name="T72" fmla="*/ 673 w 719"/>
                  <a:gd name="T73" fmla="*/ 548 h 886"/>
                  <a:gd name="T74" fmla="*/ 712 w 719"/>
                  <a:gd name="T75" fmla="*/ 532 h 886"/>
                  <a:gd name="T76" fmla="*/ 718 w 719"/>
                  <a:gd name="T77" fmla="*/ 523 h 886"/>
                  <a:gd name="T78" fmla="*/ 718 w 719"/>
                  <a:gd name="T79" fmla="*/ 514 h 886"/>
                  <a:gd name="T80" fmla="*/ 696 w 719"/>
                  <a:gd name="T81" fmla="*/ 469 h 886"/>
                  <a:gd name="T82" fmla="*/ 644 w 719"/>
                  <a:gd name="T83" fmla="*/ 378 h 886"/>
                  <a:gd name="T84" fmla="*/ 639 w 719"/>
                  <a:gd name="T85" fmla="*/ 363 h 886"/>
                  <a:gd name="T86" fmla="*/ 209 w 719"/>
                  <a:gd name="T87" fmla="*/ 230 h 886"/>
                  <a:gd name="T88" fmla="*/ 433 w 719"/>
                  <a:gd name="T89" fmla="*/ 113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19" h="886">
                    <a:moveTo>
                      <a:pt x="639" y="363"/>
                    </a:moveTo>
                    <a:lnTo>
                      <a:pt x="639" y="363"/>
                    </a:lnTo>
                    <a:lnTo>
                      <a:pt x="639" y="355"/>
                    </a:lnTo>
                    <a:lnTo>
                      <a:pt x="640" y="348"/>
                    </a:lnTo>
                    <a:lnTo>
                      <a:pt x="645" y="331"/>
                    </a:lnTo>
                    <a:lnTo>
                      <a:pt x="648" y="321"/>
                    </a:lnTo>
                    <a:lnTo>
                      <a:pt x="650" y="310"/>
                    </a:lnTo>
                    <a:lnTo>
                      <a:pt x="650" y="299"/>
                    </a:lnTo>
                    <a:lnTo>
                      <a:pt x="648" y="288"/>
                    </a:lnTo>
                    <a:lnTo>
                      <a:pt x="648" y="288"/>
                    </a:lnTo>
                    <a:lnTo>
                      <a:pt x="638" y="259"/>
                    </a:lnTo>
                    <a:lnTo>
                      <a:pt x="627" y="231"/>
                    </a:lnTo>
                    <a:lnTo>
                      <a:pt x="613" y="203"/>
                    </a:lnTo>
                    <a:lnTo>
                      <a:pt x="600" y="175"/>
                    </a:lnTo>
                    <a:lnTo>
                      <a:pt x="585" y="148"/>
                    </a:lnTo>
                    <a:lnTo>
                      <a:pt x="569" y="122"/>
                    </a:lnTo>
                    <a:lnTo>
                      <a:pt x="551" y="98"/>
                    </a:lnTo>
                    <a:lnTo>
                      <a:pt x="533" y="74"/>
                    </a:lnTo>
                    <a:lnTo>
                      <a:pt x="533" y="74"/>
                    </a:lnTo>
                    <a:lnTo>
                      <a:pt x="522" y="62"/>
                    </a:lnTo>
                    <a:lnTo>
                      <a:pt x="510" y="51"/>
                    </a:lnTo>
                    <a:lnTo>
                      <a:pt x="496" y="41"/>
                    </a:lnTo>
                    <a:lnTo>
                      <a:pt x="481" y="32"/>
                    </a:lnTo>
                    <a:lnTo>
                      <a:pt x="465" y="25"/>
                    </a:lnTo>
                    <a:lnTo>
                      <a:pt x="448" y="19"/>
                    </a:lnTo>
                    <a:lnTo>
                      <a:pt x="431" y="13"/>
                    </a:lnTo>
                    <a:lnTo>
                      <a:pt x="412" y="8"/>
                    </a:lnTo>
                    <a:lnTo>
                      <a:pt x="394" y="4"/>
                    </a:lnTo>
                    <a:lnTo>
                      <a:pt x="374" y="2"/>
                    </a:lnTo>
                    <a:lnTo>
                      <a:pt x="354" y="0"/>
                    </a:lnTo>
                    <a:lnTo>
                      <a:pt x="334" y="0"/>
                    </a:lnTo>
                    <a:lnTo>
                      <a:pt x="315" y="0"/>
                    </a:lnTo>
                    <a:lnTo>
                      <a:pt x="294" y="3"/>
                    </a:lnTo>
                    <a:lnTo>
                      <a:pt x="274" y="5"/>
                    </a:lnTo>
                    <a:lnTo>
                      <a:pt x="253" y="9"/>
                    </a:lnTo>
                    <a:lnTo>
                      <a:pt x="233" y="14"/>
                    </a:lnTo>
                    <a:lnTo>
                      <a:pt x="214" y="20"/>
                    </a:lnTo>
                    <a:lnTo>
                      <a:pt x="194" y="26"/>
                    </a:lnTo>
                    <a:lnTo>
                      <a:pt x="174" y="35"/>
                    </a:lnTo>
                    <a:lnTo>
                      <a:pt x="156" y="44"/>
                    </a:lnTo>
                    <a:lnTo>
                      <a:pt x="137" y="53"/>
                    </a:lnTo>
                    <a:lnTo>
                      <a:pt x="120" y="64"/>
                    </a:lnTo>
                    <a:lnTo>
                      <a:pt x="104" y="77"/>
                    </a:lnTo>
                    <a:lnTo>
                      <a:pt x="88" y="90"/>
                    </a:lnTo>
                    <a:lnTo>
                      <a:pt x="73" y="104"/>
                    </a:lnTo>
                    <a:lnTo>
                      <a:pt x="60" y="120"/>
                    </a:lnTo>
                    <a:lnTo>
                      <a:pt x="47" y="136"/>
                    </a:lnTo>
                    <a:lnTo>
                      <a:pt x="37" y="153"/>
                    </a:lnTo>
                    <a:lnTo>
                      <a:pt x="27" y="172"/>
                    </a:lnTo>
                    <a:lnTo>
                      <a:pt x="19" y="191"/>
                    </a:lnTo>
                    <a:lnTo>
                      <a:pt x="13" y="211"/>
                    </a:lnTo>
                    <a:lnTo>
                      <a:pt x="13" y="211"/>
                    </a:lnTo>
                    <a:lnTo>
                      <a:pt x="8" y="228"/>
                    </a:lnTo>
                    <a:lnTo>
                      <a:pt x="5" y="246"/>
                    </a:lnTo>
                    <a:lnTo>
                      <a:pt x="3" y="262"/>
                    </a:lnTo>
                    <a:lnTo>
                      <a:pt x="0" y="278"/>
                    </a:lnTo>
                    <a:lnTo>
                      <a:pt x="0" y="294"/>
                    </a:lnTo>
                    <a:lnTo>
                      <a:pt x="0" y="309"/>
                    </a:lnTo>
                    <a:lnTo>
                      <a:pt x="2" y="337"/>
                    </a:lnTo>
                    <a:lnTo>
                      <a:pt x="6" y="364"/>
                    </a:lnTo>
                    <a:lnTo>
                      <a:pt x="13" y="390"/>
                    </a:lnTo>
                    <a:lnTo>
                      <a:pt x="21" y="415"/>
                    </a:lnTo>
                    <a:lnTo>
                      <a:pt x="31" y="439"/>
                    </a:lnTo>
                    <a:lnTo>
                      <a:pt x="52" y="486"/>
                    </a:lnTo>
                    <a:lnTo>
                      <a:pt x="73" y="534"/>
                    </a:lnTo>
                    <a:lnTo>
                      <a:pt x="83" y="559"/>
                    </a:lnTo>
                    <a:lnTo>
                      <a:pt x="92" y="584"/>
                    </a:lnTo>
                    <a:lnTo>
                      <a:pt x="99" y="611"/>
                    </a:lnTo>
                    <a:lnTo>
                      <a:pt x="105" y="638"/>
                    </a:lnTo>
                    <a:lnTo>
                      <a:pt x="105" y="638"/>
                    </a:lnTo>
                    <a:lnTo>
                      <a:pt x="108" y="680"/>
                    </a:lnTo>
                    <a:lnTo>
                      <a:pt x="113" y="772"/>
                    </a:lnTo>
                    <a:lnTo>
                      <a:pt x="113" y="772"/>
                    </a:lnTo>
                    <a:lnTo>
                      <a:pt x="141" y="776"/>
                    </a:lnTo>
                    <a:lnTo>
                      <a:pt x="168" y="782"/>
                    </a:lnTo>
                    <a:lnTo>
                      <a:pt x="196" y="788"/>
                    </a:lnTo>
                    <a:lnTo>
                      <a:pt x="223" y="796"/>
                    </a:lnTo>
                    <a:lnTo>
                      <a:pt x="278" y="812"/>
                    </a:lnTo>
                    <a:lnTo>
                      <a:pt x="328" y="829"/>
                    </a:lnTo>
                    <a:lnTo>
                      <a:pt x="374" y="847"/>
                    </a:lnTo>
                    <a:lnTo>
                      <a:pt x="412" y="863"/>
                    </a:lnTo>
                    <a:lnTo>
                      <a:pt x="461" y="886"/>
                    </a:lnTo>
                    <a:lnTo>
                      <a:pt x="461" y="886"/>
                    </a:lnTo>
                    <a:lnTo>
                      <a:pt x="468" y="865"/>
                    </a:lnTo>
                    <a:lnTo>
                      <a:pt x="481" y="826"/>
                    </a:lnTo>
                    <a:lnTo>
                      <a:pt x="489" y="805"/>
                    </a:lnTo>
                    <a:lnTo>
                      <a:pt x="497" y="788"/>
                    </a:lnTo>
                    <a:lnTo>
                      <a:pt x="505" y="775"/>
                    </a:lnTo>
                    <a:lnTo>
                      <a:pt x="508" y="771"/>
                    </a:lnTo>
                    <a:lnTo>
                      <a:pt x="512" y="768"/>
                    </a:lnTo>
                    <a:lnTo>
                      <a:pt x="512" y="768"/>
                    </a:lnTo>
                    <a:lnTo>
                      <a:pt x="564" y="752"/>
                    </a:lnTo>
                    <a:lnTo>
                      <a:pt x="595" y="741"/>
                    </a:lnTo>
                    <a:lnTo>
                      <a:pt x="607" y="736"/>
                    </a:lnTo>
                    <a:lnTo>
                      <a:pt x="617" y="733"/>
                    </a:lnTo>
                    <a:lnTo>
                      <a:pt x="617" y="733"/>
                    </a:lnTo>
                    <a:lnTo>
                      <a:pt x="620" y="729"/>
                    </a:lnTo>
                    <a:lnTo>
                      <a:pt x="623" y="723"/>
                    </a:lnTo>
                    <a:lnTo>
                      <a:pt x="625" y="714"/>
                    </a:lnTo>
                    <a:lnTo>
                      <a:pt x="628" y="704"/>
                    </a:lnTo>
                    <a:lnTo>
                      <a:pt x="632" y="678"/>
                    </a:lnTo>
                    <a:lnTo>
                      <a:pt x="635" y="649"/>
                    </a:lnTo>
                    <a:lnTo>
                      <a:pt x="639" y="618"/>
                    </a:lnTo>
                    <a:lnTo>
                      <a:pt x="644" y="591"/>
                    </a:lnTo>
                    <a:lnTo>
                      <a:pt x="646" y="580"/>
                    </a:lnTo>
                    <a:lnTo>
                      <a:pt x="650" y="570"/>
                    </a:lnTo>
                    <a:lnTo>
                      <a:pt x="654" y="561"/>
                    </a:lnTo>
                    <a:lnTo>
                      <a:pt x="657" y="556"/>
                    </a:lnTo>
                    <a:lnTo>
                      <a:pt x="657" y="556"/>
                    </a:lnTo>
                    <a:lnTo>
                      <a:pt x="665" y="551"/>
                    </a:lnTo>
                    <a:lnTo>
                      <a:pt x="673" y="548"/>
                    </a:lnTo>
                    <a:lnTo>
                      <a:pt x="694" y="540"/>
                    </a:lnTo>
                    <a:lnTo>
                      <a:pt x="703" y="537"/>
                    </a:lnTo>
                    <a:lnTo>
                      <a:pt x="712" y="532"/>
                    </a:lnTo>
                    <a:lnTo>
                      <a:pt x="714" y="529"/>
                    </a:lnTo>
                    <a:lnTo>
                      <a:pt x="717" y="527"/>
                    </a:lnTo>
                    <a:lnTo>
                      <a:pt x="718" y="523"/>
                    </a:lnTo>
                    <a:lnTo>
                      <a:pt x="719" y="519"/>
                    </a:lnTo>
                    <a:lnTo>
                      <a:pt x="719" y="519"/>
                    </a:lnTo>
                    <a:lnTo>
                      <a:pt x="718" y="514"/>
                    </a:lnTo>
                    <a:lnTo>
                      <a:pt x="717" y="507"/>
                    </a:lnTo>
                    <a:lnTo>
                      <a:pt x="708" y="490"/>
                    </a:lnTo>
                    <a:lnTo>
                      <a:pt x="696" y="469"/>
                    </a:lnTo>
                    <a:lnTo>
                      <a:pt x="682" y="444"/>
                    </a:lnTo>
                    <a:lnTo>
                      <a:pt x="654" y="397"/>
                    </a:lnTo>
                    <a:lnTo>
                      <a:pt x="644" y="378"/>
                    </a:lnTo>
                    <a:lnTo>
                      <a:pt x="641" y="369"/>
                    </a:lnTo>
                    <a:lnTo>
                      <a:pt x="639" y="363"/>
                    </a:lnTo>
                    <a:lnTo>
                      <a:pt x="639" y="363"/>
                    </a:lnTo>
                    <a:close/>
                    <a:moveTo>
                      <a:pt x="281" y="337"/>
                    </a:moveTo>
                    <a:lnTo>
                      <a:pt x="188" y="253"/>
                    </a:lnTo>
                    <a:lnTo>
                      <a:pt x="209" y="230"/>
                    </a:lnTo>
                    <a:lnTo>
                      <a:pt x="275" y="289"/>
                    </a:lnTo>
                    <a:lnTo>
                      <a:pt x="407" y="95"/>
                    </a:lnTo>
                    <a:lnTo>
                      <a:pt x="433" y="113"/>
                    </a:lnTo>
                    <a:lnTo>
                      <a:pt x="281" y="337"/>
                    </a:lnTo>
                    <a:close/>
                  </a:path>
                </a:pathLst>
              </a:custGeom>
              <a:solidFill>
                <a:srgbClr val="FFFFFF"/>
              </a:solidFill>
              <a:ln w="2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672FF54F-788E-720B-F10F-0C48F9FE5B14}"/>
              </a:ext>
            </a:extLst>
          </p:cNvPr>
          <p:cNvGrpSpPr/>
          <p:nvPr/>
        </p:nvGrpSpPr>
        <p:grpSpPr>
          <a:xfrm>
            <a:off x="803467" y="3162656"/>
            <a:ext cx="2923336" cy="612775"/>
            <a:chOff x="6659517" y="4997734"/>
            <a:chExt cx="2923336" cy="612775"/>
          </a:xfrm>
        </p:grpSpPr>
        <p:sp>
          <p:nvSpPr>
            <p:cNvPr id="101" name="Rectangle 67">
              <a:extLst>
                <a:ext uri="{FF2B5EF4-FFF2-40B4-BE49-F238E27FC236}">
                  <a16:creationId xmlns:a16="http://schemas.microsoft.com/office/drawing/2014/main" id="{20ADD460-F03F-989F-74CE-499B24BAB251}"/>
                </a:ext>
              </a:extLst>
            </p:cNvPr>
            <p:cNvSpPr/>
            <p:nvPr/>
          </p:nvSpPr>
          <p:spPr>
            <a:xfrm>
              <a:off x="7350853" y="5165920"/>
              <a:ext cx="2232000" cy="342401"/>
            </a:xfrm>
            <a:prstGeom prst="rect">
              <a:avLst/>
            </a:prstGeom>
          </p:spPr>
          <p:txBody>
            <a:bodyPr wrap="square" lIns="0" r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625" b="1" dirty="0">
                  <a:latin typeface="Arial" panose="020B0604020202020204" pitchFamily="34" charset="0"/>
                  <a:cs typeface="Arial" panose="020B0604020202020204" pitchFamily="34" charset="0"/>
                </a:rPr>
                <a:t>20 </a:t>
              </a:r>
              <a:r>
                <a:rPr lang="it-IT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Cantieri di Innovazione istituiti</a:t>
              </a:r>
            </a:p>
          </p:txBody>
        </p:sp>
        <p:grpSp>
          <p:nvGrpSpPr>
            <p:cNvPr id="102" name="Group 119">
              <a:extLst>
                <a:ext uri="{FF2B5EF4-FFF2-40B4-BE49-F238E27FC236}">
                  <a16:creationId xmlns:a16="http://schemas.microsoft.com/office/drawing/2014/main" id="{F2FA38C5-43F3-7183-DC60-756E2878907F}"/>
                </a:ext>
              </a:extLst>
            </p:cNvPr>
            <p:cNvGrpSpPr/>
            <p:nvPr/>
          </p:nvGrpSpPr>
          <p:grpSpPr>
            <a:xfrm>
              <a:off x="6659517" y="4997734"/>
              <a:ext cx="612775" cy="612775"/>
              <a:chOff x="4234277" y="5357300"/>
              <a:chExt cx="612775" cy="612775"/>
            </a:xfrm>
          </p:grpSpPr>
          <p:sp>
            <p:nvSpPr>
              <p:cNvPr id="103" name="Oval 578">
                <a:extLst>
                  <a:ext uri="{FF2B5EF4-FFF2-40B4-BE49-F238E27FC236}">
                    <a16:creationId xmlns:a16="http://schemas.microsoft.com/office/drawing/2014/main" id="{4DA2914E-B082-19E7-00ED-69A6208BF007}"/>
                  </a:ext>
                </a:extLst>
              </p:cNvPr>
              <p:cNvSpPr/>
              <p:nvPr/>
            </p:nvSpPr>
            <p:spPr bwMode="ltGray">
              <a:xfrm>
                <a:off x="4234277" y="5357300"/>
                <a:ext cx="612775" cy="612775"/>
              </a:xfrm>
              <a:prstGeom prst="ellipse">
                <a:avLst/>
              </a:prstGeom>
              <a:solidFill>
                <a:srgbClr val="8E0815"/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endParaRPr lang="en-GB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4" name="Group 187">
                <a:extLst>
                  <a:ext uri="{FF2B5EF4-FFF2-40B4-BE49-F238E27FC236}">
                    <a16:creationId xmlns:a16="http://schemas.microsoft.com/office/drawing/2014/main" id="{FEC7BDCC-8C1A-AF91-CE66-24723E3AF7C1}"/>
                  </a:ext>
                </a:extLst>
              </p:cNvPr>
              <p:cNvGrpSpPr/>
              <p:nvPr/>
            </p:nvGrpSpPr>
            <p:grpSpPr>
              <a:xfrm>
                <a:off x="4368952" y="5471161"/>
                <a:ext cx="389494" cy="360560"/>
                <a:chOff x="-1966607" y="984021"/>
                <a:chExt cx="1666875" cy="1543050"/>
              </a:xfrm>
              <a:solidFill>
                <a:schemeClr val="bg2"/>
              </a:solidFill>
            </p:grpSpPr>
            <p:sp>
              <p:nvSpPr>
                <p:cNvPr id="105" name="Freeform 1686">
                  <a:extLst>
                    <a:ext uri="{FF2B5EF4-FFF2-40B4-BE49-F238E27FC236}">
                      <a16:creationId xmlns:a16="http://schemas.microsoft.com/office/drawing/2014/main" id="{E3113BFF-358B-479B-2AF9-87B93D51D44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1414157" y="1847621"/>
                  <a:ext cx="1114425" cy="679450"/>
                </a:xfrm>
                <a:custGeom>
                  <a:avLst/>
                  <a:gdLst>
                    <a:gd name="T0" fmla="*/ 616 w 702"/>
                    <a:gd name="T1" fmla="*/ 138 h 428"/>
                    <a:gd name="T2" fmla="*/ 612 w 702"/>
                    <a:gd name="T3" fmla="*/ 122 h 428"/>
                    <a:gd name="T4" fmla="*/ 132 w 702"/>
                    <a:gd name="T5" fmla="*/ 46 h 428"/>
                    <a:gd name="T6" fmla="*/ 268 w 702"/>
                    <a:gd name="T7" fmla="*/ 134 h 428"/>
                    <a:gd name="T8" fmla="*/ 396 w 702"/>
                    <a:gd name="T9" fmla="*/ 206 h 428"/>
                    <a:gd name="T10" fmla="*/ 448 w 702"/>
                    <a:gd name="T11" fmla="*/ 222 h 428"/>
                    <a:gd name="T12" fmla="*/ 472 w 702"/>
                    <a:gd name="T13" fmla="*/ 216 h 428"/>
                    <a:gd name="T14" fmla="*/ 542 w 702"/>
                    <a:gd name="T15" fmla="*/ 174 h 428"/>
                    <a:gd name="T16" fmla="*/ 572 w 702"/>
                    <a:gd name="T17" fmla="*/ 196 h 428"/>
                    <a:gd name="T18" fmla="*/ 522 w 702"/>
                    <a:gd name="T19" fmla="*/ 210 h 428"/>
                    <a:gd name="T20" fmla="*/ 482 w 702"/>
                    <a:gd name="T21" fmla="*/ 242 h 428"/>
                    <a:gd name="T22" fmla="*/ 334 w 702"/>
                    <a:gd name="T23" fmla="*/ 202 h 428"/>
                    <a:gd name="T24" fmla="*/ 326 w 702"/>
                    <a:gd name="T25" fmla="*/ 200 h 428"/>
                    <a:gd name="T26" fmla="*/ 214 w 702"/>
                    <a:gd name="T27" fmla="*/ 286 h 428"/>
                    <a:gd name="T28" fmla="*/ 204 w 702"/>
                    <a:gd name="T29" fmla="*/ 292 h 428"/>
                    <a:gd name="T30" fmla="*/ 186 w 702"/>
                    <a:gd name="T31" fmla="*/ 292 h 428"/>
                    <a:gd name="T32" fmla="*/ 174 w 702"/>
                    <a:gd name="T33" fmla="*/ 284 h 428"/>
                    <a:gd name="T34" fmla="*/ 168 w 702"/>
                    <a:gd name="T35" fmla="*/ 266 h 428"/>
                    <a:gd name="T36" fmla="*/ 170 w 702"/>
                    <a:gd name="T37" fmla="*/ 256 h 428"/>
                    <a:gd name="T38" fmla="*/ 208 w 702"/>
                    <a:gd name="T39" fmla="*/ 134 h 428"/>
                    <a:gd name="T40" fmla="*/ 200 w 702"/>
                    <a:gd name="T41" fmla="*/ 120 h 428"/>
                    <a:gd name="T42" fmla="*/ 26 w 702"/>
                    <a:gd name="T43" fmla="*/ 2 h 428"/>
                    <a:gd name="T44" fmla="*/ 4 w 702"/>
                    <a:gd name="T45" fmla="*/ 6 h 428"/>
                    <a:gd name="T46" fmla="*/ 8 w 702"/>
                    <a:gd name="T47" fmla="*/ 18 h 428"/>
                    <a:gd name="T48" fmla="*/ 8 w 702"/>
                    <a:gd name="T49" fmla="*/ 32 h 428"/>
                    <a:gd name="T50" fmla="*/ 172 w 702"/>
                    <a:gd name="T51" fmla="*/ 140 h 428"/>
                    <a:gd name="T52" fmla="*/ 140 w 702"/>
                    <a:gd name="T53" fmla="*/ 246 h 428"/>
                    <a:gd name="T54" fmla="*/ 136 w 702"/>
                    <a:gd name="T55" fmla="*/ 266 h 428"/>
                    <a:gd name="T56" fmla="*/ 142 w 702"/>
                    <a:gd name="T57" fmla="*/ 294 h 428"/>
                    <a:gd name="T58" fmla="*/ 162 w 702"/>
                    <a:gd name="T59" fmla="*/ 314 h 428"/>
                    <a:gd name="T60" fmla="*/ 186 w 702"/>
                    <a:gd name="T61" fmla="*/ 324 h 428"/>
                    <a:gd name="T62" fmla="*/ 206 w 702"/>
                    <a:gd name="T63" fmla="*/ 324 h 428"/>
                    <a:gd name="T64" fmla="*/ 234 w 702"/>
                    <a:gd name="T65" fmla="*/ 310 h 428"/>
                    <a:gd name="T66" fmla="*/ 460 w 702"/>
                    <a:gd name="T67" fmla="*/ 306 h 428"/>
                    <a:gd name="T68" fmla="*/ 460 w 702"/>
                    <a:gd name="T69" fmla="*/ 324 h 428"/>
                    <a:gd name="T70" fmla="*/ 480 w 702"/>
                    <a:gd name="T71" fmla="*/ 376 h 428"/>
                    <a:gd name="T72" fmla="*/ 532 w 702"/>
                    <a:gd name="T73" fmla="*/ 420 h 428"/>
                    <a:gd name="T74" fmla="*/ 576 w 702"/>
                    <a:gd name="T75" fmla="*/ 428 h 428"/>
                    <a:gd name="T76" fmla="*/ 600 w 702"/>
                    <a:gd name="T77" fmla="*/ 426 h 428"/>
                    <a:gd name="T78" fmla="*/ 660 w 702"/>
                    <a:gd name="T79" fmla="*/ 394 h 428"/>
                    <a:gd name="T80" fmla="*/ 690 w 702"/>
                    <a:gd name="T81" fmla="*/ 336 h 428"/>
                    <a:gd name="T82" fmla="*/ 694 w 702"/>
                    <a:gd name="T83" fmla="*/ 312 h 428"/>
                    <a:gd name="T84" fmla="*/ 678 w 702"/>
                    <a:gd name="T85" fmla="*/ 254 h 428"/>
                    <a:gd name="T86" fmla="*/ 640 w 702"/>
                    <a:gd name="T87" fmla="*/ 214 h 428"/>
                    <a:gd name="T88" fmla="*/ 604 w 702"/>
                    <a:gd name="T89" fmla="*/ 198 h 428"/>
                    <a:gd name="T90" fmla="*/ 566 w 702"/>
                    <a:gd name="T91" fmla="*/ 368 h 428"/>
                    <a:gd name="T92" fmla="*/ 536 w 702"/>
                    <a:gd name="T93" fmla="*/ 352 h 428"/>
                    <a:gd name="T94" fmla="*/ 522 w 702"/>
                    <a:gd name="T95" fmla="*/ 324 h 428"/>
                    <a:gd name="T96" fmla="*/ 522 w 702"/>
                    <a:gd name="T97" fmla="*/ 300 h 428"/>
                    <a:gd name="T98" fmla="*/ 536 w 702"/>
                    <a:gd name="T99" fmla="*/ 272 h 428"/>
                    <a:gd name="T100" fmla="*/ 566 w 702"/>
                    <a:gd name="T101" fmla="*/ 256 h 428"/>
                    <a:gd name="T102" fmla="*/ 588 w 702"/>
                    <a:gd name="T103" fmla="*/ 256 h 428"/>
                    <a:gd name="T104" fmla="*/ 616 w 702"/>
                    <a:gd name="T105" fmla="*/ 272 h 428"/>
                    <a:gd name="T106" fmla="*/ 632 w 702"/>
                    <a:gd name="T107" fmla="*/ 300 h 428"/>
                    <a:gd name="T108" fmla="*/ 632 w 702"/>
                    <a:gd name="T109" fmla="*/ 324 h 428"/>
                    <a:gd name="T110" fmla="*/ 616 w 702"/>
                    <a:gd name="T111" fmla="*/ 352 h 428"/>
                    <a:gd name="T112" fmla="*/ 588 w 702"/>
                    <a:gd name="T113" fmla="*/ 368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702" h="428">
                      <a:moveTo>
                        <a:pt x="604" y="198"/>
                      </a:moveTo>
                      <a:lnTo>
                        <a:pt x="616" y="138"/>
                      </a:lnTo>
                      <a:lnTo>
                        <a:pt x="616" y="138"/>
                      </a:lnTo>
                      <a:lnTo>
                        <a:pt x="616" y="130"/>
                      </a:lnTo>
                      <a:lnTo>
                        <a:pt x="612" y="122"/>
                      </a:lnTo>
                      <a:lnTo>
                        <a:pt x="612" y="122"/>
                      </a:lnTo>
                      <a:lnTo>
                        <a:pt x="674" y="70"/>
                      </a:lnTo>
                      <a:lnTo>
                        <a:pt x="702" y="46"/>
                      </a:lnTo>
                      <a:lnTo>
                        <a:pt x="132" y="46"/>
                      </a:lnTo>
                      <a:lnTo>
                        <a:pt x="132" y="46"/>
                      </a:lnTo>
                      <a:lnTo>
                        <a:pt x="174" y="74"/>
                      </a:lnTo>
                      <a:lnTo>
                        <a:pt x="268" y="134"/>
                      </a:lnTo>
                      <a:lnTo>
                        <a:pt x="322" y="166"/>
                      </a:lnTo>
                      <a:lnTo>
                        <a:pt x="372" y="194"/>
                      </a:lnTo>
                      <a:lnTo>
                        <a:pt x="396" y="206"/>
                      </a:lnTo>
                      <a:lnTo>
                        <a:pt x="416" y="214"/>
                      </a:lnTo>
                      <a:lnTo>
                        <a:pt x="434" y="220"/>
                      </a:lnTo>
                      <a:lnTo>
                        <a:pt x="448" y="222"/>
                      </a:lnTo>
                      <a:lnTo>
                        <a:pt x="448" y="222"/>
                      </a:lnTo>
                      <a:lnTo>
                        <a:pt x="458" y="220"/>
                      </a:lnTo>
                      <a:lnTo>
                        <a:pt x="472" y="216"/>
                      </a:lnTo>
                      <a:lnTo>
                        <a:pt x="488" y="208"/>
                      </a:lnTo>
                      <a:lnTo>
                        <a:pt x="506" y="200"/>
                      </a:lnTo>
                      <a:lnTo>
                        <a:pt x="542" y="174"/>
                      </a:lnTo>
                      <a:lnTo>
                        <a:pt x="582" y="146"/>
                      </a:lnTo>
                      <a:lnTo>
                        <a:pt x="572" y="196"/>
                      </a:lnTo>
                      <a:lnTo>
                        <a:pt x="572" y="196"/>
                      </a:lnTo>
                      <a:lnTo>
                        <a:pt x="554" y="198"/>
                      </a:lnTo>
                      <a:lnTo>
                        <a:pt x="538" y="202"/>
                      </a:lnTo>
                      <a:lnTo>
                        <a:pt x="522" y="210"/>
                      </a:lnTo>
                      <a:lnTo>
                        <a:pt x="506" y="218"/>
                      </a:lnTo>
                      <a:lnTo>
                        <a:pt x="494" y="230"/>
                      </a:lnTo>
                      <a:lnTo>
                        <a:pt x="482" y="242"/>
                      </a:lnTo>
                      <a:lnTo>
                        <a:pt x="474" y="258"/>
                      </a:lnTo>
                      <a:lnTo>
                        <a:pt x="466" y="274"/>
                      </a:lnTo>
                      <a:lnTo>
                        <a:pt x="334" y="202"/>
                      </a:lnTo>
                      <a:lnTo>
                        <a:pt x="334" y="202"/>
                      </a:lnTo>
                      <a:lnTo>
                        <a:pt x="330" y="200"/>
                      </a:lnTo>
                      <a:lnTo>
                        <a:pt x="326" y="200"/>
                      </a:lnTo>
                      <a:lnTo>
                        <a:pt x="322" y="200"/>
                      </a:lnTo>
                      <a:lnTo>
                        <a:pt x="318" y="204"/>
                      </a:lnTo>
                      <a:lnTo>
                        <a:pt x="214" y="286"/>
                      </a:lnTo>
                      <a:lnTo>
                        <a:pt x="214" y="286"/>
                      </a:lnTo>
                      <a:lnTo>
                        <a:pt x="214" y="286"/>
                      </a:lnTo>
                      <a:lnTo>
                        <a:pt x="204" y="292"/>
                      </a:lnTo>
                      <a:lnTo>
                        <a:pt x="194" y="294"/>
                      </a:lnTo>
                      <a:lnTo>
                        <a:pt x="194" y="294"/>
                      </a:lnTo>
                      <a:lnTo>
                        <a:pt x="186" y="292"/>
                      </a:lnTo>
                      <a:lnTo>
                        <a:pt x="180" y="288"/>
                      </a:lnTo>
                      <a:lnTo>
                        <a:pt x="180" y="288"/>
                      </a:lnTo>
                      <a:lnTo>
                        <a:pt x="174" y="284"/>
                      </a:lnTo>
                      <a:lnTo>
                        <a:pt x="170" y="278"/>
                      </a:lnTo>
                      <a:lnTo>
                        <a:pt x="168" y="272"/>
                      </a:lnTo>
                      <a:lnTo>
                        <a:pt x="168" y="266"/>
                      </a:lnTo>
                      <a:lnTo>
                        <a:pt x="168" y="266"/>
                      </a:lnTo>
                      <a:lnTo>
                        <a:pt x="170" y="256"/>
                      </a:lnTo>
                      <a:lnTo>
                        <a:pt x="170" y="256"/>
                      </a:lnTo>
                      <a:lnTo>
                        <a:pt x="206" y="138"/>
                      </a:lnTo>
                      <a:lnTo>
                        <a:pt x="206" y="138"/>
                      </a:lnTo>
                      <a:lnTo>
                        <a:pt x="208" y="134"/>
                      </a:lnTo>
                      <a:lnTo>
                        <a:pt x="206" y="128"/>
                      </a:lnTo>
                      <a:lnTo>
                        <a:pt x="204" y="124"/>
                      </a:lnTo>
                      <a:lnTo>
                        <a:pt x="200" y="120"/>
                      </a:lnTo>
                      <a:lnTo>
                        <a:pt x="30" y="4"/>
                      </a:lnTo>
                      <a:lnTo>
                        <a:pt x="30" y="4"/>
                      </a:lnTo>
                      <a:lnTo>
                        <a:pt x="26" y="2"/>
                      </a:lnTo>
                      <a:lnTo>
                        <a:pt x="20" y="0"/>
                      </a:lnTo>
                      <a:lnTo>
                        <a:pt x="0" y="0"/>
                      </a:lnTo>
                      <a:lnTo>
                        <a:pt x="4" y="6"/>
                      </a:lnTo>
                      <a:lnTo>
                        <a:pt x="4" y="6"/>
                      </a:lnTo>
                      <a:lnTo>
                        <a:pt x="4" y="6"/>
                      </a:lnTo>
                      <a:lnTo>
                        <a:pt x="8" y="18"/>
                      </a:lnTo>
                      <a:lnTo>
                        <a:pt x="8" y="28"/>
                      </a:lnTo>
                      <a:lnTo>
                        <a:pt x="8" y="28"/>
                      </a:lnTo>
                      <a:lnTo>
                        <a:pt x="8" y="32"/>
                      </a:lnTo>
                      <a:lnTo>
                        <a:pt x="16" y="32"/>
                      </a:lnTo>
                      <a:lnTo>
                        <a:pt x="172" y="140"/>
                      </a:lnTo>
                      <a:lnTo>
                        <a:pt x="172" y="140"/>
                      </a:lnTo>
                      <a:lnTo>
                        <a:pt x="158" y="186"/>
                      </a:lnTo>
                      <a:lnTo>
                        <a:pt x="158" y="186"/>
                      </a:lnTo>
                      <a:lnTo>
                        <a:pt x="140" y="246"/>
                      </a:lnTo>
                      <a:lnTo>
                        <a:pt x="140" y="246"/>
                      </a:lnTo>
                      <a:lnTo>
                        <a:pt x="136" y="256"/>
                      </a:lnTo>
                      <a:lnTo>
                        <a:pt x="136" y="266"/>
                      </a:lnTo>
                      <a:lnTo>
                        <a:pt x="136" y="266"/>
                      </a:lnTo>
                      <a:lnTo>
                        <a:pt x="138" y="280"/>
                      </a:lnTo>
                      <a:lnTo>
                        <a:pt x="142" y="294"/>
                      </a:lnTo>
                      <a:lnTo>
                        <a:pt x="150" y="306"/>
                      </a:lnTo>
                      <a:lnTo>
                        <a:pt x="162" y="314"/>
                      </a:lnTo>
                      <a:lnTo>
                        <a:pt x="162" y="314"/>
                      </a:lnTo>
                      <a:lnTo>
                        <a:pt x="170" y="320"/>
                      </a:lnTo>
                      <a:lnTo>
                        <a:pt x="178" y="322"/>
                      </a:lnTo>
                      <a:lnTo>
                        <a:pt x="186" y="324"/>
                      </a:lnTo>
                      <a:lnTo>
                        <a:pt x="194" y="326"/>
                      </a:lnTo>
                      <a:lnTo>
                        <a:pt x="194" y="326"/>
                      </a:lnTo>
                      <a:lnTo>
                        <a:pt x="206" y="324"/>
                      </a:lnTo>
                      <a:lnTo>
                        <a:pt x="216" y="322"/>
                      </a:lnTo>
                      <a:lnTo>
                        <a:pt x="226" y="316"/>
                      </a:lnTo>
                      <a:lnTo>
                        <a:pt x="234" y="310"/>
                      </a:lnTo>
                      <a:lnTo>
                        <a:pt x="328" y="234"/>
                      </a:lnTo>
                      <a:lnTo>
                        <a:pt x="460" y="306"/>
                      </a:lnTo>
                      <a:lnTo>
                        <a:pt x="460" y="306"/>
                      </a:lnTo>
                      <a:lnTo>
                        <a:pt x="460" y="312"/>
                      </a:lnTo>
                      <a:lnTo>
                        <a:pt x="460" y="312"/>
                      </a:lnTo>
                      <a:lnTo>
                        <a:pt x="460" y="324"/>
                      </a:lnTo>
                      <a:lnTo>
                        <a:pt x="462" y="336"/>
                      </a:lnTo>
                      <a:lnTo>
                        <a:pt x="470" y="358"/>
                      </a:lnTo>
                      <a:lnTo>
                        <a:pt x="480" y="376"/>
                      </a:lnTo>
                      <a:lnTo>
                        <a:pt x="494" y="394"/>
                      </a:lnTo>
                      <a:lnTo>
                        <a:pt x="512" y="408"/>
                      </a:lnTo>
                      <a:lnTo>
                        <a:pt x="532" y="420"/>
                      </a:lnTo>
                      <a:lnTo>
                        <a:pt x="554" y="426"/>
                      </a:lnTo>
                      <a:lnTo>
                        <a:pt x="564" y="428"/>
                      </a:lnTo>
                      <a:lnTo>
                        <a:pt x="576" y="428"/>
                      </a:lnTo>
                      <a:lnTo>
                        <a:pt x="576" y="428"/>
                      </a:lnTo>
                      <a:lnTo>
                        <a:pt x="588" y="428"/>
                      </a:lnTo>
                      <a:lnTo>
                        <a:pt x="600" y="426"/>
                      </a:lnTo>
                      <a:lnTo>
                        <a:pt x="622" y="420"/>
                      </a:lnTo>
                      <a:lnTo>
                        <a:pt x="642" y="408"/>
                      </a:lnTo>
                      <a:lnTo>
                        <a:pt x="660" y="394"/>
                      </a:lnTo>
                      <a:lnTo>
                        <a:pt x="674" y="376"/>
                      </a:lnTo>
                      <a:lnTo>
                        <a:pt x="684" y="358"/>
                      </a:lnTo>
                      <a:lnTo>
                        <a:pt x="690" y="336"/>
                      </a:lnTo>
                      <a:lnTo>
                        <a:pt x="692" y="324"/>
                      </a:lnTo>
                      <a:lnTo>
                        <a:pt x="694" y="312"/>
                      </a:lnTo>
                      <a:lnTo>
                        <a:pt x="694" y="312"/>
                      </a:lnTo>
                      <a:lnTo>
                        <a:pt x="692" y="292"/>
                      </a:lnTo>
                      <a:lnTo>
                        <a:pt x="686" y="272"/>
                      </a:lnTo>
                      <a:lnTo>
                        <a:pt x="678" y="254"/>
                      </a:lnTo>
                      <a:lnTo>
                        <a:pt x="668" y="240"/>
                      </a:lnTo>
                      <a:lnTo>
                        <a:pt x="654" y="226"/>
                      </a:lnTo>
                      <a:lnTo>
                        <a:pt x="640" y="214"/>
                      </a:lnTo>
                      <a:lnTo>
                        <a:pt x="622" y="204"/>
                      </a:lnTo>
                      <a:lnTo>
                        <a:pt x="604" y="198"/>
                      </a:lnTo>
                      <a:lnTo>
                        <a:pt x="604" y="198"/>
                      </a:lnTo>
                      <a:close/>
                      <a:moveTo>
                        <a:pt x="576" y="368"/>
                      </a:moveTo>
                      <a:lnTo>
                        <a:pt x="576" y="368"/>
                      </a:lnTo>
                      <a:lnTo>
                        <a:pt x="566" y="368"/>
                      </a:lnTo>
                      <a:lnTo>
                        <a:pt x="554" y="364"/>
                      </a:lnTo>
                      <a:lnTo>
                        <a:pt x="544" y="358"/>
                      </a:lnTo>
                      <a:lnTo>
                        <a:pt x="536" y="352"/>
                      </a:lnTo>
                      <a:lnTo>
                        <a:pt x="530" y="344"/>
                      </a:lnTo>
                      <a:lnTo>
                        <a:pt x="524" y="334"/>
                      </a:lnTo>
                      <a:lnTo>
                        <a:pt x="522" y="324"/>
                      </a:lnTo>
                      <a:lnTo>
                        <a:pt x="520" y="312"/>
                      </a:lnTo>
                      <a:lnTo>
                        <a:pt x="520" y="312"/>
                      </a:lnTo>
                      <a:lnTo>
                        <a:pt x="522" y="300"/>
                      </a:lnTo>
                      <a:lnTo>
                        <a:pt x="524" y="290"/>
                      </a:lnTo>
                      <a:lnTo>
                        <a:pt x="530" y="280"/>
                      </a:lnTo>
                      <a:lnTo>
                        <a:pt x="536" y="272"/>
                      </a:lnTo>
                      <a:lnTo>
                        <a:pt x="544" y="264"/>
                      </a:lnTo>
                      <a:lnTo>
                        <a:pt x="554" y="260"/>
                      </a:lnTo>
                      <a:lnTo>
                        <a:pt x="566" y="256"/>
                      </a:lnTo>
                      <a:lnTo>
                        <a:pt x="576" y="256"/>
                      </a:lnTo>
                      <a:lnTo>
                        <a:pt x="576" y="256"/>
                      </a:lnTo>
                      <a:lnTo>
                        <a:pt x="588" y="256"/>
                      </a:lnTo>
                      <a:lnTo>
                        <a:pt x="598" y="260"/>
                      </a:lnTo>
                      <a:lnTo>
                        <a:pt x="608" y="264"/>
                      </a:lnTo>
                      <a:lnTo>
                        <a:pt x="616" y="272"/>
                      </a:lnTo>
                      <a:lnTo>
                        <a:pt x="624" y="280"/>
                      </a:lnTo>
                      <a:lnTo>
                        <a:pt x="628" y="290"/>
                      </a:lnTo>
                      <a:lnTo>
                        <a:pt x="632" y="300"/>
                      </a:lnTo>
                      <a:lnTo>
                        <a:pt x="634" y="312"/>
                      </a:lnTo>
                      <a:lnTo>
                        <a:pt x="634" y="312"/>
                      </a:lnTo>
                      <a:lnTo>
                        <a:pt x="632" y="324"/>
                      </a:lnTo>
                      <a:lnTo>
                        <a:pt x="628" y="334"/>
                      </a:lnTo>
                      <a:lnTo>
                        <a:pt x="624" y="344"/>
                      </a:lnTo>
                      <a:lnTo>
                        <a:pt x="616" y="352"/>
                      </a:lnTo>
                      <a:lnTo>
                        <a:pt x="608" y="358"/>
                      </a:lnTo>
                      <a:lnTo>
                        <a:pt x="598" y="364"/>
                      </a:lnTo>
                      <a:lnTo>
                        <a:pt x="588" y="368"/>
                      </a:lnTo>
                      <a:lnTo>
                        <a:pt x="576" y="368"/>
                      </a:lnTo>
                      <a:lnTo>
                        <a:pt x="576" y="36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1687">
                  <a:extLst>
                    <a:ext uri="{FF2B5EF4-FFF2-40B4-BE49-F238E27FC236}">
                      <a16:creationId xmlns:a16="http://schemas.microsoft.com/office/drawing/2014/main" id="{1D858A57-E858-4A7B-D715-93D2640318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36332" y="1790471"/>
                  <a:ext cx="555625" cy="111125"/>
                </a:xfrm>
                <a:custGeom>
                  <a:avLst/>
                  <a:gdLst>
                    <a:gd name="T0" fmla="*/ 178 w 350"/>
                    <a:gd name="T1" fmla="*/ 0 h 70"/>
                    <a:gd name="T2" fmla="*/ 178 w 350"/>
                    <a:gd name="T3" fmla="*/ 0 h 70"/>
                    <a:gd name="T4" fmla="*/ 156 w 350"/>
                    <a:gd name="T5" fmla="*/ 0 h 70"/>
                    <a:gd name="T6" fmla="*/ 134 w 350"/>
                    <a:gd name="T7" fmla="*/ 4 h 70"/>
                    <a:gd name="T8" fmla="*/ 108 w 350"/>
                    <a:gd name="T9" fmla="*/ 10 h 70"/>
                    <a:gd name="T10" fmla="*/ 84 w 350"/>
                    <a:gd name="T11" fmla="*/ 20 h 70"/>
                    <a:gd name="T12" fmla="*/ 60 w 350"/>
                    <a:gd name="T13" fmla="*/ 30 h 70"/>
                    <a:gd name="T14" fmla="*/ 38 w 350"/>
                    <a:gd name="T15" fmla="*/ 40 h 70"/>
                    <a:gd name="T16" fmla="*/ 16 w 350"/>
                    <a:gd name="T17" fmla="*/ 54 h 70"/>
                    <a:gd name="T18" fmla="*/ 0 w 350"/>
                    <a:gd name="T19" fmla="*/ 70 h 70"/>
                    <a:gd name="T20" fmla="*/ 350 w 350"/>
                    <a:gd name="T21" fmla="*/ 70 h 70"/>
                    <a:gd name="T22" fmla="*/ 350 w 350"/>
                    <a:gd name="T23" fmla="*/ 70 h 70"/>
                    <a:gd name="T24" fmla="*/ 330 w 350"/>
                    <a:gd name="T25" fmla="*/ 54 h 70"/>
                    <a:gd name="T26" fmla="*/ 306 w 350"/>
                    <a:gd name="T27" fmla="*/ 40 h 70"/>
                    <a:gd name="T28" fmla="*/ 282 w 350"/>
                    <a:gd name="T29" fmla="*/ 30 h 70"/>
                    <a:gd name="T30" fmla="*/ 256 w 350"/>
                    <a:gd name="T31" fmla="*/ 20 h 70"/>
                    <a:gd name="T32" fmla="*/ 232 w 350"/>
                    <a:gd name="T33" fmla="*/ 10 h 70"/>
                    <a:gd name="T34" fmla="*/ 210 w 350"/>
                    <a:gd name="T35" fmla="*/ 4 h 70"/>
                    <a:gd name="T36" fmla="*/ 192 w 350"/>
                    <a:gd name="T37" fmla="*/ 0 h 70"/>
                    <a:gd name="T38" fmla="*/ 178 w 350"/>
                    <a:gd name="T39" fmla="*/ 0 h 70"/>
                    <a:gd name="T40" fmla="*/ 178 w 350"/>
                    <a:gd name="T41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50" h="70">
                      <a:moveTo>
                        <a:pt x="178" y="0"/>
                      </a:moveTo>
                      <a:lnTo>
                        <a:pt x="178" y="0"/>
                      </a:lnTo>
                      <a:lnTo>
                        <a:pt x="156" y="0"/>
                      </a:lnTo>
                      <a:lnTo>
                        <a:pt x="134" y="4"/>
                      </a:lnTo>
                      <a:lnTo>
                        <a:pt x="108" y="10"/>
                      </a:lnTo>
                      <a:lnTo>
                        <a:pt x="84" y="20"/>
                      </a:lnTo>
                      <a:lnTo>
                        <a:pt x="60" y="30"/>
                      </a:lnTo>
                      <a:lnTo>
                        <a:pt x="38" y="40"/>
                      </a:lnTo>
                      <a:lnTo>
                        <a:pt x="16" y="54"/>
                      </a:lnTo>
                      <a:lnTo>
                        <a:pt x="0" y="70"/>
                      </a:lnTo>
                      <a:lnTo>
                        <a:pt x="350" y="70"/>
                      </a:lnTo>
                      <a:lnTo>
                        <a:pt x="350" y="70"/>
                      </a:lnTo>
                      <a:lnTo>
                        <a:pt x="330" y="54"/>
                      </a:lnTo>
                      <a:lnTo>
                        <a:pt x="306" y="40"/>
                      </a:lnTo>
                      <a:lnTo>
                        <a:pt x="282" y="30"/>
                      </a:lnTo>
                      <a:lnTo>
                        <a:pt x="256" y="20"/>
                      </a:lnTo>
                      <a:lnTo>
                        <a:pt x="232" y="10"/>
                      </a:lnTo>
                      <a:lnTo>
                        <a:pt x="210" y="4"/>
                      </a:lnTo>
                      <a:lnTo>
                        <a:pt x="192" y="0"/>
                      </a:lnTo>
                      <a:lnTo>
                        <a:pt x="178" y="0"/>
                      </a:lnTo>
                      <a:lnTo>
                        <a:pt x="17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7" name="Freeform 1688">
                  <a:extLst>
                    <a:ext uri="{FF2B5EF4-FFF2-40B4-BE49-F238E27FC236}">
                      <a16:creationId xmlns:a16="http://schemas.microsoft.com/office/drawing/2014/main" id="{A05CD7CC-8AEE-2794-77B2-EDEF71B75F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826907" y="984021"/>
                  <a:ext cx="307975" cy="304800"/>
                </a:xfrm>
                <a:custGeom>
                  <a:avLst/>
                  <a:gdLst>
                    <a:gd name="T0" fmla="*/ 98 w 194"/>
                    <a:gd name="T1" fmla="*/ 192 h 192"/>
                    <a:gd name="T2" fmla="*/ 98 w 194"/>
                    <a:gd name="T3" fmla="*/ 192 h 192"/>
                    <a:gd name="T4" fmla="*/ 116 w 194"/>
                    <a:gd name="T5" fmla="*/ 190 h 192"/>
                    <a:gd name="T6" fmla="*/ 134 w 194"/>
                    <a:gd name="T7" fmla="*/ 186 h 192"/>
                    <a:gd name="T8" fmla="*/ 152 w 194"/>
                    <a:gd name="T9" fmla="*/ 176 h 192"/>
                    <a:gd name="T10" fmla="*/ 166 w 194"/>
                    <a:gd name="T11" fmla="*/ 164 h 192"/>
                    <a:gd name="T12" fmla="*/ 178 w 194"/>
                    <a:gd name="T13" fmla="*/ 150 h 192"/>
                    <a:gd name="T14" fmla="*/ 186 w 194"/>
                    <a:gd name="T15" fmla="*/ 134 h 192"/>
                    <a:gd name="T16" fmla="*/ 192 w 194"/>
                    <a:gd name="T17" fmla="*/ 116 h 192"/>
                    <a:gd name="T18" fmla="*/ 194 w 194"/>
                    <a:gd name="T19" fmla="*/ 96 h 192"/>
                    <a:gd name="T20" fmla="*/ 194 w 194"/>
                    <a:gd name="T21" fmla="*/ 96 h 192"/>
                    <a:gd name="T22" fmla="*/ 192 w 194"/>
                    <a:gd name="T23" fmla="*/ 76 h 192"/>
                    <a:gd name="T24" fmla="*/ 186 w 194"/>
                    <a:gd name="T25" fmla="*/ 58 h 192"/>
                    <a:gd name="T26" fmla="*/ 178 w 194"/>
                    <a:gd name="T27" fmla="*/ 42 h 192"/>
                    <a:gd name="T28" fmla="*/ 166 w 194"/>
                    <a:gd name="T29" fmla="*/ 28 h 192"/>
                    <a:gd name="T30" fmla="*/ 152 w 194"/>
                    <a:gd name="T31" fmla="*/ 16 h 192"/>
                    <a:gd name="T32" fmla="*/ 134 w 194"/>
                    <a:gd name="T33" fmla="*/ 8 h 192"/>
                    <a:gd name="T34" fmla="*/ 116 w 194"/>
                    <a:gd name="T35" fmla="*/ 2 h 192"/>
                    <a:gd name="T36" fmla="*/ 98 w 194"/>
                    <a:gd name="T37" fmla="*/ 0 h 192"/>
                    <a:gd name="T38" fmla="*/ 98 w 194"/>
                    <a:gd name="T39" fmla="*/ 0 h 192"/>
                    <a:gd name="T40" fmla="*/ 78 w 194"/>
                    <a:gd name="T41" fmla="*/ 2 h 192"/>
                    <a:gd name="T42" fmla="*/ 60 w 194"/>
                    <a:gd name="T43" fmla="*/ 8 h 192"/>
                    <a:gd name="T44" fmla="*/ 44 w 194"/>
                    <a:gd name="T45" fmla="*/ 16 h 192"/>
                    <a:gd name="T46" fmla="*/ 28 w 194"/>
                    <a:gd name="T47" fmla="*/ 28 h 192"/>
                    <a:gd name="T48" fmla="*/ 16 w 194"/>
                    <a:gd name="T49" fmla="*/ 42 h 192"/>
                    <a:gd name="T50" fmla="*/ 8 w 194"/>
                    <a:gd name="T51" fmla="*/ 58 h 192"/>
                    <a:gd name="T52" fmla="*/ 2 w 194"/>
                    <a:gd name="T53" fmla="*/ 76 h 192"/>
                    <a:gd name="T54" fmla="*/ 0 w 194"/>
                    <a:gd name="T55" fmla="*/ 96 h 192"/>
                    <a:gd name="T56" fmla="*/ 0 w 194"/>
                    <a:gd name="T57" fmla="*/ 96 h 192"/>
                    <a:gd name="T58" fmla="*/ 2 w 194"/>
                    <a:gd name="T59" fmla="*/ 116 h 192"/>
                    <a:gd name="T60" fmla="*/ 8 w 194"/>
                    <a:gd name="T61" fmla="*/ 134 h 192"/>
                    <a:gd name="T62" fmla="*/ 16 w 194"/>
                    <a:gd name="T63" fmla="*/ 150 h 192"/>
                    <a:gd name="T64" fmla="*/ 28 w 194"/>
                    <a:gd name="T65" fmla="*/ 164 h 192"/>
                    <a:gd name="T66" fmla="*/ 44 w 194"/>
                    <a:gd name="T67" fmla="*/ 176 h 192"/>
                    <a:gd name="T68" fmla="*/ 60 w 194"/>
                    <a:gd name="T69" fmla="*/ 186 h 192"/>
                    <a:gd name="T70" fmla="*/ 78 w 194"/>
                    <a:gd name="T71" fmla="*/ 190 h 192"/>
                    <a:gd name="T72" fmla="*/ 98 w 194"/>
                    <a:gd name="T73" fmla="*/ 192 h 192"/>
                    <a:gd name="T74" fmla="*/ 98 w 194"/>
                    <a:gd name="T75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4" h="192">
                      <a:moveTo>
                        <a:pt x="98" y="192"/>
                      </a:moveTo>
                      <a:lnTo>
                        <a:pt x="98" y="192"/>
                      </a:lnTo>
                      <a:lnTo>
                        <a:pt x="116" y="190"/>
                      </a:lnTo>
                      <a:lnTo>
                        <a:pt x="134" y="186"/>
                      </a:lnTo>
                      <a:lnTo>
                        <a:pt x="152" y="176"/>
                      </a:lnTo>
                      <a:lnTo>
                        <a:pt x="166" y="164"/>
                      </a:lnTo>
                      <a:lnTo>
                        <a:pt x="178" y="150"/>
                      </a:lnTo>
                      <a:lnTo>
                        <a:pt x="186" y="134"/>
                      </a:lnTo>
                      <a:lnTo>
                        <a:pt x="192" y="116"/>
                      </a:lnTo>
                      <a:lnTo>
                        <a:pt x="194" y="96"/>
                      </a:lnTo>
                      <a:lnTo>
                        <a:pt x="194" y="96"/>
                      </a:lnTo>
                      <a:lnTo>
                        <a:pt x="192" y="76"/>
                      </a:lnTo>
                      <a:lnTo>
                        <a:pt x="186" y="58"/>
                      </a:lnTo>
                      <a:lnTo>
                        <a:pt x="178" y="42"/>
                      </a:lnTo>
                      <a:lnTo>
                        <a:pt x="166" y="28"/>
                      </a:lnTo>
                      <a:lnTo>
                        <a:pt x="152" y="16"/>
                      </a:lnTo>
                      <a:lnTo>
                        <a:pt x="134" y="8"/>
                      </a:lnTo>
                      <a:lnTo>
                        <a:pt x="116" y="2"/>
                      </a:lnTo>
                      <a:lnTo>
                        <a:pt x="98" y="0"/>
                      </a:lnTo>
                      <a:lnTo>
                        <a:pt x="98" y="0"/>
                      </a:lnTo>
                      <a:lnTo>
                        <a:pt x="78" y="2"/>
                      </a:lnTo>
                      <a:lnTo>
                        <a:pt x="60" y="8"/>
                      </a:lnTo>
                      <a:lnTo>
                        <a:pt x="44" y="16"/>
                      </a:lnTo>
                      <a:lnTo>
                        <a:pt x="28" y="28"/>
                      </a:lnTo>
                      <a:lnTo>
                        <a:pt x="16" y="42"/>
                      </a:lnTo>
                      <a:lnTo>
                        <a:pt x="8" y="58"/>
                      </a:lnTo>
                      <a:lnTo>
                        <a:pt x="2" y="76"/>
                      </a:lnTo>
                      <a:lnTo>
                        <a:pt x="0" y="96"/>
                      </a:lnTo>
                      <a:lnTo>
                        <a:pt x="0" y="96"/>
                      </a:lnTo>
                      <a:lnTo>
                        <a:pt x="2" y="116"/>
                      </a:lnTo>
                      <a:lnTo>
                        <a:pt x="8" y="134"/>
                      </a:lnTo>
                      <a:lnTo>
                        <a:pt x="16" y="150"/>
                      </a:lnTo>
                      <a:lnTo>
                        <a:pt x="28" y="164"/>
                      </a:lnTo>
                      <a:lnTo>
                        <a:pt x="44" y="176"/>
                      </a:lnTo>
                      <a:lnTo>
                        <a:pt x="60" y="186"/>
                      </a:lnTo>
                      <a:lnTo>
                        <a:pt x="78" y="190"/>
                      </a:lnTo>
                      <a:lnTo>
                        <a:pt x="98" y="192"/>
                      </a:lnTo>
                      <a:lnTo>
                        <a:pt x="98" y="19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8" name="Freeform 1689">
                  <a:extLst>
                    <a:ext uri="{FF2B5EF4-FFF2-40B4-BE49-F238E27FC236}">
                      <a16:creationId xmlns:a16="http://schemas.microsoft.com/office/drawing/2014/main" id="{AD61F151-C23E-FA34-6685-99D266FBB1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66607" y="1330096"/>
                  <a:ext cx="546100" cy="1193800"/>
                </a:xfrm>
                <a:custGeom>
                  <a:avLst/>
                  <a:gdLst>
                    <a:gd name="T0" fmla="*/ 38 w 344"/>
                    <a:gd name="T1" fmla="*/ 742 h 752"/>
                    <a:gd name="T2" fmla="*/ 58 w 344"/>
                    <a:gd name="T3" fmla="*/ 744 h 752"/>
                    <a:gd name="T4" fmla="*/ 78 w 344"/>
                    <a:gd name="T5" fmla="*/ 738 h 752"/>
                    <a:gd name="T6" fmla="*/ 92 w 344"/>
                    <a:gd name="T7" fmla="*/ 726 h 752"/>
                    <a:gd name="T8" fmla="*/ 102 w 344"/>
                    <a:gd name="T9" fmla="*/ 708 h 752"/>
                    <a:gd name="T10" fmla="*/ 210 w 344"/>
                    <a:gd name="T11" fmla="*/ 710 h 752"/>
                    <a:gd name="T12" fmla="*/ 214 w 344"/>
                    <a:gd name="T13" fmla="*/ 720 h 752"/>
                    <a:gd name="T14" fmla="*/ 226 w 344"/>
                    <a:gd name="T15" fmla="*/ 738 h 752"/>
                    <a:gd name="T16" fmla="*/ 242 w 344"/>
                    <a:gd name="T17" fmla="*/ 748 h 752"/>
                    <a:gd name="T18" fmla="*/ 262 w 344"/>
                    <a:gd name="T19" fmla="*/ 752 h 752"/>
                    <a:gd name="T20" fmla="*/ 272 w 344"/>
                    <a:gd name="T21" fmla="*/ 752 h 752"/>
                    <a:gd name="T22" fmla="*/ 292 w 344"/>
                    <a:gd name="T23" fmla="*/ 744 h 752"/>
                    <a:gd name="T24" fmla="*/ 306 w 344"/>
                    <a:gd name="T25" fmla="*/ 730 h 752"/>
                    <a:gd name="T26" fmla="*/ 312 w 344"/>
                    <a:gd name="T27" fmla="*/ 712 h 752"/>
                    <a:gd name="T28" fmla="*/ 314 w 344"/>
                    <a:gd name="T29" fmla="*/ 690 h 752"/>
                    <a:gd name="T30" fmla="*/ 248 w 344"/>
                    <a:gd name="T31" fmla="*/ 360 h 752"/>
                    <a:gd name="T32" fmla="*/ 192 w 344"/>
                    <a:gd name="T33" fmla="*/ 236 h 752"/>
                    <a:gd name="T34" fmla="*/ 190 w 344"/>
                    <a:gd name="T35" fmla="*/ 230 h 752"/>
                    <a:gd name="T36" fmla="*/ 196 w 344"/>
                    <a:gd name="T37" fmla="*/ 222 h 752"/>
                    <a:gd name="T38" fmla="*/ 268 w 344"/>
                    <a:gd name="T39" fmla="*/ 372 h 752"/>
                    <a:gd name="T40" fmla="*/ 272 w 344"/>
                    <a:gd name="T41" fmla="*/ 378 h 752"/>
                    <a:gd name="T42" fmla="*/ 284 w 344"/>
                    <a:gd name="T43" fmla="*/ 388 h 752"/>
                    <a:gd name="T44" fmla="*/ 298 w 344"/>
                    <a:gd name="T45" fmla="*/ 394 h 752"/>
                    <a:gd name="T46" fmla="*/ 314 w 344"/>
                    <a:gd name="T47" fmla="*/ 394 h 752"/>
                    <a:gd name="T48" fmla="*/ 322 w 344"/>
                    <a:gd name="T49" fmla="*/ 390 h 752"/>
                    <a:gd name="T50" fmla="*/ 334 w 344"/>
                    <a:gd name="T51" fmla="*/ 382 h 752"/>
                    <a:gd name="T52" fmla="*/ 342 w 344"/>
                    <a:gd name="T53" fmla="*/ 368 h 752"/>
                    <a:gd name="T54" fmla="*/ 344 w 344"/>
                    <a:gd name="T55" fmla="*/ 352 h 752"/>
                    <a:gd name="T56" fmla="*/ 340 w 344"/>
                    <a:gd name="T57" fmla="*/ 338 h 752"/>
                    <a:gd name="T58" fmla="*/ 248 w 344"/>
                    <a:gd name="T59" fmla="*/ 66 h 752"/>
                    <a:gd name="T60" fmla="*/ 246 w 344"/>
                    <a:gd name="T61" fmla="*/ 58 h 752"/>
                    <a:gd name="T62" fmla="*/ 242 w 344"/>
                    <a:gd name="T63" fmla="*/ 44 h 752"/>
                    <a:gd name="T64" fmla="*/ 224 w 344"/>
                    <a:gd name="T65" fmla="*/ 20 h 752"/>
                    <a:gd name="T66" fmla="*/ 198 w 344"/>
                    <a:gd name="T67" fmla="*/ 4 h 752"/>
                    <a:gd name="T68" fmla="*/ 170 w 344"/>
                    <a:gd name="T69" fmla="*/ 0 h 752"/>
                    <a:gd name="T70" fmla="*/ 140 w 344"/>
                    <a:gd name="T71" fmla="*/ 6 h 752"/>
                    <a:gd name="T72" fmla="*/ 132 w 344"/>
                    <a:gd name="T73" fmla="*/ 12 h 752"/>
                    <a:gd name="T74" fmla="*/ 116 w 344"/>
                    <a:gd name="T75" fmla="*/ 24 h 752"/>
                    <a:gd name="T76" fmla="*/ 106 w 344"/>
                    <a:gd name="T77" fmla="*/ 40 h 752"/>
                    <a:gd name="T78" fmla="*/ 98 w 344"/>
                    <a:gd name="T79" fmla="*/ 60 h 752"/>
                    <a:gd name="T80" fmla="*/ 96 w 344"/>
                    <a:gd name="T81" fmla="*/ 288 h 752"/>
                    <a:gd name="T82" fmla="*/ 98 w 344"/>
                    <a:gd name="T83" fmla="*/ 298 h 752"/>
                    <a:gd name="T84" fmla="*/ 104 w 344"/>
                    <a:gd name="T85" fmla="*/ 316 h 752"/>
                    <a:gd name="T86" fmla="*/ 108 w 344"/>
                    <a:gd name="T87" fmla="*/ 324 h 752"/>
                    <a:gd name="T88" fmla="*/ 2 w 344"/>
                    <a:gd name="T89" fmla="*/ 678 h 752"/>
                    <a:gd name="T90" fmla="*/ 0 w 344"/>
                    <a:gd name="T91" fmla="*/ 688 h 752"/>
                    <a:gd name="T92" fmla="*/ 2 w 344"/>
                    <a:gd name="T93" fmla="*/ 708 h 752"/>
                    <a:gd name="T94" fmla="*/ 12 w 344"/>
                    <a:gd name="T95" fmla="*/ 726 h 752"/>
                    <a:gd name="T96" fmla="*/ 28 w 344"/>
                    <a:gd name="T97" fmla="*/ 738 h 752"/>
                    <a:gd name="T98" fmla="*/ 38 w 344"/>
                    <a:gd name="T99" fmla="*/ 742 h 7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44" h="752">
                      <a:moveTo>
                        <a:pt x="38" y="742"/>
                      </a:moveTo>
                      <a:lnTo>
                        <a:pt x="38" y="742"/>
                      </a:lnTo>
                      <a:lnTo>
                        <a:pt x="48" y="744"/>
                      </a:lnTo>
                      <a:lnTo>
                        <a:pt x="58" y="744"/>
                      </a:lnTo>
                      <a:lnTo>
                        <a:pt x="68" y="742"/>
                      </a:lnTo>
                      <a:lnTo>
                        <a:pt x="78" y="738"/>
                      </a:lnTo>
                      <a:lnTo>
                        <a:pt x="86" y="732"/>
                      </a:lnTo>
                      <a:lnTo>
                        <a:pt x="92" y="726"/>
                      </a:lnTo>
                      <a:lnTo>
                        <a:pt x="98" y="718"/>
                      </a:lnTo>
                      <a:lnTo>
                        <a:pt x="102" y="708"/>
                      </a:lnTo>
                      <a:lnTo>
                        <a:pt x="168" y="490"/>
                      </a:lnTo>
                      <a:lnTo>
                        <a:pt x="210" y="710"/>
                      </a:lnTo>
                      <a:lnTo>
                        <a:pt x="210" y="710"/>
                      </a:lnTo>
                      <a:lnTo>
                        <a:pt x="214" y="720"/>
                      </a:lnTo>
                      <a:lnTo>
                        <a:pt x="218" y="730"/>
                      </a:lnTo>
                      <a:lnTo>
                        <a:pt x="226" y="738"/>
                      </a:lnTo>
                      <a:lnTo>
                        <a:pt x="232" y="744"/>
                      </a:lnTo>
                      <a:lnTo>
                        <a:pt x="242" y="748"/>
                      </a:lnTo>
                      <a:lnTo>
                        <a:pt x="252" y="752"/>
                      </a:lnTo>
                      <a:lnTo>
                        <a:pt x="262" y="752"/>
                      </a:lnTo>
                      <a:lnTo>
                        <a:pt x="272" y="752"/>
                      </a:lnTo>
                      <a:lnTo>
                        <a:pt x="272" y="752"/>
                      </a:lnTo>
                      <a:lnTo>
                        <a:pt x="282" y="748"/>
                      </a:lnTo>
                      <a:lnTo>
                        <a:pt x="292" y="744"/>
                      </a:lnTo>
                      <a:lnTo>
                        <a:pt x="298" y="738"/>
                      </a:lnTo>
                      <a:lnTo>
                        <a:pt x="306" y="730"/>
                      </a:lnTo>
                      <a:lnTo>
                        <a:pt x="310" y="720"/>
                      </a:lnTo>
                      <a:lnTo>
                        <a:pt x="312" y="712"/>
                      </a:lnTo>
                      <a:lnTo>
                        <a:pt x="314" y="702"/>
                      </a:lnTo>
                      <a:lnTo>
                        <a:pt x="314" y="690"/>
                      </a:lnTo>
                      <a:lnTo>
                        <a:pt x="248" y="360"/>
                      </a:lnTo>
                      <a:lnTo>
                        <a:pt x="248" y="360"/>
                      </a:lnTo>
                      <a:lnTo>
                        <a:pt x="192" y="236"/>
                      </a:lnTo>
                      <a:lnTo>
                        <a:pt x="192" y="236"/>
                      </a:lnTo>
                      <a:lnTo>
                        <a:pt x="192" y="232"/>
                      </a:lnTo>
                      <a:lnTo>
                        <a:pt x="190" y="230"/>
                      </a:lnTo>
                      <a:lnTo>
                        <a:pt x="194" y="224"/>
                      </a:lnTo>
                      <a:lnTo>
                        <a:pt x="196" y="222"/>
                      </a:lnTo>
                      <a:lnTo>
                        <a:pt x="198" y="220"/>
                      </a:lnTo>
                      <a:lnTo>
                        <a:pt x="268" y="372"/>
                      </a:lnTo>
                      <a:lnTo>
                        <a:pt x="268" y="372"/>
                      </a:lnTo>
                      <a:lnTo>
                        <a:pt x="272" y="378"/>
                      </a:lnTo>
                      <a:lnTo>
                        <a:pt x="278" y="384"/>
                      </a:lnTo>
                      <a:lnTo>
                        <a:pt x="284" y="388"/>
                      </a:lnTo>
                      <a:lnTo>
                        <a:pt x="290" y="392"/>
                      </a:lnTo>
                      <a:lnTo>
                        <a:pt x="298" y="394"/>
                      </a:lnTo>
                      <a:lnTo>
                        <a:pt x="306" y="394"/>
                      </a:lnTo>
                      <a:lnTo>
                        <a:pt x="314" y="394"/>
                      </a:lnTo>
                      <a:lnTo>
                        <a:pt x="322" y="390"/>
                      </a:lnTo>
                      <a:lnTo>
                        <a:pt x="322" y="390"/>
                      </a:lnTo>
                      <a:lnTo>
                        <a:pt x="328" y="386"/>
                      </a:lnTo>
                      <a:lnTo>
                        <a:pt x="334" y="382"/>
                      </a:lnTo>
                      <a:lnTo>
                        <a:pt x="338" y="374"/>
                      </a:lnTo>
                      <a:lnTo>
                        <a:pt x="342" y="368"/>
                      </a:lnTo>
                      <a:lnTo>
                        <a:pt x="344" y="360"/>
                      </a:lnTo>
                      <a:lnTo>
                        <a:pt x="344" y="352"/>
                      </a:lnTo>
                      <a:lnTo>
                        <a:pt x="344" y="346"/>
                      </a:lnTo>
                      <a:lnTo>
                        <a:pt x="340" y="338"/>
                      </a:lnTo>
                      <a:lnTo>
                        <a:pt x="248" y="138"/>
                      </a:lnTo>
                      <a:lnTo>
                        <a:pt x="248" y="66"/>
                      </a:lnTo>
                      <a:lnTo>
                        <a:pt x="248" y="66"/>
                      </a:lnTo>
                      <a:lnTo>
                        <a:pt x="246" y="58"/>
                      </a:lnTo>
                      <a:lnTo>
                        <a:pt x="242" y="44"/>
                      </a:lnTo>
                      <a:lnTo>
                        <a:pt x="242" y="44"/>
                      </a:lnTo>
                      <a:lnTo>
                        <a:pt x="234" y="30"/>
                      </a:lnTo>
                      <a:lnTo>
                        <a:pt x="224" y="20"/>
                      </a:lnTo>
                      <a:lnTo>
                        <a:pt x="212" y="10"/>
                      </a:lnTo>
                      <a:lnTo>
                        <a:pt x="198" y="4"/>
                      </a:lnTo>
                      <a:lnTo>
                        <a:pt x="184" y="0"/>
                      </a:lnTo>
                      <a:lnTo>
                        <a:pt x="170" y="0"/>
                      </a:lnTo>
                      <a:lnTo>
                        <a:pt x="156" y="2"/>
                      </a:lnTo>
                      <a:lnTo>
                        <a:pt x="140" y="6"/>
                      </a:lnTo>
                      <a:lnTo>
                        <a:pt x="140" y="6"/>
                      </a:lnTo>
                      <a:lnTo>
                        <a:pt x="132" y="12"/>
                      </a:lnTo>
                      <a:lnTo>
                        <a:pt x="124" y="18"/>
                      </a:lnTo>
                      <a:lnTo>
                        <a:pt x="116" y="24"/>
                      </a:lnTo>
                      <a:lnTo>
                        <a:pt x="110" y="32"/>
                      </a:lnTo>
                      <a:lnTo>
                        <a:pt x="106" y="40"/>
                      </a:lnTo>
                      <a:lnTo>
                        <a:pt x="102" y="50"/>
                      </a:lnTo>
                      <a:lnTo>
                        <a:pt x="98" y="60"/>
                      </a:lnTo>
                      <a:lnTo>
                        <a:pt x="98" y="68"/>
                      </a:lnTo>
                      <a:lnTo>
                        <a:pt x="96" y="288"/>
                      </a:lnTo>
                      <a:lnTo>
                        <a:pt x="96" y="288"/>
                      </a:lnTo>
                      <a:lnTo>
                        <a:pt x="98" y="298"/>
                      </a:lnTo>
                      <a:lnTo>
                        <a:pt x="100" y="306"/>
                      </a:lnTo>
                      <a:lnTo>
                        <a:pt x="104" y="316"/>
                      </a:lnTo>
                      <a:lnTo>
                        <a:pt x="108" y="324"/>
                      </a:lnTo>
                      <a:lnTo>
                        <a:pt x="108" y="324"/>
                      </a:lnTo>
                      <a:lnTo>
                        <a:pt x="56" y="502"/>
                      </a:lnTo>
                      <a:lnTo>
                        <a:pt x="2" y="678"/>
                      </a:lnTo>
                      <a:lnTo>
                        <a:pt x="2" y="678"/>
                      </a:lnTo>
                      <a:lnTo>
                        <a:pt x="0" y="688"/>
                      </a:lnTo>
                      <a:lnTo>
                        <a:pt x="0" y="698"/>
                      </a:lnTo>
                      <a:lnTo>
                        <a:pt x="2" y="708"/>
                      </a:lnTo>
                      <a:lnTo>
                        <a:pt x="6" y="716"/>
                      </a:lnTo>
                      <a:lnTo>
                        <a:pt x="12" y="726"/>
                      </a:lnTo>
                      <a:lnTo>
                        <a:pt x="20" y="732"/>
                      </a:lnTo>
                      <a:lnTo>
                        <a:pt x="28" y="738"/>
                      </a:lnTo>
                      <a:lnTo>
                        <a:pt x="38" y="742"/>
                      </a:lnTo>
                      <a:lnTo>
                        <a:pt x="38" y="7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/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pic>
        <p:nvPicPr>
          <p:cNvPr id="109" name="Immagine 108">
            <a:extLst>
              <a:ext uri="{FF2B5EF4-FFF2-40B4-BE49-F238E27FC236}">
                <a16:creationId xmlns:a16="http://schemas.microsoft.com/office/drawing/2014/main" id="{38869387-2475-AADC-870F-66786A5F47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110" name="Immagine 109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C0B349CB-7F21-AA6F-41E0-C478285951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  <p:sp>
        <p:nvSpPr>
          <p:cNvPr id="111" name="Titolo 1">
            <a:extLst>
              <a:ext uri="{FF2B5EF4-FFF2-40B4-BE49-F238E27FC236}">
                <a16:creationId xmlns:a16="http://schemas.microsoft.com/office/drawing/2014/main" id="{D6EF1AF5-0278-EA22-F40A-88A4F8B21822}"/>
              </a:ext>
            </a:extLst>
          </p:cNvPr>
          <p:cNvSpPr txBox="1">
            <a:spLocks/>
          </p:cNvSpPr>
          <p:nvPr/>
        </p:nvSpPr>
        <p:spPr bwMode="auto">
          <a:xfrm>
            <a:off x="381000" y="116163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just"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StartUPP </a:t>
            </a:r>
            <a:r>
              <a:rPr lang="it-IT" sz="2800" b="1" i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a glance</a:t>
            </a:r>
          </a:p>
        </p:txBody>
      </p:sp>
      <p:sp>
        <p:nvSpPr>
          <p:cNvPr id="112" name="CasellaDiTesto 111">
            <a:extLst>
              <a:ext uri="{FF2B5EF4-FFF2-40B4-BE49-F238E27FC236}">
                <a16:creationId xmlns:a16="http://schemas.microsoft.com/office/drawing/2014/main" id="{BBBF640B-2BCA-2CFE-F472-49E1CE4681A1}"/>
              </a:ext>
            </a:extLst>
          </p:cNvPr>
          <p:cNvSpPr txBox="1"/>
          <p:nvPr/>
        </p:nvSpPr>
        <p:spPr>
          <a:xfrm>
            <a:off x="407986" y="786140"/>
            <a:ext cx="5431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i="1" dirty="0"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Principali </a:t>
            </a:r>
            <a:r>
              <a:rPr lang="it-IT" sz="1200" b="1" i="1" dirty="0"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Deliverable</a:t>
            </a:r>
            <a:r>
              <a:rPr lang="it-IT" sz="1200" i="1" dirty="0"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prodotti (come previsto da Scheda Progetto)</a:t>
            </a:r>
          </a:p>
        </p:txBody>
      </p:sp>
      <p:sp>
        <p:nvSpPr>
          <p:cNvPr id="2" name="Oval 156">
            <a:extLst>
              <a:ext uri="{FF2B5EF4-FFF2-40B4-BE49-F238E27FC236}">
                <a16:creationId xmlns:a16="http://schemas.microsoft.com/office/drawing/2014/main" id="{D909AEC6-9577-CFE4-3AD3-B0CDF2DB9C51}"/>
              </a:ext>
            </a:extLst>
          </p:cNvPr>
          <p:cNvSpPr/>
          <p:nvPr/>
        </p:nvSpPr>
        <p:spPr bwMode="ltGray">
          <a:xfrm>
            <a:off x="8489389" y="504775"/>
            <a:ext cx="216493" cy="227871"/>
          </a:xfrm>
          <a:prstGeom prst="ellipse">
            <a:avLst/>
          </a:prstGeom>
          <a:solidFill>
            <a:srgbClr val="08536A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GB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B3A6416-E518-7470-D469-50B3EB3AFA60}"/>
              </a:ext>
            </a:extLst>
          </p:cNvPr>
          <p:cNvSpPr txBox="1"/>
          <p:nvPr/>
        </p:nvSpPr>
        <p:spPr>
          <a:xfrm>
            <a:off x="8764841" y="480955"/>
            <a:ext cx="3046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Indicatori di output 6OUT e 8 OUT</a:t>
            </a:r>
          </a:p>
        </p:txBody>
      </p:sp>
    </p:spTree>
    <p:extLst>
      <p:ext uri="{BB962C8B-B14F-4D97-AF65-F5344CB8AC3E}">
        <p14:creationId xmlns:p14="http://schemas.microsoft.com/office/powerpoint/2010/main" val="1028808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magine 45">
            <a:extLst>
              <a:ext uri="{FF2B5EF4-FFF2-40B4-BE49-F238E27FC236}">
                <a16:creationId xmlns:a16="http://schemas.microsoft.com/office/drawing/2014/main" id="{1ADC4797-81DE-BF61-A1EA-017906B89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47" name="Immagine 46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B2298663-39D3-A42D-DF7A-2C5B64108C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  <p:sp>
        <p:nvSpPr>
          <p:cNvPr id="48" name="Titolo 1">
            <a:extLst>
              <a:ext uri="{FF2B5EF4-FFF2-40B4-BE49-F238E27FC236}">
                <a16:creationId xmlns:a16="http://schemas.microsoft.com/office/drawing/2014/main" id="{21EFA2B5-71F2-E7C1-DFC2-6E12DB717581}"/>
              </a:ext>
            </a:extLst>
          </p:cNvPr>
          <p:cNvSpPr txBox="1">
            <a:spLocks/>
          </p:cNvSpPr>
          <p:nvPr/>
        </p:nvSpPr>
        <p:spPr bwMode="auto">
          <a:xfrm>
            <a:off x="381000" y="116163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Highlights del Progetto StartUPP</a:t>
            </a:r>
          </a:p>
        </p:txBody>
      </p:sp>
      <p:sp>
        <p:nvSpPr>
          <p:cNvPr id="60" name="Rectangle 74">
            <a:extLst>
              <a:ext uri="{FF2B5EF4-FFF2-40B4-BE49-F238E27FC236}">
                <a16:creationId xmlns:a16="http://schemas.microsoft.com/office/drawing/2014/main" id="{9DACB353-C731-2140-7C62-1E7A8EC1159F}"/>
              </a:ext>
            </a:extLst>
          </p:cNvPr>
          <p:cNvSpPr/>
          <p:nvPr/>
        </p:nvSpPr>
        <p:spPr>
          <a:xfrm>
            <a:off x="404739" y="1043931"/>
            <a:ext cx="11376024" cy="2923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300" dirty="0">
                <a:latin typeface="Arial" panose="020B0604020202020204" pitchFamily="34" charset="0"/>
                <a:cs typeface="Arial" panose="020B0604020202020204" pitchFamily="34" charset="0"/>
              </a:rPr>
              <a:t>Di seguito sono riportate alcuni degli Output principali realizzati nell’ambito del </a:t>
            </a:r>
            <a:r>
              <a:rPr lang="it-IT" sz="1300" b="1" dirty="0">
                <a:latin typeface="Arial" panose="020B0604020202020204" pitchFamily="34" charset="0"/>
                <a:cs typeface="Arial" panose="020B0604020202020204" pitchFamily="34" charset="0"/>
              </a:rPr>
              <a:t>Progetto StartUPP</a:t>
            </a:r>
            <a:r>
              <a:rPr lang="it-IT" sz="13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4662A5E1-35B7-39A8-130E-15162FBD4B40}"/>
              </a:ext>
            </a:extLst>
          </p:cNvPr>
          <p:cNvSpPr/>
          <p:nvPr/>
        </p:nvSpPr>
        <p:spPr>
          <a:xfrm>
            <a:off x="381000" y="4090953"/>
            <a:ext cx="11376025" cy="306036"/>
          </a:xfrm>
          <a:prstGeom prst="rect">
            <a:avLst/>
          </a:prstGeom>
          <a:solidFill>
            <a:schemeClr val="bg1"/>
          </a:solidFill>
          <a:ln>
            <a:solidFill>
              <a:srgbClr val="0853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9A165BC9-6B8C-CECE-76D8-7B3889579DE0}"/>
              </a:ext>
            </a:extLst>
          </p:cNvPr>
          <p:cNvGrpSpPr/>
          <p:nvPr/>
        </p:nvGrpSpPr>
        <p:grpSpPr>
          <a:xfrm>
            <a:off x="2886615" y="3909743"/>
            <a:ext cx="7200000" cy="648000"/>
            <a:chOff x="3335824" y="3695336"/>
            <a:chExt cx="7200000" cy="648000"/>
          </a:xfrm>
        </p:grpSpPr>
        <p:sp>
          <p:nvSpPr>
            <p:cNvPr id="39" name="Rettangolo con angoli arrotondati 38">
              <a:extLst>
                <a:ext uri="{FF2B5EF4-FFF2-40B4-BE49-F238E27FC236}">
                  <a16:creationId xmlns:a16="http://schemas.microsoft.com/office/drawing/2014/main" id="{65B05193-A741-0F6E-66B1-5C8774BC2646}"/>
                </a:ext>
              </a:extLst>
            </p:cNvPr>
            <p:cNvSpPr/>
            <p:nvPr/>
          </p:nvSpPr>
          <p:spPr>
            <a:xfrm>
              <a:off x="3335824" y="3695336"/>
              <a:ext cx="7200000" cy="648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8536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0" rtlCol="0" anchor="ctr"/>
            <a:lstStyle/>
            <a:p>
              <a:r>
                <a:rPr lang="it-IT" sz="1400" b="1" dirty="0">
                  <a:solidFill>
                    <a:srgbClr val="8E08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Paper: Nuove Figure Professionali e Nuovi Fabbisogni Formativi</a:t>
              </a:r>
            </a:p>
          </p:txBody>
        </p:sp>
        <p:sp>
          <p:nvSpPr>
            <p:cNvPr id="40" name="Freeform 146">
              <a:extLst>
                <a:ext uri="{FF2B5EF4-FFF2-40B4-BE49-F238E27FC236}">
                  <a16:creationId xmlns:a16="http://schemas.microsoft.com/office/drawing/2014/main" id="{A331420B-30EC-8B53-5997-DDA4427447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5501" y="3810689"/>
              <a:ext cx="485775" cy="403225"/>
            </a:xfrm>
            <a:custGeom>
              <a:avLst/>
              <a:gdLst>
                <a:gd name="T0" fmla="*/ 791 w 918"/>
                <a:gd name="T1" fmla="*/ 419 h 763"/>
                <a:gd name="T2" fmla="*/ 765 w 918"/>
                <a:gd name="T3" fmla="*/ 391 h 763"/>
                <a:gd name="T4" fmla="*/ 860 w 918"/>
                <a:gd name="T5" fmla="*/ 351 h 763"/>
                <a:gd name="T6" fmla="*/ 818 w 918"/>
                <a:gd name="T7" fmla="*/ 306 h 763"/>
                <a:gd name="T8" fmla="*/ 803 w 918"/>
                <a:gd name="T9" fmla="*/ 200 h 763"/>
                <a:gd name="T10" fmla="*/ 777 w 918"/>
                <a:gd name="T11" fmla="*/ 141 h 763"/>
                <a:gd name="T12" fmla="*/ 718 w 918"/>
                <a:gd name="T13" fmla="*/ 116 h 763"/>
                <a:gd name="T14" fmla="*/ 656 w 918"/>
                <a:gd name="T15" fmla="*/ 128 h 763"/>
                <a:gd name="T16" fmla="*/ 659 w 918"/>
                <a:gd name="T17" fmla="*/ 218 h 763"/>
                <a:gd name="T18" fmla="*/ 662 w 918"/>
                <a:gd name="T19" fmla="*/ 291 h 763"/>
                <a:gd name="T20" fmla="*/ 623 w 918"/>
                <a:gd name="T21" fmla="*/ 360 h 763"/>
                <a:gd name="T22" fmla="*/ 651 w 918"/>
                <a:gd name="T23" fmla="*/ 391 h 763"/>
                <a:gd name="T24" fmla="*/ 633 w 918"/>
                <a:gd name="T25" fmla="*/ 415 h 763"/>
                <a:gd name="T26" fmla="*/ 611 w 918"/>
                <a:gd name="T27" fmla="*/ 469 h 763"/>
                <a:gd name="T28" fmla="*/ 791 w 918"/>
                <a:gd name="T29" fmla="*/ 562 h 763"/>
                <a:gd name="T30" fmla="*/ 910 w 918"/>
                <a:gd name="T31" fmla="*/ 554 h 763"/>
                <a:gd name="T32" fmla="*/ 917 w 918"/>
                <a:gd name="T33" fmla="*/ 534 h 763"/>
                <a:gd name="T34" fmla="*/ 128 w 918"/>
                <a:gd name="T35" fmla="*/ 562 h 763"/>
                <a:gd name="T36" fmla="*/ 284 w 918"/>
                <a:gd name="T37" fmla="*/ 480 h 763"/>
                <a:gd name="T38" fmla="*/ 294 w 918"/>
                <a:gd name="T39" fmla="*/ 419 h 763"/>
                <a:gd name="T40" fmla="*/ 268 w 918"/>
                <a:gd name="T41" fmla="*/ 391 h 763"/>
                <a:gd name="T42" fmla="*/ 278 w 918"/>
                <a:gd name="T43" fmla="*/ 340 h 763"/>
                <a:gd name="T44" fmla="*/ 253 w 918"/>
                <a:gd name="T45" fmla="*/ 265 h 763"/>
                <a:gd name="T46" fmla="*/ 269 w 918"/>
                <a:gd name="T47" fmla="*/ 200 h 763"/>
                <a:gd name="T48" fmla="*/ 229 w 918"/>
                <a:gd name="T49" fmla="*/ 116 h 763"/>
                <a:gd name="T50" fmla="*/ 141 w 918"/>
                <a:gd name="T51" fmla="*/ 131 h 763"/>
                <a:gd name="T52" fmla="*/ 116 w 918"/>
                <a:gd name="T53" fmla="*/ 178 h 763"/>
                <a:gd name="T54" fmla="*/ 117 w 918"/>
                <a:gd name="T55" fmla="*/ 245 h 763"/>
                <a:gd name="T56" fmla="*/ 111 w 918"/>
                <a:gd name="T57" fmla="*/ 284 h 763"/>
                <a:gd name="T58" fmla="*/ 130 w 918"/>
                <a:gd name="T59" fmla="*/ 315 h 763"/>
                <a:gd name="T60" fmla="*/ 153 w 918"/>
                <a:gd name="T61" fmla="*/ 363 h 763"/>
                <a:gd name="T62" fmla="*/ 146 w 918"/>
                <a:gd name="T63" fmla="*/ 408 h 763"/>
                <a:gd name="T64" fmla="*/ 43 w 918"/>
                <a:gd name="T65" fmla="*/ 457 h 763"/>
                <a:gd name="T66" fmla="*/ 6 w 918"/>
                <a:gd name="T67" fmla="*/ 512 h 763"/>
                <a:gd name="T68" fmla="*/ 9 w 918"/>
                <a:gd name="T69" fmla="*/ 554 h 763"/>
                <a:gd name="T70" fmla="*/ 128 w 918"/>
                <a:gd name="T71" fmla="*/ 562 h 763"/>
                <a:gd name="T72" fmla="*/ 559 w 918"/>
                <a:gd name="T73" fmla="*/ 483 h 763"/>
                <a:gd name="T74" fmla="*/ 553 w 918"/>
                <a:gd name="T75" fmla="*/ 414 h 763"/>
                <a:gd name="T76" fmla="*/ 580 w 918"/>
                <a:gd name="T77" fmla="*/ 336 h 763"/>
                <a:gd name="T78" fmla="*/ 619 w 918"/>
                <a:gd name="T79" fmla="*/ 295 h 763"/>
                <a:gd name="T80" fmla="*/ 621 w 918"/>
                <a:gd name="T81" fmla="*/ 230 h 763"/>
                <a:gd name="T82" fmla="*/ 615 w 918"/>
                <a:gd name="T83" fmla="*/ 141 h 763"/>
                <a:gd name="T84" fmla="*/ 597 w 918"/>
                <a:gd name="T85" fmla="*/ 50 h 763"/>
                <a:gd name="T86" fmla="*/ 553 w 918"/>
                <a:gd name="T87" fmla="*/ 32 h 763"/>
                <a:gd name="T88" fmla="*/ 503 w 918"/>
                <a:gd name="T89" fmla="*/ 3 h 763"/>
                <a:gd name="T90" fmla="*/ 416 w 918"/>
                <a:gd name="T91" fmla="*/ 10 h 763"/>
                <a:gd name="T92" fmla="*/ 334 w 918"/>
                <a:gd name="T93" fmla="*/ 32 h 763"/>
                <a:gd name="T94" fmla="*/ 307 w 918"/>
                <a:gd name="T95" fmla="*/ 68 h 763"/>
                <a:gd name="T96" fmla="*/ 311 w 918"/>
                <a:gd name="T97" fmla="*/ 215 h 763"/>
                <a:gd name="T98" fmla="*/ 293 w 918"/>
                <a:gd name="T99" fmla="*/ 259 h 763"/>
                <a:gd name="T100" fmla="*/ 315 w 918"/>
                <a:gd name="T101" fmla="*/ 324 h 763"/>
                <a:gd name="T102" fmla="*/ 346 w 918"/>
                <a:gd name="T103" fmla="*/ 369 h 763"/>
                <a:gd name="T104" fmla="*/ 365 w 918"/>
                <a:gd name="T105" fmla="*/ 462 h 763"/>
                <a:gd name="T106" fmla="*/ 336 w 918"/>
                <a:gd name="T107" fmla="*/ 500 h 763"/>
                <a:gd name="T108" fmla="*/ 168 w 918"/>
                <a:gd name="T109" fmla="*/ 582 h 763"/>
                <a:gd name="T110" fmla="*/ 129 w 918"/>
                <a:gd name="T111" fmla="*/ 642 h 763"/>
                <a:gd name="T112" fmla="*/ 118 w 918"/>
                <a:gd name="T113" fmla="*/ 727 h 763"/>
                <a:gd name="T114" fmla="*/ 236 w 918"/>
                <a:gd name="T115" fmla="*/ 751 h 763"/>
                <a:gd name="T116" fmla="*/ 585 w 918"/>
                <a:gd name="T117" fmla="*/ 760 h 763"/>
                <a:gd name="T118" fmla="*/ 791 w 918"/>
                <a:gd name="T119" fmla="*/ 733 h 763"/>
                <a:gd name="T120" fmla="*/ 799 w 918"/>
                <a:gd name="T121" fmla="*/ 682 h 763"/>
                <a:gd name="T122" fmla="*/ 762 w 918"/>
                <a:gd name="T123" fmla="*/ 590 h 763"/>
                <a:gd name="T124" fmla="*/ 595 w 918"/>
                <a:gd name="T125" fmla="*/ 506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8" h="763">
                  <a:moveTo>
                    <a:pt x="893" y="469"/>
                  </a:moveTo>
                  <a:lnTo>
                    <a:pt x="893" y="469"/>
                  </a:lnTo>
                  <a:lnTo>
                    <a:pt x="886" y="463"/>
                  </a:lnTo>
                  <a:lnTo>
                    <a:pt x="875" y="457"/>
                  </a:lnTo>
                  <a:lnTo>
                    <a:pt x="846" y="443"/>
                  </a:lnTo>
                  <a:lnTo>
                    <a:pt x="816" y="429"/>
                  </a:lnTo>
                  <a:lnTo>
                    <a:pt x="791" y="419"/>
                  </a:lnTo>
                  <a:lnTo>
                    <a:pt x="791" y="419"/>
                  </a:lnTo>
                  <a:lnTo>
                    <a:pt x="776" y="411"/>
                  </a:lnTo>
                  <a:lnTo>
                    <a:pt x="772" y="408"/>
                  </a:lnTo>
                  <a:lnTo>
                    <a:pt x="769" y="404"/>
                  </a:lnTo>
                  <a:lnTo>
                    <a:pt x="766" y="402"/>
                  </a:lnTo>
                  <a:lnTo>
                    <a:pt x="765" y="398"/>
                  </a:lnTo>
                  <a:lnTo>
                    <a:pt x="765" y="391"/>
                  </a:lnTo>
                  <a:lnTo>
                    <a:pt x="765" y="379"/>
                  </a:lnTo>
                  <a:lnTo>
                    <a:pt x="765" y="379"/>
                  </a:lnTo>
                  <a:lnTo>
                    <a:pt x="793" y="375"/>
                  </a:lnTo>
                  <a:lnTo>
                    <a:pt x="817" y="369"/>
                  </a:lnTo>
                  <a:lnTo>
                    <a:pt x="840" y="361"/>
                  </a:lnTo>
                  <a:lnTo>
                    <a:pt x="860" y="351"/>
                  </a:lnTo>
                  <a:lnTo>
                    <a:pt x="860" y="351"/>
                  </a:lnTo>
                  <a:lnTo>
                    <a:pt x="852" y="348"/>
                  </a:lnTo>
                  <a:lnTo>
                    <a:pt x="845" y="343"/>
                  </a:lnTo>
                  <a:lnTo>
                    <a:pt x="838" y="337"/>
                  </a:lnTo>
                  <a:lnTo>
                    <a:pt x="832" y="331"/>
                  </a:lnTo>
                  <a:lnTo>
                    <a:pt x="827" y="322"/>
                  </a:lnTo>
                  <a:lnTo>
                    <a:pt x="822" y="314"/>
                  </a:lnTo>
                  <a:lnTo>
                    <a:pt x="818" y="306"/>
                  </a:lnTo>
                  <a:lnTo>
                    <a:pt x="815" y="296"/>
                  </a:lnTo>
                  <a:lnTo>
                    <a:pt x="809" y="275"/>
                  </a:lnTo>
                  <a:lnTo>
                    <a:pt x="806" y="254"/>
                  </a:lnTo>
                  <a:lnTo>
                    <a:pt x="804" y="232"/>
                  </a:lnTo>
                  <a:lnTo>
                    <a:pt x="804" y="211"/>
                  </a:lnTo>
                  <a:lnTo>
                    <a:pt x="804" y="211"/>
                  </a:lnTo>
                  <a:lnTo>
                    <a:pt x="803" y="200"/>
                  </a:lnTo>
                  <a:lnTo>
                    <a:pt x="801" y="190"/>
                  </a:lnTo>
                  <a:lnTo>
                    <a:pt x="800" y="181"/>
                  </a:lnTo>
                  <a:lnTo>
                    <a:pt x="797" y="171"/>
                  </a:lnTo>
                  <a:lnTo>
                    <a:pt x="793" y="163"/>
                  </a:lnTo>
                  <a:lnTo>
                    <a:pt x="788" y="155"/>
                  </a:lnTo>
                  <a:lnTo>
                    <a:pt x="783" y="148"/>
                  </a:lnTo>
                  <a:lnTo>
                    <a:pt x="777" y="141"/>
                  </a:lnTo>
                  <a:lnTo>
                    <a:pt x="771" y="135"/>
                  </a:lnTo>
                  <a:lnTo>
                    <a:pt x="764" y="130"/>
                  </a:lnTo>
                  <a:lnTo>
                    <a:pt x="756" y="125"/>
                  </a:lnTo>
                  <a:lnTo>
                    <a:pt x="747" y="122"/>
                  </a:lnTo>
                  <a:lnTo>
                    <a:pt x="739" y="118"/>
                  </a:lnTo>
                  <a:lnTo>
                    <a:pt x="729" y="117"/>
                  </a:lnTo>
                  <a:lnTo>
                    <a:pt x="718" y="116"/>
                  </a:lnTo>
                  <a:lnTo>
                    <a:pt x="707" y="114"/>
                  </a:lnTo>
                  <a:lnTo>
                    <a:pt x="707" y="114"/>
                  </a:lnTo>
                  <a:lnTo>
                    <a:pt x="693" y="116"/>
                  </a:lnTo>
                  <a:lnTo>
                    <a:pt x="680" y="118"/>
                  </a:lnTo>
                  <a:lnTo>
                    <a:pt x="666" y="123"/>
                  </a:lnTo>
                  <a:lnTo>
                    <a:pt x="656" y="128"/>
                  </a:lnTo>
                  <a:lnTo>
                    <a:pt x="656" y="128"/>
                  </a:lnTo>
                  <a:lnTo>
                    <a:pt x="653" y="160"/>
                  </a:lnTo>
                  <a:lnTo>
                    <a:pt x="650" y="191"/>
                  </a:lnTo>
                  <a:lnTo>
                    <a:pt x="650" y="191"/>
                  </a:lnTo>
                  <a:lnTo>
                    <a:pt x="648" y="200"/>
                  </a:lnTo>
                  <a:lnTo>
                    <a:pt x="648" y="200"/>
                  </a:lnTo>
                  <a:lnTo>
                    <a:pt x="654" y="208"/>
                  </a:lnTo>
                  <a:lnTo>
                    <a:pt x="659" y="218"/>
                  </a:lnTo>
                  <a:lnTo>
                    <a:pt x="662" y="229"/>
                  </a:lnTo>
                  <a:lnTo>
                    <a:pt x="664" y="241"/>
                  </a:lnTo>
                  <a:lnTo>
                    <a:pt x="665" y="253"/>
                  </a:lnTo>
                  <a:lnTo>
                    <a:pt x="665" y="265"/>
                  </a:lnTo>
                  <a:lnTo>
                    <a:pt x="664" y="278"/>
                  </a:lnTo>
                  <a:lnTo>
                    <a:pt x="662" y="291"/>
                  </a:lnTo>
                  <a:lnTo>
                    <a:pt x="662" y="291"/>
                  </a:lnTo>
                  <a:lnTo>
                    <a:pt x="659" y="303"/>
                  </a:lnTo>
                  <a:lnTo>
                    <a:pt x="654" y="314"/>
                  </a:lnTo>
                  <a:lnTo>
                    <a:pt x="650" y="325"/>
                  </a:lnTo>
                  <a:lnTo>
                    <a:pt x="645" y="334"/>
                  </a:lnTo>
                  <a:lnTo>
                    <a:pt x="638" y="344"/>
                  </a:lnTo>
                  <a:lnTo>
                    <a:pt x="630" y="352"/>
                  </a:lnTo>
                  <a:lnTo>
                    <a:pt x="623" y="360"/>
                  </a:lnTo>
                  <a:lnTo>
                    <a:pt x="615" y="367"/>
                  </a:lnTo>
                  <a:lnTo>
                    <a:pt x="615" y="367"/>
                  </a:lnTo>
                  <a:lnTo>
                    <a:pt x="612" y="373"/>
                  </a:lnTo>
                  <a:lnTo>
                    <a:pt x="612" y="373"/>
                  </a:lnTo>
                  <a:lnTo>
                    <a:pt x="632" y="376"/>
                  </a:lnTo>
                  <a:lnTo>
                    <a:pt x="651" y="379"/>
                  </a:lnTo>
                  <a:lnTo>
                    <a:pt x="651" y="391"/>
                  </a:lnTo>
                  <a:lnTo>
                    <a:pt x="651" y="391"/>
                  </a:lnTo>
                  <a:lnTo>
                    <a:pt x="650" y="398"/>
                  </a:lnTo>
                  <a:lnTo>
                    <a:pt x="648" y="402"/>
                  </a:lnTo>
                  <a:lnTo>
                    <a:pt x="647" y="405"/>
                  </a:lnTo>
                  <a:lnTo>
                    <a:pt x="644" y="408"/>
                  </a:lnTo>
                  <a:lnTo>
                    <a:pt x="639" y="411"/>
                  </a:lnTo>
                  <a:lnTo>
                    <a:pt x="633" y="415"/>
                  </a:lnTo>
                  <a:lnTo>
                    <a:pt x="624" y="419"/>
                  </a:lnTo>
                  <a:lnTo>
                    <a:pt x="624" y="419"/>
                  </a:lnTo>
                  <a:lnTo>
                    <a:pt x="593" y="432"/>
                  </a:lnTo>
                  <a:lnTo>
                    <a:pt x="593" y="461"/>
                  </a:lnTo>
                  <a:lnTo>
                    <a:pt x="593" y="461"/>
                  </a:lnTo>
                  <a:lnTo>
                    <a:pt x="600" y="464"/>
                  </a:lnTo>
                  <a:lnTo>
                    <a:pt x="611" y="469"/>
                  </a:lnTo>
                  <a:lnTo>
                    <a:pt x="611" y="469"/>
                  </a:lnTo>
                  <a:lnTo>
                    <a:pt x="664" y="493"/>
                  </a:lnTo>
                  <a:lnTo>
                    <a:pt x="717" y="517"/>
                  </a:lnTo>
                  <a:lnTo>
                    <a:pt x="741" y="530"/>
                  </a:lnTo>
                  <a:lnTo>
                    <a:pt x="762" y="541"/>
                  </a:lnTo>
                  <a:lnTo>
                    <a:pt x="779" y="552"/>
                  </a:lnTo>
                  <a:lnTo>
                    <a:pt x="791" y="562"/>
                  </a:lnTo>
                  <a:lnTo>
                    <a:pt x="791" y="562"/>
                  </a:lnTo>
                  <a:lnTo>
                    <a:pt x="798" y="570"/>
                  </a:lnTo>
                  <a:lnTo>
                    <a:pt x="798" y="570"/>
                  </a:lnTo>
                  <a:lnTo>
                    <a:pt x="839" y="566"/>
                  </a:lnTo>
                  <a:lnTo>
                    <a:pt x="871" y="563"/>
                  </a:lnTo>
                  <a:lnTo>
                    <a:pt x="895" y="558"/>
                  </a:lnTo>
                  <a:lnTo>
                    <a:pt x="910" y="554"/>
                  </a:lnTo>
                  <a:lnTo>
                    <a:pt x="910" y="554"/>
                  </a:lnTo>
                  <a:lnTo>
                    <a:pt x="913" y="553"/>
                  </a:lnTo>
                  <a:lnTo>
                    <a:pt x="916" y="551"/>
                  </a:lnTo>
                  <a:lnTo>
                    <a:pt x="918" y="548"/>
                  </a:lnTo>
                  <a:lnTo>
                    <a:pt x="918" y="545"/>
                  </a:lnTo>
                  <a:lnTo>
                    <a:pt x="918" y="545"/>
                  </a:lnTo>
                  <a:lnTo>
                    <a:pt x="917" y="534"/>
                  </a:lnTo>
                  <a:lnTo>
                    <a:pt x="912" y="512"/>
                  </a:lnTo>
                  <a:lnTo>
                    <a:pt x="910" y="499"/>
                  </a:lnTo>
                  <a:lnTo>
                    <a:pt x="905" y="488"/>
                  </a:lnTo>
                  <a:lnTo>
                    <a:pt x="899" y="477"/>
                  </a:lnTo>
                  <a:lnTo>
                    <a:pt x="893" y="469"/>
                  </a:lnTo>
                  <a:lnTo>
                    <a:pt x="893" y="469"/>
                  </a:lnTo>
                  <a:close/>
                  <a:moveTo>
                    <a:pt x="128" y="562"/>
                  </a:moveTo>
                  <a:lnTo>
                    <a:pt x="128" y="562"/>
                  </a:lnTo>
                  <a:lnTo>
                    <a:pt x="136" y="556"/>
                  </a:lnTo>
                  <a:lnTo>
                    <a:pt x="146" y="548"/>
                  </a:lnTo>
                  <a:lnTo>
                    <a:pt x="170" y="534"/>
                  </a:lnTo>
                  <a:lnTo>
                    <a:pt x="199" y="518"/>
                  </a:lnTo>
                  <a:lnTo>
                    <a:pt x="230" y="504"/>
                  </a:lnTo>
                  <a:lnTo>
                    <a:pt x="284" y="480"/>
                  </a:lnTo>
                  <a:lnTo>
                    <a:pt x="309" y="469"/>
                  </a:lnTo>
                  <a:lnTo>
                    <a:pt x="309" y="469"/>
                  </a:lnTo>
                  <a:lnTo>
                    <a:pt x="319" y="464"/>
                  </a:lnTo>
                  <a:lnTo>
                    <a:pt x="325" y="461"/>
                  </a:lnTo>
                  <a:lnTo>
                    <a:pt x="325" y="432"/>
                  </a:lnTo>
                  <a:lnTo>
                    <a:pt x="325" y="432"/>
                  </a:lnTo>
                  <a:lnTo>
                    <a:pt x="294" y="419"/>
                  </a:lnTo>
                  <a:lnTo>
                    <a:pt x="294" y="419"/>
                  </a:lnTo>
                  <a:lnTo>
                    <a:pt x="280" y="411"/>
                  </a:lnTo>
                  <a:lnTo>
                    <a:pt x="275" y="408"/>
                  </a:lnTo>
                  <a:lnTo>
                    <a:pt x="271" y="404"/>
                  </a:lnTo>
                  <a:lnTo>
                    <a:pt x="270" y="402"/>
                  </a:lnTo>
                  <a:lnTo>
                    <a:pt x="269" y="398"/>
                  </a:lnTo>
                  <a:lnTo>
                    <a:pt x="268" y="391"/>
                  </a:lnTo>
                  <a:lnTo>
                    <a:pt x="268" y="391"/>
                  </a:lnTo>
                  <a:lnTo>
                    <a:pt x="268" y="363"/>
                  </a:lnTo>
                  <a:lnTo>
                    <a:pt x="268" y="363"/>
                  </a:lnTo>
                  <a:lnTo>
                    <a:pt x="271" y="358"/>
                  </a:lnTo>
                  <a:lnTo>
                    <a:pt x="274" y="354"/>
                  </a:lnTo>
                  <a:lnTo>
                    <a:pt x="278" y="340"/>
                  </a:lnTo>
                  <a:lnTo>
                    <a:pt x="278" y="340"/>
                  </a:lnTo>
                  <a:lnTo>
                    <a:pt x="271" y="330"/>
                  </a:lnTo>
                  <a:lnTo>
                    <a:pt x="265" y="318"/>
                  </a:lnTo>
                  <a:lnTo>
                    <a:pt x="260" y="304"/>
                  </a:lnTo>
                  <a:lnTo>
                    <a:pt x="257" y="291"/>
                  </a:lnTo>
                  <a:lnTo>
                    <a:pt x="257" y="291"/>
                  </a:lnTo>
                  <a:lnTo>
                    <a:pt x="254" y="278"/>
                  </a:lnTo>
                  <a:lnTo>
                    <a:pt x="253" y="265"/>
                  </a:lnTo>
                  <a:lnTo>
                    <a:pt x="253" y="253"/>
                  </a:lnTo>
                  <a:lnTo>
                    <a:pt x="254" y="241"/>
                  </a:lnTo>
                  <a:lnTo>
                    <a:pt x="256" y="229"/>
                  </a:lnTo>
                  <a:lnTo>
                    <a:pt x="259" y="218"/>
                  </a:lnTo>
                  <a:lnTo>
                    <a:pt x="264" y="208"/>
                  </a:lnTo>
                  <a:lnTo>
                    <a:pt x="269" y="200"/>
                  </a:lnTo>
                  <a:lnTo>
                    <a:pt x="269" y="200"/>
                  </a:lnTo>
                  <a:lnTo>
                    <a:pt x="266" y="166"/>
                  </a:lnTo>
                  <a:lnTo>
                    <a:pt x="264" y="128"/>
                  </a:lnTo>
                  <a:lnTo>
                    <a:pt x="264" y="128"/>
                  </a:lnTo>
                  <a:lnTo>
                    <a:pt x="260" y="125"/>
                  </a:lnTo>
                  <a:lnTo>
                    <a:pt x="256" y="123"/>
                  </a:lnTo>
                  <a:lnTo>
                    <a:pt x="245" y="118"/>
                  </a:lnTo>
                  <a:lnTo>
                    <a:pt x="229" y="116"/>
                  </a:lnTo>
                  <a:lnTo>
                    <a:pt x="211" y="114"/>
                  </a:lnTo>
                  <a:lnTo>
                    <a:pt x="211" y="114"/>
                  </a:lnTo>
                  <a:lnTo>
                    <a:pt x="197" y="116"/>
                  </a:lnTo>
                  <a:lnTo>
                    <a:pt x="182" y="118"/>
                  </a:lnTo>
                  <a:lnTo>
                    <a:pt x="170" y="120"/>
                  </a:lnTo>
                  <a:lnTo>
                    <a:pt x="158" y="124"/>
                  </a:lnTo>
                  <a:lnTo>
                    <a:pt x="141" y="131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1" y="137"/>
                  </a:lnTo>
                  <a:lnTo>
                    <a:pt x="124" y="148"/>
                  </a:lnTo>
                  <a:lnTo>
                    <a:pt x="121" y="156"/>
                  </a:lnTo>
                  <a:lnTo>
                    <a:pt x="118" y="166"/>
                  </a:lnTo>
                  <a:lnTo>
                    <a:pt x="116" y="178"/>
                  </a:lnTo>
                  <a:lnTo>
                    <a:pt x="115" y="191"/>
                  </a:lnTo>
                  <a:lnTo>
                    <a:pt x="115" y="191"/>
                  </a:lnTo>
                  <a:lnTo>
                    <a:pt x="116" y="215"/>
                  </a:lnTo>
                  <a:lnTo>
                    <a:pt x="118" y="232"/>
                  </a:lnTo>
                  <a:lnTo>
                    <a:pt x="119" y="244"/>
                  </a:lnTo>
                  <a:lnTo>
                    <a:pt x="119" y="244"/>
                  </a:lnTo>
                  <a:lnTo>
                    <a:pt x="117" y="245"/>
                  </a:lnTo>
                  <a:lnTo>
                    <a:pt x="115" y="248"/>
                  </a:lnTo>
                  <a:lnTo>
                    <a:pt x="112" y="253"/>
                  </a:lnTo>
                  <a:lnTo>
                    <a:pt x="110" y="257"/>
                  </a:lnTo>
                  <a:lnTo>
                    <a:pt x="110" y="263"/>
                  </a:lnTo>
                  <a:lnTo>
                    <a:pt x="109" y="269"/>
                  </a:lnTo>
                  <a:lnTo>
                    <a:pt x="110" y="277"/>
                  </a:lnTo>
                  <a:lnTo>
                    <a:pt x="111" y="284"/>
                  </a:lnTo>
                  <a:lnTo>
                    <a:pt x="111" y="284"/>
                  </a:lnTo>
                  <a:lnTo>
                    <a:pt x="112" y="291"/>
                  </a:lnTo>
                  <a:lnTo>
                    <a:pt x="116" y="298"/>
                  </a:lnTo>
                  <a:lnTo>
                    <a:pt x="118" y="303"/>
                  </a:lnTo>
                  <a:lnTo>
                    <a:pt x="122" y="308"/>
                  </a:lnTo>
                  <a:lnTo>
                    <a:pt x="127" y="313"/>
                  </a:lnTo>
                  <a:lnTo>
                    <a:pt x="130" y="315"/>
                  </a:lnTo>
                  <a:lnTo>
                    <a:pt x="134" y="316"/>
                  </a:lnTo>
                  <a:lnTo>
                    <a:pt x="137" y="316"/>
                  </a:lnTo>
                  <a:lnTo>
                    <a:pt x="137" y="316"/>
                  </a:lnTo>
                  <a:lnTo>
                    <a:pt x="141" y="336"/>
                  </a:lnTo>
                  <a:lnTo>
                    <a:pt x="147" y="351"/>
                  </a:lnTo>
                  <a:lnTo>
                    <a:pt x="150" y="358"/>
                  </a:lnTo>
                  <a:lnTo>
                    <a:pt x="153" y="363"/>
                  </a:lnTo>
                  <a:lnTo>
                    <a:pt x="153" y="363"/>
                  </a:lnTo>
                  <a:lnTo>
                    <a:pt x="153" y="391"/>
                  </a:lnTo>
                  <a:lnTo>
                    <a:pt x="153" y="391"/>
                  </a:lnTo>
                  <a:lnTo>
                    <a:pt x="153" y="398"/>
                  </a:lnTo>
                  <a:lnTo>
                    <a:pt x="152" y="402"/>
                  </a:lnTo>
                  <a:lnTo>
                    <a:pt x="150" y="405"/>
                  </a:lnTo>
                  <a:lnTo>
                    <a:pt x="146" y="408"/>
                  </a:lnTo>
                  <a:lnTo>
                    <a:pt x="142" y="411"/>
                  </a:lnTo>
                  <a:lnTo>
                    <a:pt x="135" y="415"/>
                  </a:lnTo>
                  <a:lnTo>
                    <a:pt x="128" y="419"/>
                  </a:lnTo>
                  <a:lnTo>
                    <a:pt x="128" y="419"/>
                  </a:lnTo>
                  <a:lnTo>
                    <a:pt x="103" y="428"/>
                  </a:lnTo>
                  <a:lnTo>
                    <a:pt x="72" y="443"/>
                  </a:lnTo>
                  <a:lnTo>
                    <a:pt x="43" y="457"/>
                  </a:lnTo>
                  <a:lnTo>
                    <a:pt x="33" y="463"/>
                  </a:lnTo>
                  <a:lnTo>
                    <a:pt x="25" y="469"/>
                  </a:lnTo>
                  <a:lnTo>
                    <a:pt x="25" y="469"/>
                  </a:lnTo>
                  <a:lnTo>
                    <a:pt x="19" y="477"/>
                  </a:lnTo>
                  <a:lnTo>
                    <a:pt x="13" y="488"/>
                  </a:lnTo>
                  <a:lnTo>
                    <a:pt x="9" y="499"/>
                  </a:lnTo>
                  <a:lnTo>
                    <a:pt x="6" y="512"/>
                  </a:lnTo>
                  <a:lnTo>
                    <a:pt x="1" y="534"/>
                  </a:lnTo>
                  <a:lnTo>
                    <a:pt x="0" y="545"/>
                  </a:lnTo>
                  <a:lnTo>
                    <a:pt x="0" y="545"/>
                  </a:lnTo>
                  <a:lnTo>
                    <a:pt x="0" y="548"/>
                  </a:lnTo>
                  <a:lnTo>
                    <a:pt x="2" y="551"/>
                  </a:lnTo>
                  <a:lnTo>
                    <a:pt x="5" y="553"/>
                  </a:lnTo>
                  <a:lnTo>
                    <a:pt x="9" y="554"/>
                  </a:lnTo>
                  <a:lnTo>
                    <a:pt x="9" y="554"/>
                  </a:lnTo>
                  <a:lnTo>
                    <a:pt x="23" y="558"/>
                  </a:lnTo>
                  <a:lnTo>
                    <a:pt x="47" y="563"/>
                  </a:lnTo>
                  <a:lnTo>
                    <a:pt x="80" y="566"/>
                  </a:lnTo>
                  <a:lnTo>
                    <a:pt x="121" y="570"/>
                  </a:lnTo>
                  <a:lnTo>
                    <a:pt x="121" y="570"/>
                  </a:lnTo>
                  <a:lnTo>
                    <a:pt x="128" y="562"/>
                  </a:lnTo>
                  <a:lnTo>
                    <a:pt x="128" y="562"/>
                  </a:lnTo>
                  <a:close/>
                  <a:moveTo>
                    <a:pt x="595" y="506"/>
                  </a:moveTo>
                  <a:lnTo>
                    <a:pt x="595" y="506"/>
                  </a:lnTo>
                  <a:lnTo>
                    <a:pt x="582" y="500"/>
                  </a:lnTo>
                  <a:lnTo>
                    <a:pt x="571" y="494"/>
                  </a:lnTo>
                  <a:lnTo>
                    <a:pt x="564" y="489"/>
                  </a:lnTo>
                  <a:lnTo>
                    <a:pt x="559" y="483"/>
                  </a:lnTo>
                  <a:lnTo>
                    <a:pt x="556" y="479"/>
                  </a:lnTo>
                  <a:lnTo>
                    <a:pt x="554" y="473"/>
                  </a:lnTo>
                  <a:lnTo>
                    <a:pt x="553" y="467"/>
                  </a:lnTo>
                  <a:lnTo>
                    <a:pt x="553" y="462"/>
                  </a:lnTo>
                  <a:lnTo>
                    <a:pt x="553" y="462"/>
                  </a:lnTo>
                  <a:lnTo>
                    <a:pt x="553" y="414"/>
                  </a:lnTo>
                  <a:lnTo>
                    <a:pt x="553" y="414"/>
                  </a:lnTo>
                  <a:lnTo>
                    <a:pt x="559" y="405"/>
                  </a:lnTo>
                  <a:lnTo>
                    <a:pt x="564" y="394"/>
                  </a:lnTo>
                  <a:lnTo>
                    <a:pt x="569" y="382"/>
                  </a:lnTo>
                  <a:lnTo>
                    <a:pt x="572" y="369"/>
                  </a:lnTo>
                  <a:lnTo>
                    <a:pt x="577" y="346"/>
                  </a:lnTo>
                  <a:lnTo>
                    <a:pt x="580" y="336"/>
                  </a:lnTo>
                  <a:lnTo>
                    <a:pt x="580" y="336"/>
                  </a:lnTo>
                  <a:lnTo>
                    <a:pt x="585" y="336"/>
                  </a:lnTo>
                  <a:lnTo>
                    <a:pt x="591" y="333"/>
                  </a:lnTo>
                  <a:lnTo>
                    <a:pt x="598" y="330"/>
                  </a:lnTo>
                  <a:lnTo>
                    <a:pt x="604" y="324"/>
                  </a:lnTo>
                  <a:lnTo>
                    <a:pt x="610" y="315"/>
                  </a:lnTo>
                  <a:lnTo>
                    <a:pt x="615" y="306"/>
                  </a:lnTo>
                  <a:lnTo>
                    <a:pt x="619" y="295"/>
                  </a:lnTo>
                  <a:lnTo>
                    <a:pt x="623" y="283"/>
                  </a:lnTo>
                  <a:lnTo>
                    <a:pt x="623" y="283"/>
                  </a:lnTo>
                  <a:lnTo>
                    <a:pt x="625" y="271"/>
                  </a:lnTo>
                  <a:lnTo>
                    <a:pt x="625" y="259"/>
                  </a:lnTo>
                  <a:lnTo>
                    <a:pt x="625" y="248"/>
                  </a:lnTo>
                  <a:lnTo>
                    <a:pt x="623" y="238"/>
                  </a:lnTo>
                  <a:lnTo>
                    <a:pt x="621" y="230"/>
                  </a:lnTo>
                  <a:lnTo>
                    <a:pt x="617" y="223"/>
                  </a:lnTo>
                  <a:lnTo>
                    <a:pt x="612" y="218"/>
                  </a:lnTo>
                  <a:lnTo>
                    <a:pt x="607" y="215"/>
                  </a:lnTo>
                  <a:lnTo>
                    <a:pt x="607" y="215"/>
                  </a:lnTo>
                  <a:lnTo>
                    <a:pt x="609" y="203"/>
                  </a:lnTo>
                  <a:lnTo>
                    <a:pt x="611" y="176"/>
                  </a:lnTo>
                  <a:lnTo>
                    <a:pt x="615" y="141"/>
                  </a:lnTo>
                  <a:lnTo>
                    <a:pt x="616" y="112"/>
                  </a:lnTo>
                  <a:lnTo>
                    <a:pt x="616" y="112"/>
                  </a:lnTo>
                  <a:lnTo>
                    <a:pt x="615" y="94"/>
                  </a:lnTo>
                  <a:lnTo>
                    <a:pt x="612" y="80"/>
                  </a:lnTo>
                  <a:lnTo>
                    <a:pt x="607" y="65"/>
                  </a:lnTo>
                  <a:lnTo>
                    <a:pt x="601" y="54"/>
                  </a:lnTo>
                  <a:lnTo>
                    <a:pt x="597" y="50"/>
                  </a:lnTo>
                  <a:lnTo>
                    <a:pt x="593" y="45"/>
                  </a:lnTo>
                  <a:lnTo>
                    <a:pt x="587" y="41"/>
                  </a:lnTo>
                  <a:lnTo>
                    <a:pt x="582" y="38"/>
                  </a:lnTo>
                  <a:lnTo>
                    <a:pt x="576" y="35"/>
                  </a:lnTo>
                  <a:lnTo>
                    <a:pt x="569" y="34"/>
                  </a:lnTo>
                  <a:lnTo>
                    <a:pt x="562" y="33"/>
                  </a:lnTo>
                  <a:lnTo>
                    <a:pt x="553" y="32"/>
                  </a:lnTo>
                  <a:lnTo>
                    <a:pt x="553" y="32"/>
                  </a:lnTo>
                  <a:lnTo>
                    <a:pt x="548" y="25"/>
                  </a:lnTo>
                  <a:lnTo>
                    <a:pt x="542" y="19"/>
                  </a:lnTo>
                  <a:lnTo>
                    <a:pt x="535" y="13"/>
                  </a:lnTo>
                  <a:lnTo>
                    <a:pt x="527" y="9"/>
                  </a:lnTo>
                  <a:lnTo>
                    <a:pt x="516" y="5"/>
                  </a:lnTo>
                  <a:lnTo>
                    <a:pt x="503" y="3"/>
                  </a:lnTo>
                  <a:lnTo>
                    <a:pt x="487" y="0"/>
                  </a:lnTo>
                  <a:lnTo>
                    <a:pt x="469" y="0"/>
                  </a:lnTo>
                  <a:lnTo>
                    <a:pt x="469" y="0"/>
                  </a:lnTo>
                  <a:lnTo>
                    <a:pt x="458" y="0"/>
                  </a:lnTo>
                  <a:lnTo>
                    <a:pt x="450" y="1"/>
                  </a:lnTo>
                  <a:lnTo>
                    <a:pt x="431" y="5"/>
                  </a:lnTo>
                  <a:lnTo>
                    <a:pt x="416" y="10"/>
                  </a:lnTo>
                  <a:lnTo>
                    <a:pt x="400" y="16"/>
                  </a:lnTo>
                  <a:lnTo>
                    <a:pt x="386" y="22"/>
                  </a:lnTo>
                  <a:lnTo>
                    <a:pt x="370" y="27"/>
                  </a:lnTo>
                  <a:lnTo>
                    <a:pt x="353" y="30"/>
                  </a:lnTo>
                  <a:lnTo>
                    <a:pt x="344" y="32"/>
                  </a:lnTo>
                  <a:lnTo>
                    <a:pt x="334" y="32"/>
                  </a:lnTo>
                  <a:lnTo>
                    <a:pt x="334" y="32"/>
                  </a:lnTo>
                  <a:lnTo>
                    <a:pt x="330" y="33"/>
                  </a:lnTo>
                  <a:lnTo>
                    <a:pt x="327" y="34"/>
                  </a:lnTo>
                  <a:lnTo>
                    <a:pt x="323" y="36"/>
                  </a:lnTo>
                  <a:lnTo>
                    <a:pt x="319" y="39"/>
                  </a:lnTo>
                  <a:lnTo>
                    <a:pt x="315" y="46"/>
                  </a:lnTo>
                  <a:lnTo>
                    <a:pt x="310" y="56"/>
                  </a:lnTo>
                  <a:lnTo>
                    <a:pt x="307" y="68"/>
                  </a:lnTo>
                  <a:lnTo>
                    <a:pt x="305" y="81"/>
                  </a:lnTo>
                  <a:lnTo>
                    <a:pt x="304" y="95"/>
                  </a:lnTo>
                  <a:lnTo>
                    <a:pt x="304" y="111"/>
                  </a:lnTo>
                  <a:lnTo>
                    <a:pt x="304" y="111"/>
                  </a:lnTo>
                  <a:lnTo>
                    <a:pt x="305" y="146"/>
                  </a:lnTo>
                  <a:lnTo>
                    <a:pt x="307" y="179"/>
                  </a:lnTo>
                  <a:lnTo>
                    <a:pt x="311" y="215"/>
                  </a:lnTo>
                  <a:lnTo>
                    <a:pt x="311" y="215"/>
                  </a:lnTo>
                  <a:lnTo>
                    <a:pt x="306" y="218"/>
                  </a:lnTo>
                  <a:lnTo>
                    <a:pt x="301" y="223"/>
                  </a:lnTo>
                  <a:lnTo>
                    <a:pt x="298" y="230"/>
                  </a:lnTo>
                  <a:lnTo>
                    <a:pt x="295" y="238"/>
                  </a:lnTo>
                  <a:lnTo>
                    <a:pt x="293" y="248"/>
                  </a:lnTo>
                  <a:lnTo>
                    <a:pt x="293" y="259"/>
                  </a:lnTo>
                  <a:lnTo>
                    <a:pt x="293" y="271"/>
                  </a:lnTo>
                  <a:lnTo>
                    <a:pt x="295" y="283"/>
                  </a:lnTo>
                  <a:lnTo>
                    <a:pt x="295" y="283"/>
                  </a:lnTo>
                  <a:lnTo>
                    <a:pt x="299" y="295"/>
                  </a:lnTo>
                  <a:lnTo>
                    <a:pt x="304" y="306"/>
                  </a:lnTo>
                  <a:lnTo>
                    <a:pt x="309" y="315"/>
                  </a:lnTo>
                  <a:lnTo>
                    <a:pt x="315" y="324"/>
                  </a:lnTo>
                  <a:lnTo>
                    <a:pt x="321" y="330"/>
                  </a:lnTo>
                  <a:lnTo>
                    <a:pt x="328" y="333"/>
                  </a:lnTo>
                  <a:lnTo>
                    <a:pt x="334" y="336"/>
                  </a:lnTo>
                  <a:lnTo>
                    <a:pt x="339" y="336"/>
                  </a:lnTo>
                  <a:lnTo>
                    <a:pt x="339" y="336"/>
                  </a:lnTo>
                  <a:lnTo>
                    <a:pt x="341" y="346"/>
                  </a:lnTo>
                  <a:lnTo>
                    <a:pt x="346" y="369"/>
                  </a:lnTo>
                  <a:lnTo>
                    <a:pt x="350" y="382"/>
                  </a:lnTo>
                  <a:lnTo>
                    <a:pt x="354" y="394"/>
                  </a:lnTo>
                  <a:lnTo>
                    <a:pt x="359" y="405"/>
                  </a:lnTo>
                  <a:lnTo>
                    <a:pt x="365" y="414"/>
                  </a:lnTo>
                  <a:lnTo>
                    <a:pt x="365" y="414"/>
                  </a:lnTo>
                  <a:lnTo>
                    <a:pt x="365" y="462"/>
                  </a:lnTo>
                  <a:lnTo>
                    <a:pt x="365" y="462"/>
                  </a:lnTo>
                  <a:lnTo>
                    <a:pt x="365" y="467"/>
                  </a:lnTo>
                  <a:lnTo>
                    <a:pt x="364" y="473"/>
                  </a:lnTo>
                  <a:lnTo>
                    <a:pt x="363" y="479"/>
                  </a:lnTo>
                  <a:lnTo>
                    <a:pt x="359" y="483"/>
                  </a:lnTo>
                  <a:lnTo>
                    <a:pt x="354" y="489"/>
                  </a:lnTo>
                  <a:lnTo>
                    <a:pt x="347" y="494"/>
                  </a:lnTo>
                  <a:lnTo>
                    <a:pt x="336" y="500"/>
                  </a:lnTo>
                  <a:lnTo>
                    <a:pt x="323" y="506"/>
                  </a:lnTo>
                  <a:lnTo>
                    <a:pt x="323" y="506"/>
                  </a:lnTo>
                  <a:lnTo>
                    <a:pt x="283" y="523"/>
                  </a:lnTo>
                  <a:lnTo>
                    <a:pt x="233" y="547"/>
                  </a:lnTo>
                  <a:lnTo>
                    <a:pt x="207" y="559"/>
                  </a:lnTo>
                  <a:lnTo>
                    <a:pt x="186" y="571"/>
                  </a:lnTo>
                  <a:lnTo>
                    <a:pt x="168" y="582"/>
                  </a:lnTo>
                  <a:lnTo>
                    <a:pt x="157" y="590"/>
                  </a:lnTo>
                  <a:lnTo>
                    <a:pt x="157" y="590"/>
                  </a:lnTo>
                  <a:lnTo>
                    <a:pt x="151" y="596"/>
                  </a:lnTo>
                  <a:lnTo>
                    <a:pt x="146" y="605"/>
                  </a:lnTo>
                  <a:lnTo>
                    <a:pt x="141" y="613"/>
                  </a:lnTo>
                  <a:lnTo>
                    <a:pt x="136" y="622"/>
                  </a:lnTo>
                  <a:lnTo>
                    <a:pt x="129" y="642"/>
                  </a:lnTo>
                  <a:lnTo>
                    <a:pt x="124" y="661"/>
                  </a:lnTo>
                  <a:lnTo>
                    <a:pt x="119" y="682"/>
                  </a:lnTo>
                  <a:lnTo>
                    <a:pt x="117" y="699"/>
                  </a:lnTo>
                  <a:lnTo>
                    <a:pt x="115" y="718"/>
                  </a:lnTo>
                  <a:lnTo>
                    <a:pt x="115" y="718"/>
                  </a:lnTo>
                  <a:lnTo>
                    <a:pt x="116" y="723"/>
                  </a:lnTo>
                  <a:lnTo>
                    <a:pt x="118" y="727"/>
                  </a:lnTo>
                  <a:lnTo>
                    <a:pt x="122" y="731"/>
                  </a:lnTo>
                  <a:lnTo>
                    <a:pt x="128" y="733"/>
                  </a:lnTo>
                  <a:lnTo>
                    <a:pt x="128" y="733"/>
                  </a:lnTo>
                  <a:lnTo>
                    <a:pt x="145" y="737"/>
                  </a:lnTo>
                  <a:lnTo>
                    <a:pt x="168" y="742"/>
                  </a:lnTo>
                  <a:lnTo>
                    <a:pt x="199" y="747"/>
                  </a:lnTo>
                  <a:lnTo>
                    <a:pt x="236" y="751"/>
                  </a:lnTo>
                  <a:lnTo>
                    <a:pt x="281" y="756"/>
                  </a:lnTo>
                  <a:lnTo>
                    <a:pt x="334" y="760"/>
                  </a:lnTo>
                  <a:lnTo>
                    <a:pt x="393" y="762"/>
                  </a:lnTo>
                  <a:lnTo>
                    <a:pt x="459" y="763"/>
                  </a:lnTo>
                  <a:lnTo>
                    <a:pt x="459" y="763"/>
                  </a:lnTo>
                  <a:lnTo>
                    <a:pt x="525" y="762"/>
                  </a:lnTo>
                  <a:lnTo>
                    <a:pt x="585" y="760"/>
                  </a:lnTo>
                  <a:lnTo>
                    <a:pt x="638" y="756"/>
                  </a:lnTo>
                  <a:lnTo>
                    <a:pt x="682" y="751"/>
                  </a:lnTo>
                  <a:lnTo>
                    <a:pt x="719" y="747"/>
                  </a:lnTo>
                  <a:lnTo>
                    <a:pt x="751" y="742"/>
                  </a:lnTo>
                  <a:lnTo>
                    <a:pt x="774" y="737"/>
                  </a:lnTo>
                  <a:lnTo>
                    <a:pt x="791" y="733"/>
                  </a:lnTo>
                  <a:lnTo>
                    <a:pt x="791" y="733"/>
                  </a:lnTo>
                  <a:lnTo>
                    <a:pt x="797" y="731"/>
                  </a:lnTo>
                  <a:lnTo>
                    <a:pt x="800" y="727"/>
                  </a:lnTo>
                  <a:lnTo>
                    <a:pt x="803" y="723"/>
                  </a:lnTo>
                  <a:lnTo>
                    <a:pt x="804" y="718"/>
                  </a:lnTo>
                  <a:lnTo>
                    <a:pt x="804" y="718"/>
                  </a:lnTo>
                  <a:lnTo>
                    <a:pt x="801" y="699"/>
                  </a:lnTo>
                  <a:lnTo>
                    <a:pt x="799" y="682"/>
                  </a:lnTo>
                  <a:lnTo>
                    <a:pt x="794" y="661"/>
                  </a:lnTo>
                  <a:lnTo>
                    <a:pt x="789" y="642"/>
                  </a:lnTo>
                  <a:lnTo>
                    <a:pt x="782" y="622"/>
                  </a:lnTo>
                  <a:lnTo>
                    <a:pt x="777" y="613"/>
                  </a:lnTo>
                  <a:lnTo>
                    <a:pt x="772" y="605"/>
                  </a:lnTo>
                  <a:lnTo>
                    <a:pt x="768" y="596"/>
                  </a:lnTo>
                  <a:lnTo>
                    <a:pt x="762" y="590"/>
                  </a:lnTo>
                  <a:lnTo>
                    <a:pt x="762" y="590"/>
                  </a:lnTo>
                  <a:lnTo>
                    <a:pt x="751" y="582"/>
                  </a:lnTo>
                  <a:lnTo>
                    <a:pt x="733" y="571"/>
                  </a:lnTo>
                  <a:lnTo>
                    <a:pt x="711" y="559"/>
                  </a:lnTo>
                  <a:lnTo>
                    <a:pt x="686" y="547"/>
                  </a:lnTo>
                  <a:lnTo>
                    <a:pt x="635" y="524"/>
                  </a:lnTo>
                  <a:lnTo>
                    <a:pt x="595" y="506"/>
                  </a:lnTo>
                  <a:lnTo>
                    <a:pt x="595" y="506"/>
                  </a:lnTo>
                  <a:close/>
                </a:path>
              </a:pathLst>
            </a:custGeom>
            <a:solidFill>
              <a:srgbClr val="08536A"/>
            </a:solidFill>
            <a:ln>
              <a:solidFill>
                <a:srgbClr val="08536A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ettangolo 50">
            <a:extLst>
              <a:ext uri="{FF2B5EF4-FFF2-40B4-BE49-F238E27FC236}">
                <a16:creationId xmlns:a16="http://schemas.microsoft.com/office/drawing/2014/main" id="{47604BDB-F51F-727C-DF66-E91CC82D51FB}"/>
              </a:ext>
            </a:extLst>
          </p:cNvPr>
          <p:cNvSpPr/>
          <p:nvPr/>
        </p:nvSpPr>
        <p:spPr>
          <a:xfrm>
            <a:off x="381000" y="2535741"/>
            <a:ext cx="11376025" cy="306036"/>
          </a:xfrm>
          <a:prstGeom prst="rect">
            <a:avLst/>
          </a:prstGeom>
          <a:solidFill>
            <a:schemeClr val="bg1"/>
          </a:solidFill>
          <a:ln>
            <a:solidFill>
              <a:srgbClr val="0853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482B4B7E-E842-4BBB-5542-FFA1B2E83F4B}"/>
              </a:ext>
            </a:extLst>
          </p:cNvPr>
          <p:cNvSpPr/>
          <p:nvPr/>
        </p:nvSpPr>
        <p:spPr>
          <a:xfrm>
            <a:off x="1216205" y="2374659"/>
            <a:ext cx="7200000" cy="64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8536A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0" rtlCol="0" anchor="ctr"/>
          <a:lstStyle/>
          <a:p>
            <a:r>
              <a:rPr lang="it-IT" sz="1400" b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Conoscere per decidere – Il Cruscotto di Analisi dei Flussi</a:t>
            </a:r>
          </a:p>
        </p:txBody>
      </p:sp>
      <p:grpSp>
        <p:nvGrpSpPr>
          <p:cNvPr id="32" name="Group 136">
            <a:extLst>
              <a:ext uri="{FF2B5EF4-FFF2-40B4-BE49-F238E27FC236}">
                <a16:creationId xmlns:a16="http://schemas.microsoft.com/office/drawing/2014/main" id="{ABB3EFDA-8CFC-1365-14E4-7E94EA2B878B}"/>
              </a:ext>
            </a:extLst>
          </p:cNvPr>
          <p:cNvGrpSpPr>
            <a:grpSpLocks/>
          </p:cNvGrpSpPr>
          <p:nvPr/>
        </p:nvGrpSpPr>
        <p:grpSpPr bwMode="auto">
          <a:xfrm>
            <a:off x="1442556" y="2587950"/>
            <a:ext cx="389551" cy="253827"/>
            <a:chOff x="2979" y="3397"/>
            <a:chExt cx="581" cy="379"/>
          </a:xfrm>
          <a:solidFill>
            <a:srgbClr val="08536A"/>
          </a:solidFill>
        </p:grpSpPr>
        <p:grpSp>
          <p:nvGrpSpPr>
            <p:cNvPr id="33" name="Group 137">
              <a:extLst>
                <a:ext uri="{FF2B5EF4-FFF2-40B4-BE49-F238E27FC236}">
                  <a16:creationId xmlns:a16="http://schemas.microsoft.com/office/drawing/2014/main" id="{E73398B5-7E96-2D13-E599-0F4D1F7D4F3E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019" y="3480"/>
              <a:ext cx="501" cy="285"/>
              <a:chOff x="2445" y="4170"/>
              <a:chExt cx="678" cy="386"/>
            </a:xfrm>
            <a:grpFill/>
          </p:grpSpPr>
          <p:sp>
            <p:nvSpPr>
              <p:cNvPr id="36" name="Rectangle 138">
                <a:extLst>
                  <a:ext uri="{FF2B5EF4-FFF2-40B4-BE49-F238E27FC236}">
                    <a16:creationId xmlns:a16="http://schemas.microsoft.com/office/drawing/2014/main" id="{49ADE38A-99B5-AD26-72E2-B4BE4BF1A3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5" y="4170"/>
                <a:ext cx="180" cy="386"/>
              </a:xfrm>
              <a:prstGeom prst="rect">
                <a:avLst/>
              </a:prstGeom>
              <a:grpFill/>
              <a:ln w="9525">
                <a:solidFill>
                  <a:srgbClr val="08536A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Rectangle 139">
                <a:extLst>
                  <a:ext uri="{FF2B5EF4-FFF2-40B4-BE49-F238E27FC236}">
                    <a16:creationId xmlns:a16="http://schemas.microsoft.com/office/drawing/2014/main" id="{44E69121-0BEC-7C87-A976-A067AF754F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4304"/>
                <a:ext cx="180" cy="244"/>
              </a:xfrm>
              <a:prstGeom prst="rect">
                <a:avLst/>
              </a:prstGeom>
              <a:grpFill/>
              <a:ln w="9525">
                <a:solidFill>
                  <a:srgbClr val="08536A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Rectangle 140">
                <a:extLst>
                  <a:ext uri="{FF2B5EF4-FFF2-40B4-BE49-F238E27FC236}">
                    <a16:creationId xmlns:a16="http://schemas.microsoft.com/office/drawing/2014/main" id="{6C9EC36D-F6D2-3BF6-BF0D-1AF852E9D0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3" y="4405"/>
                <a:ext cx="180" cy="150"/>
              </a:xfrm>
              <a:prstGeom prst="rect">
                <a:avLst/>
              </a:prstGeom>
              <a:grpFill/>
              <a:ln w="9525">
                <a:solidFill>
                  <a:srgbClr val="08536A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" name="Line 141">
              <a:extLst>
                <a:ext uri="{FF2B5EF4-FFF2-40B4-BE49-F238E27FC236}">
                  <a16:creationId xmlns:a16="http://schemas.microsoft.com/office/drawing/2014/main" id="{D8759F3E-6719-E308-0D22-4D8A1F80E0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79" y="3771"/>
              <a:ext cx="581" cy="0"/>
            </a:xfrm>
            <a:prstGeom prst="line">
              <a:avLst/>
            </a:prstGeom>
            <a:grpFill/>
            <a:ln w="9525">
              <a:solidFill>
                <a:srgbClr val="08536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Line 142">
              <a:extLst>
                <a:ext uri="{FF2B5EF4-FFF2-40B4-BE49-F238E27FC236}">
                  <a16:creationId xmlns:a16="http://schemas.microsoft.com/office/drawing/2014/main" id="{13B4A589-1780-2893-1C19-F6ED8442A35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2789" y="3587"/>
              <a:ext cx="379" cy="0"/>
            </a:xfrm>
            <a:prstGeom prst="line">
              <a:avLst/>
            </a:prstGeom>
            <a:grpFill/>
            <a:ln w="12700">
              <a:solidFill>
                <a:srgbClr val="08536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4" name="Rettangolo 53">
            <a:extLst>
              <a:ext uri="{FF2B5EF4-FFF2-40B4-BE49-F238E27FC236}">
                <a16:creationId xmlns:a16="http://schemas.microsoft.com/office/drawing/2014/main" id="{2CBB9387-1A43-B296-ECFF-58F5A3E101B6}"/>
              </a:ext>
            </a:extLst>
          </p:cNvPr>
          <p:cNvSpPr/>
          <p:nvPr/>
        </p:nvSpPr>
        <p:spPr>
          <a:xfrm>
            <a:off x="390236" y="5642408"/>
            <a:ext cx="11376025" cy="306036"/>
          </a:xfrm>
          <a:prstGeom prst="rect">
            <a:avLst/>
          </a:prstGeom>
          <a:solidFill>
            <a:schemeClr val="bg1"/>
          </a:solidFill>
          <a:ln>
            <a:solidFill>
              <a:srgbClr val="0853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3637B044-C2F4-7330-5673-9018F3E7EAA8}"/>
              </a:ext>
            </a:extLst>
          </p:cNvPr>
          <p:cNvGrpSpPr/>
          <p:nvPr/>
        </p:nvGrpSpPr>
        <p:grpSpPr>
          <a:xfrm>
            <a:off x="4557025" y="5444825"/>
            <a:ext cx="7200000" cy="648000"/>
            <a:chOff x="4584013" y="5444825"/>
            <a:chExt cx="7200000" cy="648000"/>
          </a:xfrm>
        </p:grpSpPr>
        <p:sp>
          <p:nvSpPr>
            <p:cNvPr id="29" name="Rettangolo con angoli arrotondati 28">
              <a:extLst>
                <a:ext uri="{FF2B5EF4-FFF2-40B4-BE49-F238E27FC236}">
                  <a16:creationId xmlns:a16="http://schemas.microsoft.com/office/drawing/2014/main" id="{BD59F0EB-471B-01CD-4968-0CA83C69E666}"/>
                </a:ext>
              </a:extLst>
            </p:cNvPr>
            <p:cNvSpPr/>
            <p:nvPr/>
          </p:nvSpPr>
          <p:spPr>
            <a:xfrm>
              <a:off x="4584013" y="5444825"/>
              <a:ext cx="7200000" cy="648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8536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0" rtlCol="0" anchor="ctr"/>
            <a:lstStyle/>
            <a:p>
              <a:r>
                <a:rPr lang="it-IT" sz="1400" b="1" dirty="0">
                  <a:solidFill>
                    <a:srgbClr val="8E08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Sperimentazione dell’archivio di giurisprudenza locale e massimazione delle sentenze</a:t>
              </a:r>
            </a:p>
          </p:txBody>
        </p:sp>
        <p:sp>
          <p:nvSpPr>
            <p:cNvPr id="30" name="Freeform 4960">
              <a:extLst>
                <a:ext uri="{FF2B5EF4-FFF2-40B4-BE49-F238E27FC236}">
                  <a16:creationId xmlns:a16="http://schemas.microsoft.com/office/drawing/2014/main" id="{A1A1D2FB-ABA8-1A2F-F3D1-A120B83099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9361" y="5684607"/>
              <a:ext cx="421594" cy="221638"/>
            </a:xfrm>
            <a:custGeom>
              <a:avLst/>
              <a:gdLst>
                <a:gd name="T0" fmla="*/ 242 w 350"/>
                <a:gd name="T1" fmla="*/ 32 h 184"/>
                <a:gd name="T2" fmla="*/ 236 w 350"/>
                <a:gd name="T3" fmla="*/ 42 h 184"/>
                <a:gd name="T4" fmla="*/ 78 w 350"/>
                <a:gd name="T5" fmla="*/ 42 h 184"/>
                <a:gd name="T6" fmla="*/ 68 w 350"/>
                <a:gd name="T7" fmla="*/ 36 h 184"/>
                <a:gd name="T8" fmla="*/ 68 w 350"/>
                <a:gd name="T9" fmla="*/ 10 h 184"/>
                <a:gd name="T10" fmla="*/ 74 w 350"/>
                <a:gd name="T11" fmla="*/ 0 h 184"/>
                <a:gd name="T12" fmla="*/ 232 w 350"/>
                <a:gd name="T13" fmla="*/ 0 h 184"/>
                <a:gd name="T14" fmla="*/ 242 w 350"/>
                <a:gd name="T15" fmla="*/ 6 h 184"/>
                <a:gd name="T16" fmla="*/ 34 w 350"/>
                <a:gd name="T17" fmla="*/ 0 h 184"/>
                <a:gd name="T18" fmla="*/ 6 w 350"/>
                <a:gd name="T19" fmla="*/ 0 h 184"/>
                <a:gd name="T20" fmla="*/ 0 w 350"/>
                <a:gd name="T21" fmla="*/ 10 h 184"/>
                <a:gd name="T22" fmla="*/ 0 w 350"/>
                <a:gd name="T23" fmla="*/ 36 h 184"/>
                <a:gd name="T24" fmla="*/ 10 w 350"/>
                <a:gd name="T25" fmla="*/ 42 h 184"/>
                <a:gd name="T26" fmla="*/ 38 w 350"/>
                <a:gd name="T27" fmla="*/ 42 h 184"/>
                <a:gd name="T28" fmla="*/ 44 w 350"/>
                <a:gd name="T29" fmla="*/ 32 h 184"/>
                <a:gd name="T30" fmla="*/ 42 w 350"/>
                <a:gd name="T31" fmla="*/ 6 h 184"/>
                <a:gd name="T32" fmla="*/ 34 w 350"/>
                <a:gd name="T33" fmla="*/ 0 h 184"/>
                <a:gd name="T34" fmla="*/ 174 w 350"/>
                <a:gd name="T35" fmla="*/ 114 h 184"/>
                <a:gd name="T36" fmla="*/ 78 w 350"/>
                <a:gd name="T37" fmla="*/ 70 h 184"/>
                <a:gd name="T38" fmla="*/ 70 w 350"/>
                <a:gd name="T39" fmla="*/ 72 h 184"/>
                <a:gd name="T40" fmla="*/ 68 w 350"/>
                <a:gd name="T41" fmla="*/ 104 h 184"/>
                <a:gd name="T42" fmla="*/ 70 w 350"/>
                <a:gd name="T43" fmla="*/ 110 h 184"/>
                <a:gd name="T44" fmla="*/ 78 w 350"/>
                <a:gd name="T45" fmla="*/ 114 h 184"/>
                <a:gd name="T46" fmla="*/ 10 w 350"/>
                <a:gd name="T47" fmla="*/ 140 h 184"/>
                <a:gd name="T48" fmla="*/ 0 w 350"/>
                <a:gd name="T49" fmla="*/ 146 h 184"/>
                <a:gd name="T50" fmla="*/ 0 w 350"/>
                <a:gd name="T51" fmla="*/ 174 h 184"/>
                <a:gd name="T52" fmla="*/ 6 w 350"/>
                <a:gd name="T53" fmla="*/ 184 h 184"/>
                <a:gd name="T54" fmla="*/ 34 w 350"/>
                <a:gd name="T55" fmla="*/ 184 h 184"/>
                <a:gd name="T56" fmla="*/ 42 w 350"/>
                <a:gd name="T57" fmla="*/ 178 h 184"/>
                <a:gd name="T58" fmla="*/ 44 w 350"/>
                <a:gd name="T59" fmla="*/ 150 h 184"/>
                <a:gd name="T60" fmla="*/ 38 w 350"/>
                <a:gd name="T61" fmla="*/ 142 h 184"/>
                <a:gd name="T62" fmla="*/ 188 w 350"/>
                <a:gd name="T63" fmla="*/ 140 h 184"/>
                <a:gd name="T64" fmla="*/ 74 w 350"/>
                <a:gd name="T65" fmla="*/ 142 h 184"/>
                <a:gd name="T66" fmla="*/ 68 w 350"/>
                <a:gd name="T67" fmla="*/ 150 h 184"/>
                <a:gd name="T68" fmla="*/ 68 w 350"/>
                <a:gd name="T69" fmla="*/ 178 h 184"/>
                <a:gd name="T70" fmla="*/ 78 w 350"/>
                <a:gd name="T71" fmla="*/ 184 h 184"/>
                <a:gd name="T72" fmla="*/ 34 w 350"/>
                <a:gd name="T73" fmla="*/ 70 h 184"/>
                <a:gd name="T74" fmla="*/ 6 w 350"/>
                <a:gd name="T75" fmla="*/ 70 h 184"/>
                <a:gd name="T76" fmla="*/ 0 w 350"/>
                <a:gd name="T77" fmla="*/ 80 h 184"/>
                <a:gd name="T78" fmla="*/ 0 w 350"/>
                <a:gd name="T79" fmla="*/ 108 h 184"/>
                <a:gd name="T80" fmla="*/ 10 w 350"/>
                <a:gd name="T81" fmla="*/ 114 h 184"/>
                <a:gd name="T82" fmla="*/ 38 w 350"/>
                <a:gd name="T83" fmla="*/ 112 h 184"/>
                <a:gd name="T84" fmla="*/ 44 w 350"/>
                <a:gd name="T85" fmla="*/ 104 h 184"/>
                <a:gd name="T86" fmla="*/ 42 w 350"/>
                <a:gd name="T87" fmla="*/ 76 h 184"/>
                <a:gd name="T88" fmla="*/ 34 w 350"/>
                <a:gd name="T89" fmla="*/ 70 h 184"/>
                <a:gd name="T90" fmla="*/ 312 w 350"/>
                <a:gd name="T91" fmla="*/ 0 h 184"/>
                <a:gd name="T92" fmla="*/ 184 w 350"/>
                <a:gd name="T93" fmla="*/ 6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0" h="184">
                  <a:moveTo>
                    <a:pt x="242" y="10"/>
                  </a:moveTo>
                  <a:lnTo>
                    <a:pt x="242" y="32"/>
                  </a:lnTo>
                  <a:lnTo>
                    <a:pt x="242" y="32"/>
                  </a:lnTo>
                  <a:lnTo>
                    <a:pt x="242" y="36"/>
                  </a:lnTo>
                  <a:lnTo>
                    <a:pt x="240" y="40"/>
                  </a:lnTo>
                  <a:lnTo>
                    <a:pt x="236" y="42"/>
                  </a:lnTo>
                  <a:lnTo>
                    <a:pt x="232" y="42"/>
                  </a:lnTo>
                  <a:lnTo>
                    <a:pt x="78" y="42"/>
                  </a:lnTo>
                  <a:lnTo>
                    <a:pt x="78" y="42"/>
                  </a:lnTo>
                  <a:lnTo>
                    <a:pt x="74" y="42"/>
                  </a:lnTo>
                  <a:lnTo>
                    <a:pt x="70" y="40"/>
                  </a:lnTo>
                  <a:lnTo>
                    <a:pt x="68" y="36"/>
                  </a:lnTo>
                  <a:lnTo>
                    <a:pt x="68" y="32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8" y="6"/>
                  </a:lnTo>
                  <a:lnTo>
                    <a:pt x="70" y="2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6" y="0"/>
                  </a:lnTo>
                  <a:lnTo>
                    <a:pt x="240" y="2"/>
                  </a:lnTo>
                  <a:lnTo>
                    <a:pt x="242" y="6"/>
                  </a:lnTo>
                  <a:lnTo>
                    <a:pt x="242" y="10"/>
                  </a:lnTo>
                  <a:lnTo>
                    <a:pt x="242" y="10"/>
                  </a:lnTo>
                  <a:close/>
                  <a:moveTo>
                    <a:pt x="34" y="0"/>
                  </a:moveTo>
                  <a:lnTo>
                    <a:pt x="10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6" y="42"/>
                  </a:lnTo>
                  <a:lnTo>
                    <a:pt x="10" y="42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2"/>
                  </a:lnTo>
                  <a:lnTo>
                    <a:pt x="40" y="40"/>
                  </a:lnTo>
                  <a:lnTo>
                    <a:pt x="42" y="36"/>
                  </a:lnTo>
                  <a:lnTo>
                    <a:pt x="44" y="32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2" y="6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4" y="0"/>
                  </a:lnTo>
                  <a:close/>
                  <a:moveTo>
                    <a:pt x="78" y="114"/>
                  </a:moveTo>
                  <a:lnTo>
                    <a:pt x="174" y="114"/>
                  </a:lnTo>
                  <a:lnTo>
                    <a:pt x="156" y="80"/>
                  </a:lnTo>
                  <a:lnTo>
                    <a:pt x="150" y="70"/>
                  </a:lnTo>
                  <a:lnTo>
                    <a:pt x="78" y="70"/>
                  </a:lnTo>
                  <a:lnTo>
                    <a:pt x="78" y="70"/>
                  </a:lnTo>
                  <a:lnTo>
                    <a:pt x="74" y="70"/>
                  </a:lnTo>
                  <a:lnTo>
                    <a:pt x="70" y="72"/>
                  </a:lnTo>
                  <a:lnTo>
                    <a:pt x="68" y="76"/>
                  </a:lnTo>
                  <a:lnTo>
                    <a:pt x="68" y="80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68" y="108"/>
                  </a:lnTo>
                  <a:lnTo>
                    <a:pt x="70" y="110"/>
                  </a:lnTo>
                  <a:lnTo>
                    <a:pt x="74" y="112"/>
                  </a:lnTo>
                  <a:lnTo>
                    <a:pt x="78" y="114"/>
                  </a:lnTo>
                  <a:lnTo>
                    <a:pt x="78" y="114"/>
                  </a:lnTo>
                  <a:close/>
                  <a:moveTo>
                    <a:pt x="34" y="140"/>
                  </a:moveTo>
                  <a:lnTo>
                    <a:pt x="10" y="140"/>
                  </a:lnTo>
                  <a:lnTo>
                    <a:pt x="10" y="140"/>
                  </a:lnTo>
                  <a:lnTo>
                    <a:pt x="6" y="142"/>
                  </a:lnTo>
                  <a:lnTo>
                    <a:pt x="2" y="144"/>
                  </a:lnTo>
                  <a:lnTo>
                    <a:pt x="0" y="146"/>
                  </a:lnTo>
                  <a:lnTo>
                    <a:pt x="0" y="150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8"/>
                  </a:lnTo>
                  <a:lnTo>
                    <a:pt x="2" y="182"/>
                  </a:lnTo>
                  <a:lnTo>
                    <a:pt x="6" y="184"/>
                  </a:lnTo>
                  <a:lnTo>
                    <a:pt x="10" y="184"/>
                  </a:lnTo>
                  <a:lnTo>
                    <a:pt x="34" y="184"/>
                  </a:lnTo>
                  <a:lnTo>
                    <a:pt x="34" y="184"/>
                  </a:lnTo>
                  <a:lnTo>
                    <a:pt x="38" y="184"/>
                  </a:lnTo>
                  <a:lnTo>
                    <a:pt x="40" y="182"/>
                  </a:lnTo>
                  <a:lnTo>
                    <a:pt x="42" y="178"/>
                  </a:lnTo>
                  <a:lnTo>
                    <a:pt x="44" y="17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42" y="146"/>
                  </a:lnTo>
                  <a:lnTo>
                    <a:pt x="40" y="144"/>
                  </a:lnTo>
                  <a:lnTo>
                    <a:pt x="38" y="142"/>
                  </a:lnTo>
                  <a:lnTo>
                    <a:pt x="34" y="140"/>
                  </a:lnTo>
                  <a:lnTo>
                    <a:pt x="34" y="140"/>
                  </a:lnTo>
                  <a:close/>
                  <a:moveTo>
                    <a:pt x="188" y="140"/>
                  </a:moveTo>
                  <a:lnTo>
                    <a:pt x="78" y="140"/>
                  </a:lnTo>
                  <a:lnTo>
                    <a:pt x="78" y="140"/>
                  </a:lnTo>
                  <a:lnTo>
                    <a:pt x="74" y="142"/>
                  </a:lnTo>
                  <a:lnTo>
                    <a:pt x="70" y="144"/>
                  </a:lnTo>
                  <a:lnTo>
                    <a:pt x="68" y="146"/>
                  </a:lnTo>
                  <a:lnTo>
                    <a:pt x="68" y="150"/>
                  </a:lnTo>
                  <a:lnTo>
                    <a:pt x="68" y="174"/>
                  </a:lnTo>
                  <a:lnTo>
                    <a:pt x="68" y="174"/>
                  </a:lnTo>
                  <a:lnTo>
                    <a:pt x="68" y="178"/>
                  </a:lnTo>
                  <a:lnTo>
                    <a:pt x="70" y="182"/>
                  </a:lnTo>
                  <a:lnTo>
                    <a:pt x="74" y="184"/>
                  </a:lnTo>
                  <a:lnTo>
                    <a:pt x="78" y="184"/>
                  </a:lnTo>
                  <a:lnTo>
                    <a:pt x="212" y="184"/>
                  </a:lnTo>
                  <a:lnTo>
                    <a:pt x="188" y="140"/>
                  </a:lnTo>
                  <a:close/>
                  <a:moveTo>
                    <a:pt x="34" y="70"/>
                  </a:moveTo>
                  <a:lnTo>
                    <a:pt x="10" y="70"/>
                  </a:lnTo>
                  <a:lnTo>
                    <a:pt x="10" y="70"/>
                  </a:lnTo>
                  <a:lnTo>
                    <a:pt x="6" y="70"/>
                  </a:lnTo>
                  <a:lnTo>
                    <a:pt x="2" y="72"/>
                  </a:lnTo>
                  <a:lnTo>
                    <a:pt x="0" y="76"/>
                  </a:lnTo>
                  <a:lnTo>
                    <a:pt x="0" y="80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0"/>
                  </a:lnTo>
                  <a:lnTo>
                    <a:pt x="6" y="112"/>
                  </a:lnTo>
                  <a:lnTo>
                    <a:pt x="10" y="114"/>
                  </a:lnTo>
                  <a:lnTo>
                    <a:pt x="34" y="114"/>
                  </a:lnTo>
                  <a:lnTo>
                    <a:pt x="34" y="114"/>
                  </a:lnTo>
                  <a:lnTo>
                    <a:pt x="38" y="112"/>
                  </a:lnTo>
                  <a:lnTo>
                    <a:pt x="40" y="110"/>
                  </a:lnTo>
                  <a:lnTo>
                    <a:pt x="42" y="108"/>
                  </a:lnTo>
                  <a:lnTo>
                    <a:pt x="44" y="10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42" y="76"/>
                  </a:lnTo>
                  <a:lnTo>
                    <a:pt x="40" y="72"/>
                  </a:lnTo>
                  <a:lnTo>
                    <a:pt x="38" y="70"/>
                  </a:lnTo>
                  <a:lnTo>
                    <a:pt x="34" y="70"/>
                  </a:lnTo>
                  <a:lnTo>
                    <a:pt x="34" y="70"/>
                  </a:lnTo>
                  <a:close/>
                  <a:moveTo>
                    <a:pt x="350" y="0"/>
                  </a:moveTo>
                  <a:lnTo>
                    <a:pt x="312" y="0"/>
                  </a:lnTo>
                  <a:lnTo>
                    <a:pt x="248" y="116"/>
                  </a:lnTo>
                  <a:lnTo>
                    <a:pt x="220" y="66"/>
                  </a:lnTo>
                  <a:lnTo>
                    <a:pt x="184" y="66"/>
                  </a:lnTo>
                  <a:lnTo>
                    <a:pt x="248" y="184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rgbClr val="08536A"/>
            </a:solidFill>
            <a:ln>
              <a:solidFill>
                <a:srgbClr val="08536A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0" name="Rettangolo 49">
            <a:extLst>
              <a:ext uri="{FF2B5EF4-FFF2-40B4-BE49-F238E27FC236}">
                <a16:creationId xmlns:a16="http://schemas.microsoft.com/office/drawing/2014/main" id="{FC39BE60-63D2-12EF-39BD-EF640353CCAE}"/>
              </a:ext>
            </a:extLst>
          </p:cNvPr>
          <p:cNvSpPr/>
          <p:nvPr/>
        </p:nvSpPr>
        <p:spPr>
          <a:xfrm>
            <a:off x="390236" y="1778484"/>
            <a:ext cx="11376025" cy="306036"/>
          </a:xfrm>
          <a:prstGeom prst="rect">
            <a:avLst/>
          </a:prstGeom>
          <a:solidFill>
            <a:schemeClr val="bg1"/>
          </a:solidFill>
          <a:ln>
            <a:solidFill>
              <a:srgbClr val="0853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C1CB913B-2517-16BE-2C5D-8C3F084B7EA9}"/>
              </a:ext>
            </a:extLst>
          </p:cNvPr>
          <p:cNvGrpSpPr/>
          <p:nvPr/>
        </p:nvGrpSpPr>
        <p:grpSpPr>
          <a:xfrm>
            <a:off x="381000" y="1607117"/>
            <a:ext cx="7200000" cy="648000"/>
            <a:chOff x="407988" y="1071101"/>
            <a:chExt cx="7200000" cy="648000"/>
          </a:xfrm>
        </p:grpSpPr>
        <p:sp>
          <p:nvSpPr>
            <p:cNvPr id="27" name="Rettangolo con angoli arrotondati 26">
              <a:extLst>
                <a:ext uri="{FF2B5EF4-FFF2-40B4-BE49-F238E27FC236}">
                  <a16:creationId xmlns:a16="http://schemas.microsoft.com/office/drawing/2014/main" id="{96021C17-4809-DCF5-1299-C389324DDF54}"/>
                </a:ext>
              </a:extLst>
            </p:cNvPr>
            <p:cNvSpPr/>
            <p:nvPr/>
          </p:nvSpPr>
          <p:spPr>
            <a:xfrm>
              <a:off x="407988" y="1071101"/>
              <a:ext cx="7200000" cy="648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8536A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0" rtlCol="0" anchor="ctr"/>
            <a:lstStyle/>
            <a:p>
              <a:r>
                <a:rPr lang="it-IT" sz="1400" b="1" dirty="0">
                  <a:solidFill>
                    <a:srgbClr val="8E08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Il peso della giustizia – Il modello di pesatura dei fascicoli</a:t>
              </a:r>
            </a:p>
          </p:txBody>
        </p:sp>
        <p:sp>
          <p:nvSpPr>
            <p:cNvPr id="28" name="Freeform 4827">
              <a:extLst>
                <a:ext uri="{FF2B5EF4-FFF2-40B4-BE49-F238E27FC236}">
                  <a16:creationId xmlns:a16="http://schemas.microsoft.com/office/drawing/2014/main" id="{B907A92A-B6FF-3DD8-C2F3-CABE84CB8D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463" y="1191230"/>
              <a:ext cx="431460" cy="414299"/>
            </a:xfrm>
            <a:custGeom>
              <a:avLst/>
              <a:gdLst>
                <a:gd name="T0" fmla="*/ 338 w 352"/>
                <a:gd name="T1" fmla="*/ 194 h 338"/>
                <a:gd name="T2" fmla="*/ 294 w 352"/>
                <a:gd name="T3" fmla="*/ 46 h 338"/>
                <a:gd name="T4" fmla="*/ 292 w 352"/>
                <a:gd name="T5" fmla="*/ 46 h 338"/>
                <a:gd name="T6" fmla="*/ 292 w 352"/>
                <a:gd name="T7" fmla="*/ 44 h 338"/>
                <a:gd name="T8" fmla="*/ 290 w 352"/>
                <a:gd name="T9" fmla="*/ 44 h 338"/>
                <a:gd name="T10" fmla="*/ 288 w 352"/>
                <a:gd name="T11" fmla="*/ 42 h 338"/>
                <a:gd name="T12" fmla="*/ 288 w 352"/>
                <a:gd name="T13" fmla="*/ 42 h 338"/>
                <a:gd name="T14" fmla="*/ 286 w 352"/>
                <a:gd name="T15" fmla="*/ 40 h 338"/>
                <a:gd name="T16" fmla="*/ 284 w 352"/>
                <a:gd name="T17" fmla="*/ 40 h 338"/>
                <a:gd name="T18" fmla="*/ 202 w 352"/>
                <a:gd name="T19" fmla="*/ 40 h 338"/>
                <a:gd name="T20" fmla="*/ 192 w 352"/>
                <a:gd name="T21" fmla="*/ 26 h 338"/>
                <a:gd name="T22" fmla="*/ 186 w 352"/>
                <a:gd name="T23" fmla="*/ 10 h 338"/>
                <a:gd name="T24" fmla="*/ 180 w 352"/>
                <a:gd name="T25" fmla="*/ 2 h 338"/>
                <a:gd name="T26" fmla="*/ 172 w 352"/>
                <a:gd name="T27" fmla="*/ 2 h 338"/>
                <a:gd name="T28" fmla="*/ 166 w 352"/>
                <a:gd name="T29" fmla="*/ 10 h 338"/>
                <a:gd name="T30" fmla="*/ 160 w 352"/>
                <a:gd name="T31" fmla="*/ 26 h 338"/>
                <a:gd name="T32" fmla="*/ 150 w 352"/>
                <a:gd name="T33" fmla="*/ 40 h 338"/>
                <a:gd name="T34" fmla="*/ 68 w 352"/>
                <a:gd name="T35" fmla="*/ 40 h 338"/>
                <a:gd name="T36" fmla="*/ 66 w 352"/>
                <a:gd name="T37" fmla="*/ 40 h 338"/>
                <a:gd name="T38" fmla="*/ 64 w 352"/>
                <a:gd name="T39" fmla="*/ 42 h 338"/>
                <a:gd name="T40" fmla="*/ 64 w 352"/>
                <a:gd name="T41" fmla="*/ 42 h 338"/>
                <a:gd name="T42" fmla="*/ 62 w 352"/>
                <a:gd name="T43" fmla="*/ 44 h 338"/>
                <a:gd name="T44" fmla="*/ 60 w 352"/>
                <a:gd name="T45" fmla="*/ 44 h 338"/>
                <a:gd name="T46" fmla="*/ 60 w 352"/>
                <a:gd name="T47" fmla="*/ 46 h 338"/>
                <a:gd name="T48" fmla="*/ 58 w 352"/>
                <a:gd name="T49" fmla="*/ 46 h 338"/>
                <a:gd name="T50" fmla="*/ 14 w 352"/>
                <a:gd name="T51" fmla="*/ 194 h 338"/>
                <a:gd name="T52" fmla="*/ 0 w 352"/>
                <a:gd name="T53" fmla="*/ 194 h 338"/>
                <a:gd name="T54" fmla="*/ 18 w 352"/>
                <a:gd name="T55" fmla="*/ 220 h 338"/>
                <a:gd name="T56" fmla="*/ 46 w 352"/>
                <a:gd name="T57" fmla="*/ 236 h 338"/>
                <a:gd name="T58" fmla="*/ 68 w 352"/>
                <a:gd name="T59" fmla="*/ 240 h 338"/>
                <a:gd name="T60" fmla="*/ 100 w 352"/>
                <a:gd name="T61" fmla="*/ 232 h 338"/>
                <a:gd name="T62" fmla="*/ 124 w 352"/>
                <a:gd name="T63" fmla="*/ 212 h 338"/>
                <a:gd name="T64" fmla="*/ 122 w 352"/>
                <a:gd name="T65" fmla="*/ 194 h 338"/>
                <a:gd name="T66" fmla="*/ 82 w 352"/>
                <a:gd name="T67" fmla="*/ 60 h 338"/>
                <a:gd name="T68" fmla="*/ 152 w 352"/>
                <a:gd name="T69" fmla="*/ 66 h 338"/>
                <a:gd name="T70" fmla="*/ 166 w 352"/>
                <a:gd name="T71" fmla="*/ 78 h 338"/>
                <a:gd name="T72" fmla="*/ 122 w 352"/>
                <a:gd name="T73" fmla="*/ 306 h 338"/>
                <a:gd name="T74" fmla="*/ 108 w 352"/>
                <a:gd name="T75" fmla="*/ 316 h 338"/>
                <a:gd name="T76" fmla="*/ 108 w 352"/>
                <a:gd name="T77" fmla="*/ 328 h 338"/>
                <a:gd name="T78" fmla="*/ 122 w 352"/>
                <a:gd name="T79" fmla="*/ 338 h 338"/>
                <a:gd name="T80" fmla="*/ 236 w 352"/>
                <a:gd name="T81" fmla="*/ 338 h 338"/>
                <a:gd name="T82" fmla="*/ 246 w 352"/>
                <a:gd name="T83" fmla="*/ 322 h 338"/>
                <a:gd name="T84" fmla="*/ 242 w 352"/>
                <a:gd name="T85" fmla="*/ 312 h 338"/>
                <a:gd name="T86" fmla="*/ 186 w 352"/>
                <a:gd name="T87" fmla="*/ 306 h 338"/>
                <a:gd name="T88" fmla="*/ 192 w 352"/>
                <a:gd name="T89" fmla="*/ 74 h 338"/>
                <a:gd name="T90" fmla="*/ 202 w 352"/>
                <a:gd name="T91" fmla="*/ 60 h 338"/>
                <a:gd name="T92" fmla="*/ 230 w 352"/>
                <a:gd name="T93" fmla="*/ 194 h 338"/>
                <a:gd name="T94" fmla="*/ 216 w 352"/>
                <a:gd name="T95" fmla="*/ 194 h 338"/>
                <a:gd name="T96" fmla="*/ 234 w 352"/>
                <a:gd name="T97" fmla="*/ 220 h 338"/>
                <a:gd name="T98" fmla="*/ 262 w 352"/>
                <a:gd name="T99" fmla="*/ 236 h 338"/>
                <a:gd name="T100" fmla="*/ 284 w 352"/>
                <a:gd name="T101" fmla="*/ 240 h 338"/>
                <a:gd name="T102" fmla="*/ 316 w 352"/>
                <a:gd name="T103" fmla="*/ 232 h 338"/>
                <a:gd name="T104" fmla="*/ 340 w 352"/>
                <a:gd name="T105" fmla="*/ 212 h 338"/>
                <a:gd name="T106" fmla="*/ 338 w 352"/>
                <a:gd name="T107" fmla="*/ 194 h 338"/>
                <a:gd name="T108" fmla="*/ 100 w 352"/>
                <a:gd name="T109" fmla="*/ 194 h 338"/>
                <a:gd name="T110" fmla="*/ 284 w 352"/>
                <a:gd name="T111" fmla="*/ 86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2" h="338">
                  <a:moveTo>
                    <a:pt x="338" y="194"/>
                  </a:moveTo>
                  <a:lnTo>
                    <a:pt x="338" y="194"/>
                  </a:lnTo>
                  <a:lnTo>
                    <a:pt x="338" y="194"/>
                  </a:lnTo>
                  <a:lnTo>
                    <a:pt x="294" y="48"/>
                  </a:lnTo>
                  <a:lnTo>
                    <a:pt x="294" y="48"/>
                  </a:lnTo>
                  <a:lnTo>
                    <a:pt x="294" y="46"/>
                  </a:lnTo>
                  <a:lnTo>
                    <a:pt x="294" y="46"/>
                  </a:lnTo>
                  <a:lnTo>
                    <a:pt x="292" y="46"/>
                  </a:lnTo>
                  <a:lnTo>
                    <a:pt x="292" y="46"/>
                  </a:lnTo>
                  <a:lnTo>
                    <a:pt x="292" y="44"/>
                  </a:lnTo>
                  <a:lnTo>
                    <a:pt x="292" y="44"/>
                  </a:lnTo>
                  <a:lnTo>
                    <a:pt x="292" y="44"/>
                  </a:lnTo>
                  <a:lnTo>
                    <a:pt x="292" y="44"/>
                  </a:lnTo>
                  <a:lnTo>
                    <a:pt x="290" y="44"/>
                  </a:lnTo>
                  <a:lnTo>
                    <a:pt x="290" y="44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4" y="40"/>
                  </a:lnTo>
                  <a:lnTo>
                    <a:pt x="284" y="40"/>
                  </a:lnTo>
                  <a:lnTo>
                    <a:pt x="284" y="40"/>
                  </a:lnTo>
                  <a:lnTo>
                    <a:pt x="202" y="40"/>
                  </a:lnTo>
                  <a:lnTo>
                    <a:pt x="202" y="40"/>
                  </a:lnTo>
                  <a:lnTo>
                    <a:pt x="200" y="34"/>
                  </a:lnTo>
                  <a:lnTo>
                    <a:pt x="196" y="30"/>
                  </a:lnTo>
                  <a:lnTo>
                    <a:pt x="192" y="26"/>
                  </a:lnTo>
                  <a:lnTo>
                    <a:pt x="186" y="24"/>
                  </a:lnTo>
                  <a:lnTo>
                    <a:pt x="186" y="10"/>
                  </a:lnTo>
                  <a:lnTo>
                    <a:pt x="186" y="10"/>
                  </a:lnTo>
                  <a:lnTo>
                    <a:pt x="186" y="6"/>
                  </a:lnTo>
                  <a:lnTo>
                    <a:pt x="184" y="4"/>
                  </a:lnTo>
                  <a:lnTo>
                    <a:pt x="180" y="2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72" y="2"/>
                  </a:lnTo>
                  <a:lnTo>
                    <a:pt x="168" y="4"/>
                  </a:lnTo>
                  <a:lnTo>
                    <a:pt x="166" y="6"/>
                  </a:lnTo>
                  <a:lnTo>
                    <a:pt x="166" y="10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0" y="26"/>
                  </a:lnTo>
                  <a:lnTo>
                    <a:pt x="156" y="30"/>
                  </a:lnTo>
                  <a:lnTo>
                    <a:pt x="152" y="34"/>
                  </a:lnTo>
                  <a:lnTo>
                    <a:pt x="150" y="40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8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6" y="204"/>
                  </a:lnTo>
                  <a:lnTo>
                    <a:pt x="12" y="212"/>
                  </a:lnTo>
                  <a:lnTo>
                    <a:pt x="18" y="220"/>
                  </a:lnTo>
                  <a:lnTo>
                    <a:pt x="26" y="228"/>
                  </a:lnTo>
                  <a:lnTo>
                    <a:pt x="36" y="232"/>
                  </a:lnTo>
                  <a:lnTo>
                    <a:pt x="46" y="236"/>
                  </a:lnTo>
                  <a:lnTo>
                    <a:pt x="56" y="240"/>
                  </a:lnTo>
                  <a:lnTo>
                    <a:pt x="68" y="240"/>
                  </a:lnTo>
                  <a:lnTo>
                    <a:pt x="68" y="240"/>
                  </a:lnTo>
                  <a:lnTo>
                    <a:pt x="80" y="240"/>
                  </a:lnTo>
                  <a:lnTo>
                    <a:pt x="90" y="236"/>
                  </a:lnTo>
                  <a:lnTo>
                    <a:pt x="100" y="232"/>
                  </a:lnTo>
                  <a:lnTo>
                    <a:pt x="110" y="228"/>
                  </a:lnTo>
                  <a:lnTo>
                    <a:pt x="118" y="220"/>
                  </a:lnTo>
                  <a:lnTo>
                    <a:pt x="124" y="212"/>
                  </a:lnTo>
                  <a:lnTo>
                    <a:pt x="130" y="204"/>
                  </a:lnTo>
                  <a:lnTo>
                    <a:pt x="136" y="194"/>
                  </a:lnTo>
                  <a:lnTo>
                    <a:pt x="122" y="194"/>
                  </a:lnTo>
                  <a:lnTo>
                    <a:pt x="122" y="194"/>
                  </a:lnTo>
                  <a:lnTo>
                    <a:pt x="122" y="194"/>
                  </a:lnTo>
                  <a:lnTo>
                    <a:pt x="82" y="60"/>
                  </a:lnTo>
                  <a:lnTo>
                    <a:pt x="150" y="60"/>
                  </a:lnTo>
                  <a:lnTo>
                    <a:pt x="150" y="60"/>
                  </a:lnTo>
                  <a:lnTo>
                    <a:pt x="152" y="66"/>
                  </a:lnTo>
                  <a:lnTo>
                    <a:pt x="156" y="70"/>
                  </a:lnTo>
                  <a:lnTo>
                    <a:pt x="160" y="74"/>
                  </a:lnTo>
                  <a:lnTo>
                    <a:pt x="166" y="78"/>
                  </a:lnTo>
                  <a:lnTo>
                    <a:pt x="166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16" y="308"/>
                  </a:lnTo>
                  <a:lnTo>
                    <a:pt x="110" y="312"/>
                  </a:lnTo>
                  <a:lnTo>
                    <a:pt x="108" y="316"/>
                  </a:lnTo>
                  <a:lnTo>
                    <a:pt x="106" y="322"/>
                  </a:lnTo>
                  <a:lnTo>
                    <a:pt x="106" y="322"/>
                  </a:lnTo>
                  <a:lnTo>
                    <a:pt x="108" y="328"/>
                  </a:lnTo>
                  <a:lnTo>
                    <a:pt x="110" y="334"/>
                  </a:lnTo>
                  <a:lnTo>
                    <a:pt x="116" y="338"/>
                  </a:lnTo>
                  <a:lnTo>
                    <a:pt x="122" y="338"/>
                  </a:lnTo>
                  <a:lnTo>
                    <a:pt x="230" y="338"/>
                  </a:lnTo>
                  <a:lnTo>
                    <a:pt x="230" y="338"/>
                  </a:lnTo>
                  <a:lnTo>
                    <a:pt x="236" y="338"/>
                  </a:lnTo>
                  <a:lnTo>
                    <a:pt x="242" y="334"/>
                  </a:lnTo>
                  <a:lnTo>
                    <a:pt x="244" y="328"/>
                  </a:lnTo>
                  <a:lnTo>
                    <a:pt x="246" y="322"/>
                  </a:lnTo>
                  <a:lnTo>
                    <a:pt x="246" y="322"/>
                  </a:lnTo>
                  <a:lnTo>
                    <a:pt x="244" y="316"/>
                  </a:lnTo>
                  <a:lnTo>
                    <a:pt x="242" y="312"/>
                  </a:lnTo>
                  <a:lnTo>
                    <a:pt x="236" y="308"/>
                  </a:lnTo>
                  <a:lnTo>
                    <a:pt x="230" y="306"/>
                  </a:lnTo>
                  <a:lnTo>
                    <a:pt x="186" y="306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92" y="74"/>
                  </a:lnTo>
                  <a:lnTo>
                    <a:pt x="196" y="70"/>
                  </a:lnTo>
                  <a:lnTo>
                    <a:pt x="200" y="66"/>
                  </a:lnTo>
                  <a:lnTo>
                    <a:pt x="202" y="60"/>
                  </a:lnTo>
                  <a:lnTo>
                    <a:pt x="270" y="60"/>
                  </a:lnTo>
                  <a:lnTo>
                    <a:pt x="230" y="194"/>
                  </a:lnTo>
                  <a:lnTo>
                    <a:pt x="230" y="194"/>
                  </a:lnTo>
                  <a:lnTo>
                    <a:pt x="230" y="194"/>
                  </a:lnTo>
                  <a:lnTo>
                    <a:pt x="216" y="194"/>
                  </a:lnTo>
                  <a:lnTo>
                    <a:pt x="216" y="194"/>
                  </a:lnTo>
                  <a:lnTo>
                    <a:pt x="222" y="204"/>
                  </a:lnTo>
                  <a:lnTo>
                    <a:pt x="228" y="212"/>
                  </a:lnTo>
                  <a:lnTo>
                    <a:pt x="234" y="220"/>
                  </a:lnTo>
                  <a:lnTo>
                    <a:pt x="242" y="228"/>
                  </a:lnTo>
                  <a:lnTo>
                    <a:pt x="252" y="232"/>
                  </a:lnTo>
                  <a:lnTo>
                    <a:pt x="262" y="236"/>
                  </a:lnTo>
                  <a:lnTo>
                    <a:pt x="272" y="240"/>
                  </a:lnTo>
                  <a:lnTo>
                    <a:pt x="284" y="240"/>
                  </a:lnTo>
                  <a:lnTo>
                    <a:pt x="284" y="240"/>
                  </a:lnTo>
                  <a:lnTo>
                    <a:pt x="296" y="240"/>
                  </a:lnTo>
                  <a:lnTo>
                    <a:pt x="306" y="236"/>
                  </a:lnTo>
                  <a:lnTo>
                    <a:pt x="316" y="232"/>
                  </a:lnTo>
                  <a:lnTo>
                    <a:pt x="326" y="228"/>
                  </a:lnTo>
                  <a:lnTo>
                    <a:pt x="334" y="220"/>
                  </a:lnTo>
                  <a:lnTo>
                    <a:pt x="340" y="212"/>
                  </a:lnTo>
                  <a:lnTo>
                    <a:pt x="346" y="204"/>
                  </a:lnTo>
                  <a:lnTo>
                    <a:pt x="352" y="194"/>
                  </a:lnTo>
                  <a:lnTo>
                    <a:pt x="338" y="194"/>
                  </a:lnTo>
                  <a:close/>
                  <a:moveTo>
                    <a:pt x="36" y="194"/>
                  </a:moveTo>
                  <a:lnTo>
                    <a:pt x="68" y="86"/>
                  </a:lnTo>
                  <a:lnTo>
                    <a:pt x="100" y="194"/>
                  </a:lnTo>
                  <a:lnTo>
                    <a:pt x="36" y="194"/>
                  </a:lnTo>
                  <a:close/>
                  <a:moveTo>
                    <a:pt x="252" y="194"/>
                  </a:moveTo>
                  <a:lnTo>
                    <a:pt x="284" y="86"/>
                  </a:lnTo>
                  <a:lnTo>
                    <a:pt x="316" y="194"/>
                  </a:lnTo>
                  <a:lnTo>
                    <a:pt x="252" y="194"/>
                  </a:lnTo>
                  <a:close/>
                </a:path>
              </a:pathLst>
            </a:custGeom>
            <a:solidFill>
              <a:srgbClr val="08536A"/>
            </a:solidFill>
            <a:ln>
              <a:solidFill>
                <a:srgbClr val="08536A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3" name="Rettangolo 52">
            <a:extLst>
              <a:ext uri="{FF2B5EF4-FFF2-40B4-BE49-F238E27FC236}">
                <a16:creationId xmlns:a16="http://schemas.microsoft.com/office/drawing/2014/main" id="{4755D28A-B8D2-4273-CE4A-5FCA49491740}"/>
              </a:ext>
            </a:extLst>
          </p:cNvPr>
          <p:cNvSpPr/>
          <p:nvPr/>
        </p:nvSpPr>
        <p:spPr>
          <a:xfrm>
            <a:off x="381000" y="4866682"/>
            <a:ext cx="11376025" cy="306036"/>
          </a:xfrm>
          <a:prstGeom prst="rect">
            <a:avLst/>
          </a:prstGeom>
          <a:solidFill>
            <a:schemeClr val="bg1"/>
          </a:solidFill>
          <a:ln>
            <a:solidFill>
              <a:srgbClr val="0853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A043C2DC-BD41-C583-19E7-997778E13CA2}"/>
              </a:ext>
            </a:extLst>
          </p:cNvPr>
          <p:cNvSpPr/>
          <p:nvPr/>
        </p:nvSpPr>
        <p:spPr>
          <a:xfrm>
            <a:off x="3721820" y="4677285"/>
            <a:ext cx="7200000" cy="64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8536A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0" rtlCol="0" anchor="ctr"/>
          <a:lstStyle/>
          <a:p>
            <a:r>
              <a:rPr lang="it-IT" sz="1400" b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Community</a:t>
            </a:r>
          </a:p>
        </p:txBody>
      </p:sp>
      <p:grpSp>
        <p:nvGrpSpPr>
          <p:cNvPr id="13" name="Group 3">
            <a:extLst>
              <a:ext uri="{FF2B5EF4-FFF2-40B4-BE49-F238E27FC236}">
                <a16:creationId xmlns:a16="http://schemas.microsoft.com/office/drawing/2014/main" id="{0AED54B7-B0E4-2FBA-36DB-5AB0341D125D}"/>
              </a:ext>
            </a:extLst>
          </p:cNvPr>
          <p:cNvGrpSpPr/>
          <p:nvPr/>
        </p:nvGrpSpPr>
        <p:grpSpPr>
          <a:xfrm>
            <a:off x="3895267" y="4782002"/>
            <a:ext cx="450592" cy="422956"/>
            <a:chOff x="7039723" y="806836"/>
            <a:chExt cx="848417" cy="796383"/>
          </a:xfrm>
          <a:solidFill>
            <a:srgbClr val="08536A"/>
          </a:solidFill>
        </p:grpSpPr>
        <p:sp>
          <p:nvSpPr>
            <p:cNvPr id="14" name="Freeform 168">
              <a:extLst>
                <a:ext uri="{FF2B5EF4-FFF2-40B4-BE49-F238E27FC236}">
                  <a16:creationId xmlns:a16="http://schemas.microsoft.com/office/drawing/2014/main" id="{EEF218E7-16F7-C338-182F-DDD6BCB83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0987" y="880348"/>
              <a:ext cx="113247" cy="108518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23" y="0"/>
                </a:cxn>
                <a:cxn ang="0">
                  <a:pos x="35" y="0"/>
                </a:cxn>
                <a:cxn ang="0">
                  <a:pos x="47" y="5"/>
                </a:cxn>
                <a:cxn ang="0">
                  <a:pos x="54" y="12"/>
                </a:cxn>
                <a:cxn ang="0">
                  <a:pos x="54" y="12"/>
                </a:cxn>
                <a:cxn ang="0">
                  <a:pos x="61" y="24"/>
                </a:cxn>
                <a:cxn ang="0">
                  <a:pos x="61" y="36"/>
                </a:cxn>
                <a:cxn ang="0">
                  <a:pos x="56" y="45"/>
                </a:cxn>
                <a:cxn ang="0">
                  <a:pos x="49" y="55"/>
                </a:cxn>
                <a:cxn ang="0">
                  <a:pos x="49" y="55"/>
                </a:cxn>
                <a:cxn ang="0">
                  <a:pos x="37" y="59"/>
                </a:cxn>
                <a:cxn ang="0">
                  <a:pos x="26" y="62"/>
                </a:cxn>
                <a:cxn ang="0">
                  <a:pos x="14" y="57"/>
                </a:cxn>
                <a:cxn ang="0">
                  <a:pos x="4" y="47"/>
                </a:cxn>
                <a:cxn ang="0">
                  <a:pos x="4" y="47"/>
                </a:cxn>
                <a:cxn ang="0">
                  <a:pos x="0" y="38"/>
                </a:cxn>
                <a:cxn ang="0">
                  <a:pos x="0" y="26"/>
                </a:cxn>
                <a:cxn ang="0">
                  <a:pos x="4" y="14"/>
                </a:cxn>
                <a:cxn ang="0">
                  <a:pos x="11" y="5"/>
                </a:cxn>
              </a:cxnLst>
              <a:rect l="0" t="0" r="r" b="b"/>
              <a:pathLst>
                <a:path w="61" h="62">
                  <a:moveTo>
                    <a:pt x="11" y="5"/>
                  </a:moveTo>
                  <a:lnTo>
                    <a:pt x="11" y="5"/>
                  </a:lnTo>
                  <a:lnTo>
                    <a:pt x="23" y="0"/>
                  </a:lnTo>
                  <a:lnTo>
                    <a:pt x="35" y="0"/>
                  </a:lnTo>
                  <a:lnTo>
                    <a:pt x="47" y="5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61" y="24"/>
                  </a:lnTo>
                  <a:lnTo>
                    <a:pt x="61" y="36"/>
                  </a:lnTo>
                  <a:lnTo>
                    <a:pt x="56" y="4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37" y="59"/>
                  </a:lnTo>
                  <a:lnTo>
                    <a:pt x="26" y="62"/>
                  </a:lnTo>
                  <a:lnTo>
                    <a:pt x="14" y="57"/>
                  </a:lnTo>
                  <a:lnTo>
                    <a:pt x="4" y="47"/>
                  </a:lnTo>
                  <a:lnTo>
                    <a:pt x="4" y="47"/>
                  </a:lnTo>
                  <a:lnTo>
                    <a:pt x="0" y="38"/>
                  </a:lnTo>
                  <a:lnTo>
                    <a:pt x="0" y="26"/>
                  </a:lnTo>
                  <a:lnTo>
                    <a:pt x="4" y="14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69">
              <a:extLst>
                <a:ext uri="{FF2B5EF4-FFF2-40B4-BE49-F238E27FC236}">
                  <a16:creationId xmlns:a16="http://schemas.microsoft.com/office/drawing/2014/main" id="{855B6B1F-7A36-1A0A-4C4B-231ED6A8B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0987" y="880348"/>
              <a:ext cx="113247" cy="108518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23" y="0"/>
                </a:cxn>
                <a:cxn ang="0">
                  <a:pos x="35" y="0"/>
                </a:cxn>
                <a:cxn ang="0">
                  <a:pos x="47" y="5"/>
                </a:cxn>
                <a:cxn ang="0">
                  <a:pos x="54" y="12"/>
                </a:cxn>
                <a:cxn ang="0">
                  <a:pos x="54" y="12"/>
                </a:cxn>
                <a:cxn ang="0">
                  <a:pos x="61" y="24"/>
                </a:cxn>
                <a:cxn ang="0">
                  <a:pos x="61" y="36"/>
                </a:cxn>
                <a:cxn ang="0">
                  <a:pos x="56" y="45"/>
                </a:cxn>
                <a:cxn ang="0">
                  <a:pos x="49" y="55"/>
                </a:cxn>
                <a:cxn ang="0">
                  <a:pos x="49" y="55"/>
                </a:cxn>
                <a:cxn ang="0">
                  <a:pos x="37" y="59"/>
                </a:cxn>
                <a:cxn ang="0">
                  <a:pos x="26" y="62"/>
                </a:cxn>
                <a:cxn ang="0">
                  <a:pos x="14" y="57"/>
                </a:cxn>
                <a:cxn ang="0">
                  <a:pos x="4" y="47"/>
                </a:cxn>
                <a:cxn ang="0">
                  <a:pos x="4" y="47"/>
                </a:cxn>
                <a:cxn ang="0">
                  <a:pos x="0" y="38"/>
                </a:cxn>
                <a:cxn ang="0">
                  <a:pos x="0" y="26"/>
                </a:cxn>
                <a:cxn ang="0">
                  <a:pos x="4" y="14"/>
                </a:cxn>
                <a:cxn ang="0">
                  <a:pos x="11" y="5"/>
                </a:cxn>
              </a:cxnLst>
              <a:rect l="0" t="0" r="r" b="b"/>
              <a:pathLst>
                <a:path w="61" h="62">
                  <a:moveTo>
                    <a:pt x="11" y="5"/>
                  </a:moveTo>
                  <a:lnTo>
                    <a:pt x="11" y="5"/>
                  </a:lnTo>
                  <a:lnTo>
                    <a:pt x="23" y="0"/>
                  </a:lnTo>
                  <a:lnTo>
                    <a:pt x="35" y="0"/>
                  </a:lnTo>
                  <a:lnTo>
                    <a:pt x="47" y="5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61" y="24"/>
                  </a:lnTo>
                  <a:lnTo>
                    <a:pt x="61" y="36"/>
                  </a:lnTo>
                  <a:lnTo>
                    <a:pt x="56" y="4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37" y="59"/>
                  </a:lnTo>
                  <a:lnTo>
                    <a:pt x="26" y="62"/>
                  </a:lnTo>
                  <a:lnTo>
                    <a:pt x="14" y="57"/>
                  </a:lnTo>
                  <a:lnTo>
                    <a:pt x="4" y="47"/>
                  </a:lnTo>
                  <a:lnTo>
                    <a:pt x="4" y="47"/>
                  </a:lnTo>
                  <a:lnTo>
                    <a:pt x="0" y="38"/>
                  </a:lnTo>
                  <a:lnTo>
                    <a:pt x="0" y="26"/>
                  </a:lnTo>
                  <a:lnTo>
                    <a:pt x="4" y="14"/>
                  </a:lnTo>
                  <a:lnTo>
                    <a:pt x="11" y="5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70">
              <a:extLst>
                <a:ext uri="{FF2B5EF4-FFF2-40B4-BE49-F238E27FC236}">
                  <a16:creationId xmlns:a16="http://schemas.microsoft.com/office/drawing/2014/main" id="{36D21CC1-06F9-BEE4-4A6B-F81CB03D4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047" y="1050127"/>
              <a:ext cx="113247" cy="106768"/>
            </a:xfrm>
            <a:custGeom>
              <a:avLst/>
              <a:gdLst/>
              <a:ahLst/>
              <a:cxnLst>
                <a:cxn ang="0">
                  <a:pos x="12" y="7"/>
                </a:cxn>
                <a:cxn ang="0">
                  <a:pos x="12" y="7"/>
                </a:cxn>
                <a:cxn ang="0">
                  <a:pos x="24" y="2"/>
                </a:cxn>
                <a:cxn ang="0">
                  <a:pos x="36" y="0"/>
                </a:cxn>
                <a:cxn ang="0">
                  <a:pos x="45" y="5"/>
                </a:cxn>
                <a:cxn ang="0">
                  <a:pos x="54" y="14"/>
                </a:cxn>
                <a:cxn ang="0">
                  <a:pos x="54" y="14"/>
                </a:cxn>
                <a:cxn ang="0">
                  <a:pos x="59" y="23"/>
                </a:cxn>
                <a:cxn ang="0">
                  <a:pos x="61" y="35"/>
                </a:cxn>
                <a:cxn ang="0">
                  <a:pos x="57" y="47"/>
                </a:cxn>
                <a:cxn ang="0">
                  <a:pos x="47" y="56"/>
                </a:cxn>
                <a:cxn ang="0">
                  <a:pos x="47" y="56"/>
                </a:cxn>
                <a:cxn ang="0">
                  <a:pos x="38" y="61"/>
                </a:cxn>
                <a:cxn ang="0">
                  <a:pos x="26" y="61"/>
                </a:cxn>
                <a:cxn ang="0">
                  <a:pos x="14" y="56"/>
                </a:cxn>
                <a:cxn ang="0">
                  <a:pos x="5" y="49"/>
                </a:cxn>
                <a:cxn ang="0">
                  <a:pos x="5" y="49"/>
                </a:cxn>
                <a:cxn ang="0">
                  <a:pos x="0" y="38"/>
                </a:cxn>
                <a:cxn ang="0">
                  <a:pos x="0" y="26"/>
                </a:cxn>
                <a:cxn ang="0">
                  <a:pos x="3" y="16"/>
                </a:cxn>
                <a:cxn ang="0">
                  <a:pos x="12" y="7"/>
                </a:cxn>
              </a:cxnLst>
              <a:rect l="0" t="0" r="r" b="b"/>
              <a:pathLst>
                <a:path w="61" h="61">
                  <a:moveTo>
                    <a:pt x="12" y="7"/>
                  </a:moveTo>
                  <a:lnTo>
                    <a:pt x="12" y="7"/>
                  </a:lnTo>
                  <a:lnTo>
                    <a:pt x="24" y="2"/>
                  </a:lnTo>
                  <a:lnTo>
                    <a:pt x="36" y="0"/>
                  </a:lnTo>
                  <a:lnTo>
                    <a:pt x="45" y="5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9" y="23"/>
                  </a:lnTo>
                  <a:lnTo>
                    <a:pt x="61" y="35"/>
                  </a:lnTo>
                  <a:lnTo>
                    <a:pt x="57" y="47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38" y="61"/>
                  </a:lnTo>
                  <a:lnTo>
                    <a:pt x="26" y="61"/>
                  </a:lnTo>
                  <a:lnTo>
                    <a:pt x="14" y="56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0" y="38"/>
                  </a:lnTo>
                  <a:lnTo>
                    <a:pt x="0" y="26"/>
                  </a:lnTo>
                  <a:lnTo>
                    <a:pt x="3" y="16"/>
                  </a:lnTo>
                  <a:lnTo>
                    <a:pt x="12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1">
              <a:extLst>
                <a:ext uri="{FF2B5EF4-FFF2-40B4-BE49-F238E27FC236}">
                  <a16:creationId xmlns:a16="http://schemas.microsoft.com/office/drawing/2014/main" id="{9BAEFCBC-8071-308A-7581-2DCC8898F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047" y="1050127"/>
              <a:ext cx="113247" cy="106768"/>
            </a:xfrm>
            <a:custGeom>
              <a:avLst/>
              <a:gdLst/>
              <a:ahLst/>
              <a:cxnLst>
                <a:cxn ang="0">
                  <a:pos x="12" y="7"/>
                </a:cxn>
                <a:cxn ang="0">
                  <a:pos x="12" y="7"/>
                </a:cxn>
                <a:cxn ang="0">
                  <a:pos x="24" y="2"/>
                </a:cxn>
                <a:cxn ang="0">
                  <a:pos x="36" y="0"/>
                </a:cxn>
                <a:cxn ang="0">
                  <a:pos x="45" y="5"/>
                </a:cxn>
                <a:cxn ang="0">
                  <a:pos x="54" y="14"/>
                </a:cxn>
                <a:cxn ang="0">
                  <a:pos x="54" y="14"/>
                </a:cxn>
                <a:cxn ang="0">
                  <a:pos x="59" y="23"/>
                </a:cxn>
                <a:cxn ang="0">
                  <a:pos x="61" y="35"/>
                </a:cxn>
                <a:cxn ang="0">
                  <a:pos x="57" y="47"/>
                </a:cxn>
                <a:cxn ang="0">
                  <a:pos x="47" y="56"/>
                </a:cxn>
                <a:cxn ang="0">
                  <a:pos x="47" y="56"/>
                </a:cxn>
                <a:cxn ang="0">
                  <a:pos x="38" y="61"/>
                </a:cxn>
                <a:cxn ang="0">
                  <a:pos x="26" y="61"/>
                </a:cxn>
                <a:cxn ang="0">
                  <a:pos x="14" y="56"/>
                </a:cxn>
                <a:cxn ang="0">
                  <a:pos x="5" y="49"/>
                </a:cxn>
                <a:cxn ang="0">
                  <a:pos x="5" y="49"/>
                </a:cxn>
                <a:cxn ang="0">
                  <a:pos x="0" y="38"/>
                </a:cxn>
                <a:cxn ang="0">
                  <a:pos x="0" y="26"/>
                </a:cxn>
                <a:cxn ang="0">
                  <a:pos x="3" y="16"/>
                </a:cxn>
                <a:cxn ang="0">
                  <a:pos x="12" y="7"/>
                </a:cxn>
              </a:cxnLst>
              <a:rect l="0" t="0" r="r" b="b"/>
              <a:pathLst>
                <a:path w="61" h="61">
                  <a:moveTo>
                    <a:pt x="12" y="7"/>
                  </a:moveTo>
                  <a:lnTo>
                    <a:pt x="12" y="7"/>
                  </a:lnTo>
                  <a:lnTo>
                    <a:pt x="24" y="2"/>
                  </a:lnTo>
                  <a:lnTo>
                    <a:pt x="36" y="0"/>
                  </a:lnTo>
                  <a:lnTo>
                    <a:pt x="45" y="5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9" y="23"/>
                  </a:lnTo>
                  <a:lnTo>
                    <a:pt x="61" y="35"/>
                  </a:lnTo>
                  <a:lnTo>
                    <a:pt x="57" y="47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38" y="61"/>
                  </a:lnTo>
                  <a:lnTo>
                    <a:pt x="26" y="61"/>
                  </a:lnTo>
                  <a:lnTo>
                    <a:pt x="14" y="56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0" y="38"/>
                  </a:lnTo>
                  <a:lnTo>
                    <a:pt x="0" y="26"/>
                  </a:lnTo>
                  <a:lnTo>
                    <a:pt x="3" y="16"/>
                  </a:lnTo>
                  <a:lnTo>
                    <a:pt x="12" y="7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72">
              <a:extLst>
                <a:ext uri="{FF2B5EF4-FFF2-40B4-BE49-F238E27FC236}">
                  <a16:creationId xmlns:a16="http://schemas.microsoft.com/office/drawing/2014/main" id="{CE67D00B-5F4C-9FA8-F90F-1EBB42A82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9723" y="1008120"/>
              <a:ext cx="380582" cy="586349"/>
            </a:xfrm>
            <a:custGeom>
              <a:avLst/>
              <a:gdLst/>
              <a:ahLst/>
              <a:cxnLst>
                <a:cxn ang="0">
                  <a:pos x="200" y="15"/>
                </a:cxn>
                <a:cxn ang="0">
                  <a:pos x="190" y="10"/>
                </a:cxn>
                <a:cxn ang="0">
                  <a:pos x="179" y="15"/>
                </a:cxn>
                <a:cxn ang="0">
                  <a:pos x="103" y="26"/>
                </a:cxn>
                <a:cxn ang="0">
                  <a:pos x="96" y="17"/>
                </a:cxn>
                <a:cxn ang="0">
                  <a:pos x="77" y="3"/>
                </a:cxn>
                <a:cxn ang="0">
                  <a:pos x="63" y="0"/>
                </a:cxn>
                <a:cxn ang="0">
                  <a:pos x="47" y="3"/>
                </a:cxn>
                <a:cxn ang="0">
                  <a:pos x="33" y="12"/>
                </a:cxn>
                <a:cxn ang="0">
                  <a:pos x="26" y="26"/>
                </a:cxn>
                <a:cxn ang="0">
                  <a:pos x="21" y="43"/>
                </a:cxn>
                <a:cxn ang="0">
                  <a:pos x="0" y="229"/>
                </a:cxn>
                <a:cxn ang="0">
                  <a:pos x="21" y="318"/>
                </a:cxn>
                <a:cxn ang="0">
                  <a:pos x="21" y="325"/>
                </a:cxn>
                <a:cxn ang="0">
                  <a:pos x="30" y="332"/>
                </a:cxn>
                <a:cxn ang="0">
                  <a:pos x="35" y="335"/>
                </a:cxn>
                <a:cxn ang="0">
                  <a:pos x="47" y="330"/>
                </a:cxn>
                <a:cxn ang="0">
                  <a:pos x="52" y="318"/>
                </a:cxn>
                <a:cxn ang="0">
                  <a:pos x="75" y="229"/>
                </a:cxn>
                <a:cxn ang="0">
                  <a:pos x="75" y="318"/>
                </a:cxn>
                <a:cxn ang="0">
                  <a:pos x="80" y="330"/>
                </a:cxn>
                <a:cxn ang="0">
                  <a:pos x="92" y="335"/>
                </a:cxn>
                <a:cxn ang="0">
                  <a:pos x="96" y="332"/>
                </a:cxn>
                <a:cxn ang="0">
                  <a:pos x="106" y="325"/>
                </a:cxn>
                <a:cxn ang="0">
                  <a:pos x="106" y="229"/>
                </a:cxn>
                <a:cxn ang="0">
                  <a:pos x="106" y="118"/>
                </a:cxn>
                <a:cxn ang="0">
                  <a:pos x="125" y="88"/>
                </a:cxn>
                <a:cxn ang="0">
                  <a:pos x="132" y="92"/>
                </a:cxn>
                <a:cxn ang="0">
                  <a:pos x="139" y="92"/>
                </a:cxn>
                <a:cxn ang="0">
                  <a:pos x="139" y="92"/>
                </a:cxn>
                <a:cxn ang="0">
                  <a:pos x="146" y="88"/>
                </a:cxn>
                <a:cxn ang="0">
                  <a:pos x="200" y="36"/>
                </a:cxn>
                <a:cxn ang="0">
                  <a:pos x="202" y="31"/>
                </a:cxn>
                <a:cxn ang="0">
                  <a:pos x="205" y="19"/>
                </a:cxn>
              </a:cxnLst>
              <a:rect l="0" t="0" r="r" b="b"/>
              <a:pathLst>
                <a:path w="205" h="335">
                  <a:moveTo>
                    <a:pt x="200" y="15"/>
                  </a:moveTo>
                  <a:lnTo>
                    <a:pt x="200" y="15"/>
                  </a:lnTo>
                  <a:lnTo>
                    <a:pt x="195" y="10"/>
                  </a:lnTo>
                  <a:lnTo>
                    <a:pt x="190" y="10"/>
                  </a:lnTo>
                  <a:lnTo>
                    <a:pt x="183" y="10"/>
                  </a:lnTo>
                  <a:lnTo>
                    <a:pt x="179" y="15"/>
                  </a:lnTo>
                  <a:lnTo>
                    <a:pt x="134" y="55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96" y="17"/>
                  </a:lnTo>
                  <a:lnTo>
                    <a:pt x="89" y="7"/>
                  </a:lnTo>
                  <a:lnTo>
                    <a:pt x="77" y="3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6" y="0"/>
                  </a:lnTo>
                  <a:lnTo>
                    <a:pt x="47" y="3"/>
                  </a:lnTo>
                  <a:lnTo>
                    <a:pt x="40" y="7"/>
                  </a:lnTo>
                  <a:lnTo>
                    <a:pt x="33" y="12"/>
                  </a:lnTo>
                  <a:lnTo>
                    <a:pt x="28" y="19"/>
                  </a:lnTo>
                  <a:lnTo>
                    <a:pt x="26" y="26"/>
                  </a:lnTo>
                  <a:lnTo>
                    <a:pt x="21" y="33"/>
                  </a:lnTo>
                  <a:lnTo>
                    <a:pt x="21" y="43"/>
                  </a:lnTo>
                  <a:lnTo>
                    <a:pt x="21" y="118"/>
                  </a:lnTo>
                  <a:lnTo>
                    <a:pt x="0" y="229"/>
                  </a:lnTo>
                  <a:lnTo>
                    <a:pt x="21" y="229"/>
                  </a:lnTo>
                  <a:lnTo>
                    <a:pt x="21" y="318"/>
                  </a:lnTo>
                  <a:lnTo>
                    <a:pt x="21" y="318"/>
                  </a:lnTo>
                  <a:lnTo>
                    <a:pt x="21" y="325"/>
                  </a:lnTo>
                  <a:lnTo>
                    <a:pt x="26" y="330"/>
                  </a:lnTo>
                  <a:lnTo>
                    <a:pt x="30" y="332"/>
                  </a:lnTo>
                  <a:lnTo>
                    <a:pt x="35" y="335"/>
                  </a:lnTo>
                  <a:lnTo>
                    <a:pt x="35" y="335"/>
                  </a:lnTo>
                  <a:lnTo>
                    <a:pt x="42" y="332"/>
                  </a:lnTo>
                  <a:lnTo>
                    <a:pt x="47" y="330"/>
                  </a:lnTo>
                  <a:lnTo>
                    <a:pt x="49" y="325"/>
                  </a:lnTo>
                  <a:lnTo>
                    <a:pt x="52" y="318"/>
                  </a:lnTo>
                  <a:lnTo>
                    <a:pt x="52" y="229"/>
                  </a:lnTo>
                  <a:lnTo>
                    <a:pt x="75" y="229"/>
                  </a:lnTo>
                  <a:lnTo>
                    <a:pt x="75" y="318"/>
                  </a:lnTo>
                  <a:lnTo>
                    <a:pt x="75" y="318"/>
                  </a:lnTo>
                  <a:lnTo>
                    <a:pt x="77" y="325"/>
                  </a:lnTo>
                  <a:lnTo>
                    <a:pt x="80" y="330"/>
                  </a:lnTo>
                  <a:lnTo>
                    <a:pt x="85" y="332"/>
                  </a:lnTo>
                  <a:lnTo>
                    <a:pt x="92" y="335"/>
                  </a:lnTo>
                  <a:lnTo>
                    <a:pt x="92" y="335"/>
                  </a:lnTo>
                  <a:lnTo>
                    <a:pt x="96" y="332"/>
                  </a:lnTo>
                  <a:lnTo>
                    <a:pt x="103" y="330"/>
                  </a:lnTo>
                  <a:lnTo>
                    <a:pt x="106" y="325"/>
                  </a:lnTo>
                  <a:lnTo>
                    <a:pt x="106" y="318"/>
                  </a:lnTo>
                  <a:lnTo>
                    <a:pt x="106" y="229"/>
                  </a:lnTo>
                  <a:lnTo>
                    <a:pt x="129" y="229"/>
                  </a:lnTo>
                  <a:lnTo>
                    <a:pt x="106" y="118"/>
                  </a:lnTo>
                  <a:lnTo>
                    <a:pt x="106" y="71"/>
                  </a:lnTo>
                  <a:lnTo>
                    <a:pt x="125" y="88"/>
                  </a:lnTo>
                  <a:lnTo>
                    <a:pt x="125" y="88"/>
                  </a:lnTo>
                  <a:lnTo>
                    <a:pt x="132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43" y="90"/>
                  </a:lnTo>
                  <a:lnTo>
                    <a:pt x="146" y="88"/>
                  </a:lnTo>
                  <a:lnTo>
                    <a:pt x="146" y="88"/>
                  </a:lnTo>
                  <a:lnTo>
                    <a:pt x="200" y="36"/>
                  </a:lnTo>
                  <a:lnTo>
                    <a:pt x="200" y="36"/>
                  </a:lnTo>
                  <a:lnTo>
                    <a:pt x="202" y="31"/>
                  </a:lnTo>
                  <a:lnTo>
                    <a:pt x="205" y="24"/>
                  </a:lnTo>
                  <a:lnTo>
                    <a:pt x="205" y="19"/>
                  </a:lnTo>
                  <a:lnTo>
                    <a:pt x="200" y="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73">
              <a:extLst>
                <a:ext uri="{FF2B5EF4-FFF2-40B4-BE49-F238E27FC236}">
                  <a16:creationId xmlns:a16="http://schemas.microsoft.com/office/drawing/2014/main" id="{3A6E6748-67C9-D4B4-509A-C74621EE1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9723" y="1008120"/>
              <a:ext cx="380582" cy="586349"/>
            </a:xfrm>
            <a:custGeom>
              <a:avLst/>
              <a:gdLst/>
              <a:ahLst/>
              <a:cxnLst>
                <a:cxn ang="0">
                  <a:pos x="200" y="15"/>
                </a:cxn>
                <a:cxn ang="0">
                  <a:pos x="190" y="10"/>
                </a:cxn>
                <a:cxn ang="0">
                  <a:pos x="179" y="15"/>
                </a:cxn>
                <a:cxn ang="0">
                  <a:pos x="103" y="26"/>
                </a:cxn>
                <a:cxn ang="0">
                  <a:pos x="96" y="17"/>
                </a:cxn>
                <a:cxn ang="0">
                  <a:pos x="77" y="3"/>
                </a:cxn>
                <a:cxn ang="0">
                  <a:pos x="63" y="0"/>
                </a:cxn>
                <a:cxn ang="0">
                  <a:pos x="47" y="3"/>
                </a:cxn>
                <a:cxn ang="0">
                  <a:pos x="33" y="12"/>
                </a:cxn>
                <a:cxn ang="0">
                  <a:pos x="26" y="26"/>
                </a:cxn>
                <a:cxn ang="0">
                  <a:pos x="21" y="43"/>
                </a:cxn>
                <a:cxn ang="0">
                  <a:pos x="0" y="229"/>
                </a:cxn>
                <a:cxn ang="0">
                  <a:pos x="21" y="318"/>
                </a:cxn>
                <a:cxn ang="0">
                  <a:pos x="21" y="325"/>
                </a:cxn>
                <a:cxn ang="0">
                  <a:pos x="30" y="332"/>
                </a:cxn>
                <a:cxn ang="0">
                  <a:pos x="35" y="335"/>
                </a:cxn>
                <a:cxn ang="0">
                  <a:pos x="47" y="330"/>
                </a:cxn>
                <a:cxn ang="0">
                  <a:pos x="52" y="318"/>
                </a:cxn>
                <a:cxn ang="0">
                  <a:pos x="75" y="229"/>
                </a:cxn>
                <a:cxn ang="0">
                  <a:pos x="75" y="318"/>
                </a:cxn>
                <a:cxn ang="0">
                  <a:pos x="80" y="330"/>
                </a:cxn>
                <a:cxn ang="0">
                  <a:pos x="92" y="335"/>
                </a:cxn>
                <a:cxn ang="0">
                  <a:pos x="96" y="332"/>
                </a:cxn>
                <a:cxn ang="0">
                  <a:pos x="106" y="325"/>
                </a:cxn>
                <a:cxn ang="0">
                  <a:pos x="106" y="229"/>
                </a:cxn>
                <a:cxn ang="0">
                  <a:pos x="106" y="118"/>
                </a:cxn>
                <a:cxn ang="0">
                  <a:pos x="125" y="88"/>
                </a:cxn>
                <a:cxn ang="0">
                  <a:pos x="132" y="92"/>
                </a:cxn>
                <a:cxn ang="0">
                  <a:pos x="139" y="92"/>
                </a:cxn>
                <a:cxn ang="0">
                  <a:pos x="139" y="92"/>
                </a:cxn>
                <a:cxn ang="0">
                  <a:pos x="146" y="88"/>
                </a:cxn>
                <a:cxn ang="0">
                  <a:pos x="200" y="36"/>
                </a:cxn>
                <a:cxn ang="0">
                  <a:pos x="202" y="31"/>
                </a:cxn>
                <a:cxn ang="0">
                  <a:pos x="205" y="19"/>
                </a:cxn>
              </a:cxnLst>
              <a:rect l="0" t="0" r="r" b="b"/>
              <a:pathLst>
                <a:path w="205" h="335">
                  <a:moveTo>
                    <a:pt x="200" y="15"/>
                  </a:moveTo>
                  <a:lnTo>
                    <a:pt x="200" y="15"/>
                  </a:lnTo>
                  <a:lnTo>
                    <a:pt x="195" y="10"/>
                  </a:lnTo>
                  <a:lnTo>
                    <a:pt x="190" y="10"/>
                  </a:lnTo>
                  <a:lnTo>
                    <a:pt x="183" y="10"/>
                  </a:lnTo>
                  <a:lnTo>
                    <a:pt x="179" y="15"/>
                  </a:lnTo>
                  <a:lnTo>
                    <a:pt x="134" y="55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96" y="17"/>
                  </a:lnTo>
                  <a:lnTo>
                    <a:pt x="89" y="7"/>
                  </a:lnTo>
                  <a:lnTo>
                    <a:pt x="77" y="3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6" y="0"/>
                  </a:lnTo>
                  <a:lnTo>
                    <a:pt x="47" y="3"/>
                  </a:lnTo>
                  <a:lnTo>
                    <a:pt x="40" y="7"/>
                  </a:lnTo>
                  <a:lnTo>
                    <a:pt x="33" y="12"/>
                  </a:lnTo>
                  <a:lnTo>
                    <a:pt x="28" y="19"/>
                  </a:lnTo>
                  <a:lnTo>
                    <a:pt x="26" y="26"/>
                  </a:lnTo>
                  <a:lnTo>
                    <a:pt x="21" y="33"/>
                  </a:lnTo>
                  <a:lnTo>
                    <a:pt x="21" y="43"/>
                  </a:lnTo>
                  <a:lnTo>
                    <a:pt x="21" y="118"/>
                  </a:lnTo>
                  <a:lnTo>
                    <a:pt x="0" y="229"/>
                  </a:lnTo>
                  <a:lnTo>
                    <a:pt x="21" y="229"/>
                  </a:lnTo>
                  <a:lnTo>
                    <a:pt x="21" y="318"/>
                  </a:lnTo>
                  <a:lnTo>
                    <a:pt x="21" y="318"/>
                  </a:lnTo>
                  <a:lnTo>
                    <a:pt x="21" y="325"/>
                  </a:lnTo>
                  <a:lnTo>
                    <a:pt x="26" y="330"/>
                  </a:lnTo>
                  <a:lnTo>
                    <a:pt x="30" y="332"/>
                  </a:lnTo>
                  <a:lnTo>
                    <a:pt x="35" y="335"/>
                  </a:lnTo>
                  <a:lnTo>
                    <a:pt x="35" y="335"/>
                  </a:lnTo>
                  <a:lnTo>
                    <a:pt x="42" y="332"/>
                  </a:lnTo>
                  <a:lnTo>
                    <a:pt x="47" y="330"/>
                  </a:lnTo>
                  <a:lnTo>
                    <a:pt x="49" y="325"/>
                  </a:lnTo>
                  <a:lnTo>
                    <a:pt x="52" y="318"/>
                  </a:lnTo>
                  <a:lnTo>
                    <a:pt x="52" y="229"/>
                  </a:lnTo>
                  <a:lnTo>
                    <a:pt x="75" y="229"/>
                  </a:lnTo>
                  <a:lnTo>
                    <a:pt x="75" y="318"/>
                  </a:lnTo>
                  <a:lnTo>
                    <a:pt x="75" y="318"/>
                  </a:lnTo>
                  <a:lnTo>
                    <a:pt x="77" y="325"/>
                  </a:lnTo>
                  <a:lnTo>
                    <a:pt x="80" y="330"/>
                  </a:lnTo>
                  <a:lnTo>
                    <a:pt x="85" y="332"/>
                  </a:lnTo>
                  <a:lnTo>
                    <a:pt x="92" y="335"/>
                  </a:lnTo>
                  <a:lnTo>
                    <a:pt x="92" y="335"/>
                  </a:lnTo>
                  <a:lnTo>
                    <a:pt x="96" y="332"/>
                  </a:lnTo>
                  <a:lnTo>
                    <a:pt x="103" y="330"/>
                  </a:lnTo>
                  <a:lnTo>
                    <a:pt x="106" y="325"/>
                  </a:lnTo>
                  <a:lnTo>
                    <a:pt x="106" y="318"/>
                  </a:lnTo>
                  <a:lnTo>
                    <a:pt x="106" y="229"/>
                  </a:lnTo>
                  <a:lnTo>
                    <a:pt x="129" y="229"/>
                  </a:lnTo>
                  <a:lnTo>
                    <a:pt x="106" y="118"/>
                  </a:lnTo>
                  <a:lnTo>
                    <a:pt x="106" y="71"/>
                  </a:lnTo>
                  <a:lnTo>
                    <a:pt x="125" y="88"/>
                  </a:lnTo>
                  <a:lnTo>
                    <a:pt x="125" y="88"/>
                  </a:lnTo>
                  <a:lnTo>
                    <a:pt x="132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43" y="90"/>
                  </a:lnTo>
                  <a:lnTo>
                    <a:pt x="146" y="88"/>
                  </a:lnTo>
                  <a:lnTo>
                    <a:pt x="146" y="88"/>
                  </a:lnTo>
                  <a:lnTo>
                    <a:pt x="200" y="36"/>
                  </a:lnTo>
                  <a:lnTo>
                    <a:pt x="200" y="36"/>
                  </a:lnTo>
                  <a:lnTo>
                    <a:pt x="202" y="31"/>
                  </a:lnTo>
                  <a:lnTo>
                    <a:pt x="205" y="24"/>
                  </a:lnTo>
                  <a:lnTo>
                    <a:pt x="205" y="19"/>
                  </a:lnTo>
                  <a:lnTo>
                    <a:pt x="200" y="15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74">
              <a:extLst>
                <a:ext uri="{FF2B5EF4-FFF2-40B4-BE49-F238E27FC236}">
                  <a16:creationId xmlns:a16="http://schemas.microsoft.com/office/drawing/2014/main" id="{A600719F-9B1B-5FD2-A059-400CB43C98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375748" y="967863"/>
              <a:ext cx="100251" cy="91015"/>
            </a:xfrm>
            <a:prstGeom prst="line">
              <a:avLst/>
            </a:prstGeom>
            <a:grpFill/>
            <a:ln w="142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5">
              <a:extLst>
                <a:ext uri="{FF2B5EF4-FFF2-40B4-BE49-F238E27FC236}">
                  <a16:creationId xmlns:a16="http://schemas.microsoft.com/office/drawing/2014/main" id="{903D48DC-0BB0-412B-B176-F3EE56047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0555" y="1177898"/>
              <a:ext cx="319317" cy="411319"/>
            </a:xfrm>
            <a:custGeom>
              <a:avLst/>
              <a:gdLst/>
              <a:ahLst/>
              <a:cxnLst>
                <a:cxn ang="0">
                  <a:pos x="151" y="0"/>
                </a:cxn>
                <a:cxn ang="0">
                  <a:pos x="151" y="0"/>
                </a:cxn>
                <a:cxn ang="0">
                  <a:pos x="143" y="0"/>
                </a:cxn>
                <a:cxn ang="0">
                  <a:pos x="134" y="2"/>
                </a:cxn>
                <a:cxn ang="0">
                  <a:pos x="134" y="2"/>
                </a:cxn>
                <a:cxn ang="0">
                  <a:pos x="129" y="5"/>
                </a:cxn>
                <a:cxn ang="0">
                  <a:pos x="82" y="35"/>
                </a:cxn>
                <a:cxn ang="0">
                  <a:pos x="16" y="23"/>
                </a:cxn>
                <a:cxn ang="0">
                  <a:pos x="16" y="23"/>
                </a:cxn>
                <a:cxn ang="0">
                  <a:pos x="12" y="23"/>
                </a:cxn>
                <a:cxn ang="0">
                  <a:pos x="7" y="26"/>
                </a:cxn>
                <a:cxn ang="0">
                  <a:pos x="2" y="31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40"/>
                </a:cxn>
                <a:cxn ang="0">
                  <a:pos x="2" y="47"/>
                </a:cxn>
                <a:cxn ang="0">
                  <a:pos x="7" y="49"/>
                </a:cxn>
                <a:cxn ang="0">
                  <a:pos x="12" y="52"/>
                </a:cxn>
                <a:cxn ang="0">
                  <a:pos x="89" y="66"/>
                </a:cxn>
                <a:cxn ang="0">
                  <a:pos x="115" y="49"/>
                </a:cxn>
                <a:cxn ang="0">
                  <a:pos x="108" y="92"/>
                </a:cxn>
                <a:cxn ang="0">
                  <a:pos x="37" y="92"/>
                </a:cxn>
                <a:cxn ang="0">
                  <a:pos x="37" y="92"/>
                </a:cxn>
                <a:cxn ang="0">
                  <a:pos x="33" y="92"/>
                </a:cxn>
                <a:cxn ang="0">
                  <a:pos x="26" y="96"/>
                </a:cxn>
                <a:cxn ang="0">
                  <a:pos x="23" y="101"/>
                </a:cxn>
                <a:cxn ang="0">
                  <a:pos x="21" y="108"/>
                </a:cxn>
                <a:cxn ang="0">
                  <a:pos x="21" y="219"/>
                </a:cxn>
                <a:cxn ang="0">
                  <a:pos x="21" y="219"/>
                </a:cxn>
                <a:cxn ang="0">
                  <a:pos x="23" y="226"/>
                </a:cxn>
                <a:cxn ang="0">
                  <a:pos x="26" y="231"/>
                </a:cxn>
                <a:cxn ang="0">
                  <a:pos x="33" y="235"/>
                </a:cxn>
                <a:cxn ang="0">
                  <a:pos x="37" y="235"/>
                </a:cxn>
                <a:cxn ang="0">
                  <a:pos x="37" y="235"/>
                </a:cxn>
                <a:cxn ang="0">
                  <a:pos x="45" y="235"/>
                </a:cxn>
                <a:cxn ang="0">
                  <a:pos x="49" y="231"/>
                </a:cxn>
                <a:cxn ang="0">
                  <a:pos x="54" y="226"/>
                </a:cxn>
                <a:cxn ang="0">
                  <a:pos x="56" y="219"/>
                </a:cxn>
                <a:cxn ang="0">
                  <a:pos x="56" y="125"/>
                </a:cxn>
                <a:cxn ang="0">
                  <a:pos x="132" y="125"/>
                </a:cxn>
                <a:cxn ang="0">
                  <a:pos x="132" y="125"/>
                </a:cxn>
                <a:cxn ang="0">
                  <a:pos x="139" y="122"/>
                </a:cxn>
                <a:cxn ang="0">
                  <a:pos x="139" y="122"/>
                </a:cxn>
                <a:cxn ang="0">
                  <a:pos x="146" y="120"/>
                </a:cxn>
                <a:cxn ang="0">
                  <a:pos x="151" y="115"/>
                </a:cxn>
                <a:cxn ang="0">
                  <a:pos x="155" y="111"/>
                </a:cxn>
                <a:cxn ang="0">
                  <a:pos x="158" y="104"/>
                </a:cxn>
                <a:cxn ang="0">
                  <a:pos x="172" y="31"/>
                </a:cxn>
                <a:cxn ang="0">
                  <a:pos x="172" y="31"/>
                </a:cxn>
                <a:cxn ang="0">
                  <a:pos x="172" y="21"/>
                </a:cxn>
                <a:cxn ang="0">
                  <a:pos x="167" y="12"/>
                </a:cxn>
                <a:cxn ang="0">
                  <a:pos x="160" y="5"/>
                </a:cxn>
                <a:cxn ang="0">
                  <a:pos x="151" y="0"/>
                </a:cxn>
              </a:cxnLst>
              <a:rect l="0" t="0" r="r" b="b"/>
              <a:pathLst>
                <a:path w="172" h="235">
                  <a:moveTo>
                    <a:pt x="151" y="0"/>
                  </a:moveTo>
                  <a:lnTo>
                    <a:pt x="151" y="0"/>
                  </a:lnTo>
                  <a:lnTo>
                    <a:pt x="143" y="0"/>
                  </a:lnTo>
                  <a:lnTo>
                    <a:pt x="134" y="2"/>
                  </a:lnTo>
                  <a:lnTo>
                    <a:pt x="134" y="2"/>
                  </a:lnTo>
                  <a:lnTo>
                    <a:pt x="129" y="5"/>
                  </a:lnTo>
                  <a:lnTo>
                    <a:pt x="82" y="35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2" y="23"/>
                  </a:lnTo>
                  <a:lnTo>
                    <a:pt x="7" y="26"/>
                  </a:lnTo>
                  <a:lnTo>
                    <a:pt x="2" y="31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40"/>
                  </a:lnTo>
                  <a:lnTo>
                    <a:pt x="2" y="47"/>
                  </a:lnTo>
                  <a:lnTo>
                    <a:pt x="7" y="49"/>
                  </a:lnTo>
                  <a:lnTo>
                    <a:pt x="12" y="52"/>
                  </a:lnTo>
                  <a:lnTo>
                    <a:pt x="89" y="66"/>
                  </a:lnTo>
                  <a:lnTo>
                    <a:pt x="115" y="49"/>
                  </a:lnTo>
                  <a:lnTo>
                    <a:pt x="108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33" y="92"/>
                  </a:lnTo>
                  <a:lnTo>
                    <a:pt x="26" y="96"/>
                  </a:lnTo>
                  <a:lnTo>
                    <a:pt x="23" y="101"/>
                  </a:lnTo>
                  <a:lnTo>
                    <a:pt x="21" y="108"/>
                  </a:lnTo>
                  <a:lnTo>
                    <a:pt x="21" y="219"/>
                  </a:lnTo>
                  <a:lnTo>
                    <a:pt x="21" y="219"/>
                  </a:lnTo>
                  <a:lnTo>
                    <a:pt x="23" y="226"/>
                  </a:lnTo>
                  <a:lnTo>
                    <a:pt x="26" y="231"/>
                  </a:lnTo>
                  <a:lnTo>
                    <a:pt x="33" y="235"/>
                  </a:lnTo>
                  <a:lnTo>
                    <a:pt x="37" y="235"/>
                  </a:lnTo>
                  <a:lnTo>
                    <a:pt x="37" y="235"/>
                  </a:lnTo>
                  <a:lnTo>
                    <a:pt x="45" y="235"/>
                  </a:lnTo>
                  <a:lnTo>
                    <a:pt x="49" y="231"/>
                  </a:lnTo>
                  <a:lnTo>
                    <a:pt x="54" y="226"/>
                  </a:lnTo>
                  <a:lnTo>
                    <a:pt x="56" y="219"/>
                  </a:lnTo>
                  <a:lnTo>
                    <a:pt x="56" y="125"/>
                  </a:lnTo>
                  <a:lnTo>
                    <a:pt x="132" y="125"/>
                  </a:lnTo>
                  <a:lnTo>
                    <a:pt x="132" y="125"/>
                  </a:lnTo>
                  <a:lnTo>
                    <a:pt x="139" y="122"/>
                  </a:lnTo>
                  <a:lnTo>
                    <a:pt x="139" y="122"/>
                  </a:lnTo>
                  <a:lnTo>
                    <a:pt x="146" y="120"/>
                  </a:lnTo>
                  <a:lnTo>
                    <a:pt x="151" y="115"/>
                  </a:lnTo>
                  <a:lnTo>
                    <a:pt x="155" y="111"/>
                  </a:lnTo>
                  <a:lnTo>
                    <a:pt x="158" y="104"/>
                  </a:lnTo>
                  <a:lnTo>
                    <a:pt x="172" y="31"/>
                  </a:lnTo>
                  <a:lnTo>
                    <a:pt x="172" y="31"/>
                  </a:lnTo>
                  <a:lnTo>
                    <a:pt x="172" y="21"/>
                  </a:lnTo>
                  <a:lnTo>
                    <a:pt x="167" y="12"/>
                  </a:lnTo>
                  <a:lnTo>
                    <a:pt x="160" y="5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6">
              <a:extLst>
                <a:ext uri="{FF2B5EF4-FFF2-40B4-BE49-F238E27FC236}">
                  <a16:creationId xmlns:a16="http://schemas.microsoft.com/office/drawing/2014/main" id="{204DD521-58BB-40E0-39A1-BEB8CEED2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0555" y="1177898"/>
              <a:ext cx="319317" cy="411319"/>
            </a:xfrm>
            <a:custGeom>
              <a:avLst/>
              <a:gdLst/>
              <a:ahLst/>
              <a:cxnLst>
                <a:cxn ang="0">
                  <a:pos x="151" y="0"/>
                </a:cxn>
                <a:cxn ang="0">
                  <a:pos x="151" y="0"/>
                </a:cxn>
                <a:cxn ang="0">
                  <a:pos x="143" y="0"/>
                </a:cxn>
                <a:cxn ang="0">
                  <a:pos x="134" y="2"/>
                </a:cxn>
                <a:cxn ang="0">
                  <a:pos x="134" y="2"/>
                </a:cxn>
                <a:cxn ang="0">
                  <a:pos x="129" y="5"/>
                </a:cxn>
                <a:cxn ang="0">
                  <a:pos x="82" y="35"/>
                </a:cxn>
                <a:cxn ang="0">
                  <a:pos x="16" y="23"/>
                </a:cxn>
                <a:cxn ang="0">
                  <a:pos x="16" y="23"/>
                </a:cxn>
                <a:cxn ang="0">
                  <a:pos x="12" y="23"/>
                </a:cxn>
                <a:cxn ang="0">
                  <a:pos x="7" y="26"/>
                </a:cxn>
                <a:cxn ang="0">
                  <a:pos x="2" y="31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40"/>
                </a:cxn>
                <a:cxn ang="0">
                  <a:pos x="2" y="47"/>
                </a:cxn>
                <a:cxn ang="0">
                  <a:pos x="7" y="49"/>
                </a:cxn>
                <a:cxn ang="0">
                  <a:pos x="12" y="52"/>
                </a:cxn>
                <a:cxn ang="0">
                  <a:pos x="89" y="66"/>
                </a:cxn>
                <a:cxn ang="0">
                  <a:pos x="115" y="49"/>
                </a:cxn>
                <a:cxn ang="0">
                  <a:pos x="108" y="92"/>
                </a:cxn>
                <a:cxn ang="0">
                  <a:pos x="37" y="92"/>
                </a:cxn>
                <a:cxn ang="0">
                  <a:pos x="37" y="92"/>
                </a:cxn>
                <a:cxn ang="0">
                  <a:pos x="33" y="92"/>
                </a:cxn>
                <a:cxn ang="0">
                  <a:pos x="26" y="96"/>
                </a:cxn>
                <a:cxn ang="0">
                  <a:pos x="23" y="101"/>
                </a:cxn>
                <a:cxn ang="0">
                  <a:pos x="21" y="108"/>
                </a:cxn>
                <a:cxn ang="0">
                  <a:pos x="21" y="219"/>
                </a:cxn>
                <a:cxn ang="0">
                  <a:pos x="21" y="219"/>
                </a:cxn>
                <a:cxn ang="0">
                  <a:pos x="23" y="226"/>
                </a:cxn>
                <a:cxn ang="0">
                  <a:pos x="26" y="231"/>
                </a:cxn>
                <a:cxn ang="0">
                  <a:pos x="33" y="235"/>
                </a:cxn>
                <a:cxn ang="0">
                  <a:pos x="37" y="235"/>
                </a:cxn>
                <a:cxn ang="0">
                  <a:pos x="37" y="235"/>
                </a:cxn>
                <a:cxn ang="0">
                  <a:pos x="45" y="235"/>
                </a:cxn>
                <a:cxn ang="0">
                  <a:pos x="49" y="231"/>
                </a:cxn>
                <a:cxn ang="0">
                  <a:pos x="54" y="226"/>
                </a:cxn>
                <a:cxn ang="0">
                  <a:pos x="56" y="219"/>
                </a:cxn>
                <a:cxn ang="0">
                  <a:pos x="56" y="125"/>
                </a:cxn>
                <a:cxn ang="0">
                  <a:pos x="132" y="125"/>
                </a:cxn>
                <a:cxn ang="0">
                  <a:pos x="132" y="125"/>
                </a:cxn>
                <a:cxn ang="0">
                  <a:pos x="139" y="122"/>
                </a:cxn>
                <a:cxn ang="0">
                  <a:pos x="139" y="122"/>
                </a:cxn>
                <a:cxn ang="0">
                  <a:pos x="146" y="120"/>
                </a:cxn>
                <a:cxn ang="0">
                  <a:pos x="151" y="115"/>
                </a:cxn>
                <a:cxn ang="0">
                  <a:pos x="155" y="111"/>
                </a:cxn>
                <a:cxn ang="0">
                  <a:pos x="158" y="104"/>
                </a:cxn>
                <a:cxn ang="0">
                  <a:pos x="172" y="31"/>
                </a:cxn>
                <a:cxn ang="0">
                  <a:pos x="172" y="31"/>
                </a:cxn>
                <a:cxn ang="0">
                  <a:pos x="172" y="21"/>
                </a:cxn>
                <a:cxn ang="0">
                  <a:pos x="167" y="12"/>
                </a:cxn>
                <a:cxn ang="0">
                  <a:pos x="160" y="5"/>
                </a:cxn>
                <a:cxn ang="0">
                  <a:pos x="151" y="0"/>
                </a:cxn>
              </a:cxnLst>
              <a:rect l="0" t="0" r="r" b="b"/>
              <a:pathLst>
                <a:path w="172" h="235">
                  <a:moveTo>
                    <a:pt x="151" y="0"/>
                  </a:moveTo>
                  <a:lnTo>
                    <a:pt x="151" y="0"/>
                  </a:lnTo>
                  <a:lnTo>
                    <a:pt x="143" y="0"/>
                  </a:lnTo>
                  <a:lnTo>
                    <a:pt x="134" y="2"/>
                  </a:lnTo>
                  <a:lnTo>
                    <a:pt x="134" y="2"/>
                  </a:lnTo>
                  <a:lnTo>
                    <a:pt x="129" y="5"/>
                  </a:lnTo>
                  <a:lnTo>
                    <a:pt x="82" y="35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2" y="23"/>
                  </a:lnTo>
                  <a:lnTo>
                    <a:pt x="7" y="26"/>
                  </a:lnTo>
                  <a:lnTo>
                    <a:pt x="2" y="31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40"/>
                  </a:lnTo>
                  <a:lnTo>
                    <a:pt x="2" y="47"/>
                  </a:lnTo>
                  <a:lnTo>
                    <a:pt x="7" y="49"/>
                  </a:lnTo>
                  <a:lnTo>
                    <a:pt x="12" y="52"/>
                  </a:lnTo>
                  <a:lnTo>
                    <a:pt x="89" y="66"/>
                  </a:lnTo>
                  <a:lnTo>
                    <a:pt x="115" y="49"/>
                  </a:lnTo>
                  <a:lnTo>
                    <a:pt x="108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33" y="92"/>
                  </a:lnTo>
                  <a:lnTo>
                    <a:pt x="26" y="96"/>
                  </a:lnTo>
                  <a:lnTo>
                    <a:pt x="23" y="101"/>
                  </a:lnTo>
                  <a:lnTo>
                    <a:pt x="21" y="108"/>
                  </a:lnTo>
                  <a:lnTo>
                    <a:pt x="21" y="219"/>
                  </a:lnTo>
                  <a:lnTo>
                    <a:pt x="21" y="219"/>
                  </a:lnTo>
                  <a:lnTo>
                    <a:pt x="23" y="226"/>
                  </a:lnTo>
                  <a:lnTo>
                    <a:pt x="26" y="231"/>
                  </a:lnTo>
                  <a:lnTo>
                    <a:pt x="33" y="235"/>
                  </a:lnTo>
                  <a:lnTo>
                    <a:pt x="37" y="235"/>
                  </a:lnTo>
                  <a:lnTo>
                    <a:pt x="37" y="235"/>
                  </a:lnTo>
                  <a:lnTo>
                    <a:pt x="45" y="235"/>
                  </a:lnTo>
                  <a:lnTo>
                    <a:pt x="49" y="231"/>
                  </a:lnTo>
                  <a:lnTo>
                    <a:pt x="54" y="226"/>
                  </a:lnTo>
                  <a:lnTo>
                    <a:pt x="56" y="219"/>
                  </a:lnTo>
                  <a:lnTo>
                    <a:pt x="56" y="125"/>
                  </a:lnTo>
                  <a:lnTo>
                    <a:pt x="132" y="125"/>
                  </a:lnTo>
                  <a:lnTo>
                    <a:pt x="132" y="125"/>
                  </a:lnTo>
                  <a:lnTo>
                    <a:pt x="139" y="122"/>
                  </a:lnTo>
                  <a:lnTo>
                    <a:pt x="139" y="122"/>
                  </a:lnTo>
                  <a:lnTo>
                    <a:pt x="146" y="120"/>
                  </a:lnTo>
                  <a:lnTo>
                    <a:pt x="151" y="115"/>
                  </a:lnTo>
                  <a:lnTo>
                    <a:pt x="155" y="111"/>
                  </a:lnTo>
                  <a:lnTo>
                    <a:pt x="158" y="104"/>
                  </a:lnTo>
                  <a:lnTo>
                    <a:pt x="172" y="31"/>
                  </a:lnTo>
                  <a:lnTo>
                    <a:pt x="172" y="31"/>
                  </a:lnTo>
                  <a:lnTo>
                    <a:pt x="172" y="21"/>
                  </a:lnTo>
                  <a:lnTo>
                    <a:pt x="167" y="12"/>
                  </a:lnTo>
                  <a:lnTo>
                    <a:pt x="160" y="5"/>
                  </a:lnTo>
                  <a:lnTo>
                    <a:pt x="151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77">
              <a:extLst>
                <a:ext uri="{FF2B5EF4-FFF2-40B4-BE49-F238E27FC236}">
                  <a16:creationId xmlns:a16="http://schemas.microsoft.com/office/drawing/2014/main" id="{9DCEB3BF-4163-6953-1E63-AB1568F67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5999" y="1284666"/>
              <a:ext cx="44556" cy="3185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8">
              <a:extLst>
                <a:ext uri="{FF2B5EF4-FFF2-40B4-BE49-F238E27FC236}">
                  <a16:creationId xmlns:a16="http://schemas.microsoft.com/office/drawing/2014/main" id="{7DC1126A-7626-DFDB-63A1-751B12353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017" y="1135891"/>
              <a:ext cx="109534" cy="133022"/>
            </a:xfrm>
            <a:custGeom>
              <a:avLst/>
              <a:gdLst/>
              <a:ahLst/>
              <a:cxnLst>
                <a:cxn ang="0">
                  <a:pos x="28" y="76"/>
                </a:cxn>
                <a:cxn ang="0">
                  <a:pos x="59" y="76"/>
                </a:cxn>
                <a:cxn ang="0">
                  <a:pos x="47" y="64"/>
                </a:cxn>
                <a:cxn ang="0">
                  <a:pos x="33" y="64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8" y="64"/>
                </a:cxn>
                <a:cxn ang="0">
                  <a:pos x="28" y="64"/>
                </a:cxn>
                <a:cxn ang="0">
                  <a:pos x="28" y="76"/>
                </a:cxn>
              </a:cxnLst>
              <a:rect l="0" t="0" r="r" b="b"/>
              <a:pathLst>
                <a:path w="59" h="76">
                  <a:moveTo>
                    <a:pt x="28" y="76"/>
                  </a:moveTo>
                  <a:lnTo>
                    <a:pt x="59" y="76"/>
                  </a:lnTo>
                  <a:lnTo>
                    <a:pt x="47" y="64"/>
                  </a:lnTo>
                  <a:lnTo>
                    <a:pt x="33" y="64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28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9">
              <a:extLst>
                <a:ext uri="{FF2B5EF4-FFF2-40B4-BE49-F238E27FC236}">
                  <a16:creationId xmlns:a16="http://schemas.microsoft.com/office/drawing/2014/main" id="{BC42C9AD-7B84-A5A5-FEE4-DA0A6B1EE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5361" y="1247910"/>
              <a:ext cx="222779" cy="346558"/>
            </a:xfrm>
            <a:custGeom>
              <a:avLst/>
              <a:gdLst/>
              <a:ahLst/>
              <a:cxnLst>
                <a:cxn ang="0">
                  <a:pos x="120" y="2"/>
                </a:cxn>
                <a:cxn ang="0">
                  <a:pos x="105" y="0"/>
                </a:cxn>
                <a:cxn ang="0">
                  <a:pos x="80" y="99"/>
                </a:cxn>
                <a:cxn ang="0">
                  <a:pos x="0" y="99"/>
                </a:cxn>
                <a:cxn ang="0">
                  <a:pos x="0" y="113"/>
                </a:cxn>
                <a:cxn ang="0">
                  <a:pos x="25" y="113"/>
                </a:cxn>
                <a:cxn ang="0">
                  <a:pos x="2" y="195"/>
                </a:cxn>
                <a:cxn ang="0">
                  <a:pos x="7" y="198"/>
                </a:cxn>
                <a:cxn ang="0">
                  <a:pos x="30" y="113"/>
                </a:cxn>
                <a:cxn ang="0">
                  <a:pos x="61" y="113"/>
                </a:cxn>
                <a:cxn ang="0">
                  <a:pos x="84" y="198"/>
                </a:cxn>
                <a:cxn ang="0">
                  <a:pos x="89" y="195"/>
                </a:cxn>
                <a:cxn ang="0">
                  <a:pos x="65" y="113"/>
                </a:cxn>
                <a:cxn ang="0">
                  <a:pos x="91" y="113"/>
                </a:cxn>
                <a:cxn ang="0">
                  <a:pos x="120" y="2"/>
                </a:cxn>
              </a:cxnLst>
              <a:rect l="0" t="0" r="r" b="b"/>
              <a:pathLst>
                <a:path w="120" h="198">
                  <a:moveTo>
                    <a:pt x="120" y="2"/>
                  </a:moveTo>
                  <a:lnTo>
                    <a:pt x="105" y="0"/>
                  </a:lnTo>
                  <a:lnTo>
                    <a:pt x="80" y="99"/>
                  </a:lnTo>
                  <a:lnTo>
                    <a:pt x="0" y="99"/>
                  </a:lnTo>
                  <a:lnTo>
                    <a:pt x="0" y="113"/>
                  </a:lnTo>
                  <a:lnTo>
                    <a:pt x="25" y="113"/>
                  </a:lnTo>
                  <a:lnTo>
                    <a:pt x="2" y="195"/>
                  </a:lnTo>
                  <a:lnTo>
                    <a:pt x="7" y="198"/>
                  </a:lnTo>
                  <a:lnTo>
                    <a:pt x="30" y="113"/>
                  </a:lnTo>
                  <a:lnTo>
                    <a:pt x="61" y="113"/>
                  </a:lnTo>
                  <a:lnTo>
                    <a:pt x="84" y="198"/>
                  </a:lnTo>
                  <a:lnTo>
                    <a:pt x="89" y="195"/>
                  </a:lnTo>
                  <a:lnTo>
                    <a:pt x="65" y="113"/>
                  </a:lnTo>
                  <a:lnTo>
                    <a:pt x="91" y="113"/>
                  </a:lnTo>
                  <a:lnTo>
                    <a:pt x="12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0">
              <a:extLst>
                <a:ext uri="{FF2B5EF4-FFF2-40B4-BE49-F238E27FC236}">
                  <a16:creationId xmlns:a16="http://schemas.microsoft.com/office/drawing/2014/main" id="{FEEC5292-7EC7-5D04-7EED-D5B9449DCF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7229" y="806836"/>
              <a:ext cx="503110" cy="292299"/>
            </a:xfrm>
            <a:custGeom>
              <a:avLst/>
              <a:gdLst/>
              <a:ahLst/>
              <a:cxnLst>
                <a:cxn ang="0">
                  <a:pos x="245" y="158"/>
                </a:cxn>
                <a:cxn ang="0">
                  <a:pos x="28" y="158"/>
                </a:cxn>
                <a:cxn ang="0">
                  <a:pos x="28" y="12"/>
                </a:cxn>
                <a:cxn ang="0">
                  <a:pos x="245" y="12"/>
                </a:cxn>
                <a:cxn ang="0">
                  <a:pos x="245" y="158"/>
                </a:cxn>
                <a:cxn ang="0">
                  <a:pos x="261" y="158"/>
                </a:cxn>
                <a:cxn ang="0">
                  <a:pos x="261" y="12"/>
                </a:cxn>
                <a:cxn ang="0">
                  <a:pos x="271" y="12"/>
                </a:cxn>
                <a:cxn ang="0">
                  <a:pos x="27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9" y="12"/>
                </a:cxn>
                <a:cxn ang="0">
                  <a:pos x="9" y="158"/>
                </a:cxn>
                <a:cxn ang="0">
                  <a:pos x="0" y="158"/>
                </a:cxn>
                <a:cxn ang="0">
                  <a:pos x="0" y="167"/>
                </a:cxn>
                <a:cxn ang="0">
                  <a:pos x="271" y="167"/>
                </a:cxn>
                <a:cxn ang="0">
                  <a:pos x="271" y="158"/>
                </a:cxn>
                <a:cxn ang="0">
                  <a:pos x="261" y="158"/>
                </a:cxn>
              </a:cxnLst>
              <a:rect l="0" t="0" r="r" b="b"/>
              <a:pathLst>
                <a:path w="271" h="167">
                  <a:moveTo>
                    <a:pt x="245" y="158"/>
                  </a:moveTo>
                  <a:lnTo>
                    <a:pt x="28" y="158"/>
                  </a:lnTo>
                  <a:lnTo>
                    <a:pt x="28" y="12"/>
                  </a:lnTo>
                  <a:lnTo>
                    <a:pt x="245" y="12"/>
                  </a:lnTo>
                  <a:lnTo>
                    <a:pt x="245" y="158"/>
                  </a:lnTo>
                  <a:close/>
                  <a:moveTo>
                    <a:pt x="261" y="158"/>
                  </a:moveTo>
                  <a:lnTo>
                    <a:pt x="261" y="12"/>
                  </a:lnTo>
                  <a:lnTo>
                    <a:pt x="271" y="12"/>
                  </a:lnTo>
                  <a:lnTo>
                    <a:pt x="27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9" y="12"/>
                  </a:lnTo>
                  <a:lnTo>
                    <a:pt x="9" y="158"/>
                  </a:lnTo>
                  <a:lnTo>
                    <a:pt x="0" y="158"/>
                  </a:lnTo>
                  <a:lnTo>
                    <a:pt x="0" y="167"/>
                  </a:lnTo>
                  <a:lnTo>
                    <a:pt x="271" y="167"/>
                  </a:lnTo>
                  <a:lnTo>
                    <a:pt x="271" y="158"/>
                  </a:lnTo>
                  <a:lnTo>
                    <a:pt x="261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96B0673F-C99E-91C4-D7D3-21CC4FB5E0B6}"/>
              </a:ext>
            </a:extLst>
          </p:cNvPr>
          <p:cNvSpPr/>
          <p:nvPr/>
        </p:nvSpPr>
        <p:spPr>
          <a:xfrm>
            <a:off x="381000" y="3323411"/>
            <a:ext cx="11376025" cy="306036"/>
          </a:xfrm>
          <a:prstGeom prst="rect">
            <a:avLst/>
          </a:prstGeom>
          <a:solidFill>
            <a:schemeClr val="bg1"/>
          </a:solidFill>
          <a:ln>
            <a:solidFill>
              <a:srgbClr val="0853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221276B5-2A4C-1948-2F65-7132942D477E}"/>
              </a:ext>
            </a:extLst>
          </p:cNvPr>
          <p:cNvSpPr/>
          <p:nvPr/>
        </p:nvSpPr>
        <p:spPr>
          <a:xfrm>
            <a:off x="2051410" y="3142201"/>
            <a:ext cx="7200000" cy="64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8536A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0" rtlCol="0" anchor="ctr"/>
          <a:lstStyle/>
          <a:p>
            <a:r>
              <a:rPr lang="it-IT" sz="1400" b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Profilo Professionale del Funzionario UPP – Descritto per competenze</a:t>
            </a:r>
          </a:p>
        </p:txBody>
      </p:sp>
      <p:sp>
        <p:nvSpPr>
          <p:cNvPr id="10" name="Freeform 4970">
            <a:extLst>
              <a:ext uri="{FF2B5EF4-FFF2-40B4-BE49-F238E27FC236}">
                <a16:creationId xmlns:a16="http://schemas.microsoft.com/office/drawing/2014/main" id="{1F8707B4-1A1F-2E69-C0B5-04609E7A5D05}"/>
              </a:ext>
            </a:extLst>
          </p:cNvPr>
          <p:cNvSpPr>
            <a:spLocks noEditPoints="1"/>
          </p:cNvSpPr>
          <p:nvPr/>
        </p:nvSpPr>
        <p:spPr bwMode="auto">
          <a:xfrm>
            <a:off x="2250583" y="3256256"/>
            <a:ext cx="496277" cy="472186"/>
          </a:xfrm>
          <a:custGeom>
            <a:avLst/>
            <a:gdLst>
              <a:gd name="T0" fmla="*/ 318 w 412"/>
              <a:gd name="T1" fmla="*/ 358 h 392"/>
              <a:gd name="T2" fmla="*/ 268 w 412"/>
              <a:gd name="T3" fmla="*/ 382 h 392"/>
              <a:gd name="T4" fmla="*/ 234 w 412"/>
              <a:gd name="T5" fmla="*/ 390 h 392"/>
              <a:gd name="T6" fmla="*/ 208 w 412"/>
              <a:gd name="T7" fmla="*/ 392 h 392"/>
              <a:gd name="T8" fmla="*/ 146 w 412"/>
              <a:gd name="T9" fmla="*/ 382 h 392"/>
              <a:gd name="T10" fmla="*/ 92 w 412"/>
              <a:gd name="T11" fmla="*/ 356 h 392"/>
              <a:gd name="T12" fmla="*/ 48 w 412"/>
              <a:gd name="T13" fmla="*/ 316 h 392"/>
              <a:gd name="T14" fmla="*/ 18 w 412"/>
              <a:gd name="T15" fmla="*/ 264 h 392"/>
              <a:gd name="T16" fmla="*/ 2 w 412"/>
              <a:gd name="T17" fmla="*/ 206 h 392"/>
              <a:gd name="T18" fmla="*/ 2 w 412"/>
              <a:gd name="T19" fmla="*/ 172 h 392"/>
              <a:gd name="T20" fmla="*/ 30 w 412"/>
              <a:gd name="T21" fmla="*/ 166 h 392"/>
              <a:gd name="T22" fmla="*/ 182 w 412"/>
              <a:gd name="T23" fmla="*/ 166 h 392"/>
              <a:gd name="T24" fmla="*/ 224 w 412"/>
              <a:gd name="T25" fmla="*/ 180 h 392"/>
              <a:gd name="T26" fmla="*/ 234 w 412"/>
              <a:gd name="T27" fmla="*/ 204 h 392"/>
              <a:gd name="T28" fmla="*/ 256 w 412"/>
              <a:gd name="T29" fmla="*/ 212 h 392"/>
              <a:gd name="T30" fmla="*/ 282 w 412"/>
              <a:gd name="T31" fmla="*/ 240 h 392"/>
              <a:gd name="T32" fmla="*/ 292 w 412"/>
              <a:gd name="T33" fmla="*/ 262 h 392"/>
              <a:gd name="T34" fmla="*/ 314 w 412"/>
              <a:gd name="T35" fmla="*/ 272 h 392"/>
              <a:gd name="T36" fmla="*/ 138 w 412"/>
              <a:gd name="T37" fmla="*/ 140 h 392"/>
              <a:gd name="T38" fmla="*/ 164 w 412"/>
              <a:gd name="T39" fmla="*/ 134 h 392"/>
              <a:gd name="T40" fmla="*/ 196 w 412"/>
              <a:gd name="T41" fmla="*/ 108 h 392"/>
              <a:gd name="T42" fmla="*/ 208 w 412"/>
              <a:gd name="T43" fmla="*/ 70 h 392"/>
              <a:gd name="T44" fmla="*/ 202 w 412"/>
              <a:gd name="T45" fmla="*/ 42 h 392"/>
              <a:gd name="T46" fmla="*/ 176 w 412"/>
              <a:gd name="T47" fmla="*/ 12 h 392"/>
              <a:gd name="T48" fmla="*/ 138 w 412"/>
              <a:gd name="T49" fmla="*/ 0 h 392"/>
              <a:gd name="T50" fmla="*/ 110 w 412"/>
              <a:gd name="T51" fmla="*/ 4 h 392"/>
              <a:gd name="T52" fmla="*/ 80 w 412"/>
              <a:gd name="T53" fmla="*/ 30 h 392"/>
              <a:gd name="T54" fmla="*/ 68 w 412"/>
              <a:gd name="T55" fmla="*/ 70 h 392"/>
              <a:gd name="T56" fmla="*/ 74 w 412"/>
              <a:gd name="T57" fmla="*/ 96 h 392"/>
              <a:gd name="T58" fmla="*/ 98 w 412"/>
              <a:gd name="T59" fmla="*/ 128 h 392"/>
              <a:gd name="T60" fmla="*/ 138 w 412"/>
              <a:gd name="T61" fmla="*/ 140 h 392"/>
              <a:gd name="T62" fmla="*/ 412 w 412"/>
              <a:gd name="T63" fmla="*/ 152 h 392"/>
              <a:gd name="T64" fmla="*/ 408 w 412"/>
              <a:gd name="T65" fmla="*/ 146 h 392"/>
              <a:gd name="T66" fmla="*/ 354 w 412"/>
              <a:gd name="T67" fmla="*/ 142 h 392"/>
              <a:gd name="T68" fmla="*/ 352 w 412"/>
              <a:gd name="T69" fmla="*/ 90 h 392"/>
              <a:gd name="T70" fmla="*/ 344 w 412"/>
              <a:gd name="T71" fmla="*/ 84 h 392"/>
              <a:gd name="T72" fmla="*/ 312 w 412"/>
              <a:gd name="T73" fmla="*/ 84 h 392"/>
              <a:gd name="T74" fmla="*/ 304 w 412"/>
              <a:gd name="T75" fmla="*/ 94 h 392"/>
              <a:gd name="T76" fmla="*/ 256 w 412"/>
              <a:gd name="T77" fmla="*/ 142 h 392"/>
              <a:gd name="T78" fmla="*/ 248 w 412"/>
              <a:gd name="T79" fmla="*/ 148 h 392"/>
              <a:gd name="T80" fmla="*/ 246 w 412"/>
              <a:gd name="T81" fmla="*/ 180 h 392"/>
              <a:gd name="T82" fmla="*/ 252 w 412"/>
              <a:gd name="T83" fmla="*/ 190 h 392"/>
              <a:gd name="T84" fmla="*/ 304 w 412"/>
              <a:gd name="T85" fmla="*/ 240 h 392"/>
              <a:gd name="T86" fmla="*/ 308 w 412"/>
              <a:gd name="T87" fmla="*/ 246 h 392"/>
              <a:gd name="T88" fmla="*/ 344 w 412"/>
              <a:gd name="T89" fmla="*/ 250 h 392"/>
              <a:gd name="T90" fmla="*/ 350 w 412"/>
              <a:gd name="T91" fmla="*/ 246 h 392"/>
              <a:gd name="T92" fmla="*/ 354 w 412"/>
              <a:gd name="T93" fmla="*/ 190 h 392"/>
              <a:gd name="T94" fmla="*/ 406 w 412"/>
              <a:gd name="T95" fmla="*/ 190 h 392"/>
              <a:gd name="T96" fmla="*/ 412 w 412"/>
              <a:gd name="T97" fmla="*/ 18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12" h="392">
                <a:moveTo>
                  <a:pt x="334" y="348"/>
                </a:moveTo>
                <a:lnTo>
                  <a:pt x="334" y="348"/>
                </a:lnTo>
                <a:lnTo>
                  <a:pt x="318" y="358"/>
                </a:lnTo>
                <a:lnTo>
                  <a:pt x="302" y="368"/>
                </a:lnTo>
                <a:lnTo>
                  <a:pt x="286" y="376"/>
                </a:lnTo>
                <a:lnTo>
                  <a:pt x="268" y="382"/>
                </a:lnTo>
                <a:lnTo>
                  <a:pt x="250" y="280"/>
                </a:lnTo>
                <a:lnTo>
                  <a:pt x="232" y="280"/>
                </a:lnTo>
                <a:lnTo>
                  <a:pt x="234" y="390"/>
                </a:lnTo>
                <a:lnTo>
                  <a:pt x="234" y="390"/>
                </a:lnTo>
                <a:lnTo>
                  <a:pt x="208" y="392"/>
                </a:lnTo>
                <a:lnTo>
                  <a:pt x="208" y="392"/>
                </a:lnTo>
                <a:lnTo>
                  <a:pt x="186" y="390"/>
                </a:lnTo>
                <a:lnTo>
                  <a:pt x="166" y="386"/>
                </a:lnTo>
                <a:lnTo>
                  <a:pt x="146" y="382"/>
                </a:lnTo>
                <a:lnTo>
                  <a:pt x="128" y="374"/>
                </a:lnTo>
                <a:lnTo>
                  <a:pt x="110" y="366"/>
                </a:lnTo>
                <a:lnTo>
                  <a:pt x="92" y="356"/>
                </a:lnTo>
                <a:lnTo>
                  <a:pt x="76" y="344"/>
                </a:lnTo>
                <a:lnTo>
                  <a:pt x="62" y="330"/>
                </a:lnTo>
                <a:lnTo>
                  <a:pt x="48" y="316"/>
                </a:lnTo>
                <a:lnTo>
                  <a:pt x="36" y="300"/>
                </a:lnTo>
                <a:lnTo>
                  <a:pt x="26" y="282"/>
                </a:lnTo>
                <a:lnTo>
                  <a:pt x="18" y="264"/>
                </a:lnTo>
                <a:lnTo>
                  <a:pt x="10" y="246"/>
                </a:lnTo>
                <a:lnTo>
                  <a:pt x="6" y="226"/>
                </a:lnTo>
                <a:lnTo>
                  <a:pt x="2" y="206"/>
                </a:lnTo>
                <a:lnTo>
                  <a:pt x="0" y="184"/>
                </a:lnTo>
                <a:lnTo>
                  <a:pt x="0" y="184"/>
                </a:lnTo>
                <a:lnTo>
                  <a:pt x="2" y="172"/>
                </a:lnTo>
                <a:lnTo>
                  <a:pt x="2" y="172"/>
                </a:lnTo>
                <a:lnTo>
                  <a:pt x="16" y="168"/>
                </a:lnTo>
                <a:lnTo>
                  <a:pt x="30" y="166"/>
                </a:lnTo>
                <a:lnTo>
                  <a:pt x="94" y="166"/>
                </a:lnTo>
                <a:lnTo>
                  <a:pt x="138" y="244"/>
                </a:lnTo>
                <a:lnTo>
                  <a:pt x="182" y="166"/>
                </a:lnTo>
                <a:lnTo>
                  <a:pt x="224" y="166"/>
                </a:lnTo>
                <a:lnTo>
                  <a:pt x="224" y="180"/>
                </a:lnTo>
                <a:lnTo>
                  <a:pt x="224" y="180"/>
                </a:lnTo>
                <a:lnTo>
                  <a:pt x="226" y="186"/>
                </a:lnTo>
                <a:lnTo>
                  <a:pt x="228" y="192"/>
                </a:lnTo>
                <a:lnTo>
                  <a:pt x="234" y="204"/>
                </a:lnTo>
                <a:lnTo>
                  <a:pt x="244" y="210"/>
                </a:lnTo>
                <a:lnTo>
                  <a:pt x="250" y="212"/>
                </a:lnTo>
                <a:lnTo>
                  <a:pt x="256" y="212"/>
                </a:lnTo>
                <a:lnTo>
                  <a:pt x="282" y="212"/>
                </a:lnTo>
                <a:lnTo>
                  <a:pt x="282" y="240"/>
                </a:lnTo>
                <a:lnTo>
                  <a:pt x="282" y="240"/>
                </a:lnTo>
                <a:lnTo>
                  <a:pt x="284" y="246"/>
                </a:lnTo>
                <a:lnTo>
                  <a:pt x="286" y="252"/>
                </a:lnTo>
                <a:lnTo>
                  <a:pt x="292" y="262"/>
                </a:lnTo>
                <a:lnTo>
                  <a:pt x="302" y="268"/>
                </a:lnTo>
                <a:lnTo>
                  <a:pt x="308" y="270"/>
                </a:lnTo>
                <a:lnTo>
                  <a:pt x="314" y="272"/>
                </a:lnTo>
                <a:lnTo>
                  <a:pt x="322" y="272"/>
                </a:lnTo>
                <a:lnTo>
                  <a:pt x="334" y="348"/>
                </a:lnTo>
                <a:close/>
                <a:moveTo>
                  <a:pt x="138" y="140"/>
                </a:moveTo>
                <a:lnTo>
                  <a:pt x="138" y="140"/>
                </a:lnTo>
                <a:lnTo>
                  <a:pt x="152" y="138"/>
                </a:lnTo>
                <a:lnTo>
                  <a:pt x="164" y="134"/>
                </a:lnTo>
                <a:lnTo>
                  <a:pt x="176" y="128"/>
                </a:lnTo>
                <a:lnTo>
                  <a:pt x="188" y="118"/>
                </a:lnTo>
                <a:lnTo>
                  <a:pt x="196" y="108"/>
                </a:lnTo>
                <a:lnTo>
                  <a:pt x="202" y="96"/>
                </a:lnTo>
                <a:lnTo>
                  <a:pt x="206" y="84"/>
                </a:lnTo>
                <a:lnTo>
                  <a:pt x="208" y="70"/>
                </a:lnTo>
                <a:lnTo>
                  <a:pt x="208" y="70"/>
                </a:lnTo>
                <a:lnTo>
                  <a:pt x="206" y="54"/>
                </a:lnTo>
                <a:lnTo>
                  <a:pt x="202" y="42"/>
                </a:lnTo>
                <a:lnTo>
                  <a:pt x="196" y="30"/>
                </a:lnTo>
                <a:lnTo>
                  <a:pt x="188" y="20"/>
                </a:lnTo>
                <a:lnTo>
                  <a:pt x="176" y="12"/>
                </a:lnTo>
                <a:lnTo>
                  <a:pt x="164" y="4"/>
                </a:lnTo>
                <a:lnTo>
                  <a:pt x="152" y="0"/>
                </a:lnTo>
                <a:lnTo>
                  <a:pt x="138" y="0"/>
                </a:lnTo>
                <a:lnTo>
                  <a:pt x="138" y="0"/>
                </a:lnTo>
                <a:lnTo>
                  <a:pt x="124" y="0"/>
                </a:lnTo>
                <a:lnTo>
                  <a:pt x="110" y="4"/>
                </a:lnTo>
                <a:lnTo>
                  <a:pt x="98" y="12"/>
                </a:lnTo>
                <a:lnTo>
                  <a:pt x="88" y="20"/>
                </a:lnTo>
                <a:lnTo>
                  <a:pt x="80" y="30"/>
                </a:lnTo>
                <a:lnTo>
                  <a:pt x="74" y="42"/>
                </a:lnTo>
                <a:lnTo>
                  <a:pt x="70" y="54"/>
                </a:lnTo>
                <a:lnTo>
                  <a:pt x="68" y="70"/>
                </a:lnTo>
                <a:lnTo>
                  <a:pt x="68" y="70"/>
                </a:lnTo>
                <a:lnTo>
                  <a:pt x="70" y="84"/>
                </a:lnTo>
                <a:lnTo>
                  <a:pt x="74" y="96"/>
                </a:lnTo>
                <a:lnTo>
                  <a:pt x="80" y="108"/>
                </a:lnTo>
                <a:lnTo>
                  <a:pt x="88" y="118"/>
                </a:lnTo>
                <a:lnTo>
                  <a:pt x="98" y="128"/>
                </a:lnTo>
                <a:lnTo>
                  <a:pt x="110" y="134"/>
                </a:lnTo>
                <a:lnTo>
                  <a:pt x="124" y="138"/>
                </a:lnTo>
                <a:lnTo>
                  <a:pt x="138" y="140"/>
                </a:lnTo>
                <a:lnTo>
                  <a:pt x="138" y="140"/>
                </a:lnTo>
                <a:close/>
                <a:moveTo>
                  <a:pt x="412" y="180"/>
                </a:moveTo>
                <a:lnTo>
                  <a:pt x="412" y="152"/>
                </a:lnTo>
                <a:lnTo>
                  <a:pt x="412" y="152"/>
                </a:lnTo>
                <a:lnTo>
                  <a:pt x="410" y="148"/>
                </a:lnTo>
                <a:lnTo>
                  <a:pt x="408" y="146"/>
                </a:lnTo>
                <a:lnTo>
                  <a:pt x="406" y="144"/>
                </a:lnTo>
                <a:lnTo>
                  <a:pt x="402" y="142"/>
                </a:lnTo>
                <a:lnTo>
                  <a:pt x="354" y="142"/>
                </a:lnTo>
                <a:lnTo>
                  <a:pt x="354" y="94"/>
                </a:lnTo>
                <a:lnTo>
                  <a:pt x="354" y="94"/>
                </a:lnTo>
                <a:lnTo>
                  <a:pt x="352" y="90"/>
                </a:lnTo>
                <a:lnTo>
                  <a:pt x="350" y="86"/>
                </a:lnTo>
                <a:lnTo>
                  <a:pt x="346" y="84"/>
                </a:lnTo>
                <a:lnTo>
                  <a:pt x="344" y="84"/>
                </a:lnTo>
                <a:lnTo>
                  <a:pt x="314" y="84"/>
                </a:lnTo>
                <a:lnTo>
                  <a:pt x="314" y="84"/>
                </a:lnTo>
                <a:lnTo>
                  <a:pt x="312" y="84"/>
                </a:lnTo>
                <a:lnTo>
                  <a:pt x="308" y="86"/>
                </a:lnTo>
                <a:lnTo>
                  <a:pt x="306" y="90"/>
                </a:lnTo>
                <a:lnTo>
                  <a:pt x="304" y="94"/>
                </a:lnTo>
                <a:lnTo>
                  <a:pt x="304" y="142"/>
                </a:lnTo>
                <a:lnTo>
                  <a:pt x="256" y="142"/>
                </a:lnTo>
                <a:lnTo>
                  <a:pt x="256" y="142"/>
                </a:lnTo>
                <a:lnTo>
                  <a:pt x="252" y="144"/>
                </a:lnTo>
                <a:lnTo>
                  <a:pt x="250" y="146"/>
                </a:lnTo>
                <a:lnTo>
                  <a:pt x="248" y="148"/>
                </a:lnTo>
                <a:lnTo>
                  <a:pt x="246" y="152"/>
                </a:lnTo>
                <a:lnTo>
                  <a:pt x="246" y="180"/>
                </a:lnTo>
                <a:lnTo>
                  <a:pt x="246" y="180"/>
                </a:lnTo>
                <a:lnTo>
                  <a:pt x="248" y="184"/>
                </a:lnTo>
                <a:lnTo>
                  <a:pt x="250" y="188"/>
                </a:lnTo>
                <a:lnTo>
                  <a:pt x="252" y="190"/>
                </a:lnTo>
                <a:lnTo>
                  <a:pt x="256" y="190"/>
                </a:lnTo>
                <a:lnTo>
                  <a:pt x="304" y="190"/>
                </a:lnTo>
                <a:lnTo>
                  <a:pt x="304" y="240"/>
                </a:lnTo>
                <a:lnTo>
                  <a:pt x="304" y="240"/>
                </a:lnTo>
                <a:lnTo>
                  <a:pt x="306" y="242"/>
                </a:lnTo>
                <a:lnTo>
                  <a:pt x="308" y="246"/>
                </a:lnTo>
                <a:lnTo>
                  <a:pt x="312" y="248"/>
                </a:lnTo>
                <a:lnTo>
                  <a:pt x="314" y="250"/>
                </a:lnTo>
                <a:lnTo>
                  <a:pt x="344" y="250"/>
                </a:lnTo>
                <a:lnTo>
                  <a:pt x="344" y="250"/>
                </a:lnTo>
                <a:lnTo>
                  <a:pt x="346" y="248"/>
                </a:lnTo>
                <a:lnTo>
                  <a:pt x="350" y="246"/>
                </a:lnTo>
                <a:lnTo>
                  <a:pt x="352" y="242"/>
                </a:lnTo>
                <a:lnTo>
                  <a:pt x="354" y="240"/>
                </a:lnTo>
                <a:lnTo>
                  <a:pt x="354" y="190"/>
                </a:lnTo>
                <a:lnTo>
                  <a:pt x="402" y="190"/>
                </a:lnTo>
                <a:lnTo>
                  <a:pt x="402" y="190"/>
                </a:lnTo>
                <a:lnTo>
                  <a:pt x="406" y="190"/>
                </a:lnTo>
                <a:lnTo>
                  <a:pt x="408" y="188"/>
                </a:lnTo>
                <a:lnTo>
                  <a:pt x="410" y="184"/>
                </a:lnTo>
                <a:lnTo>
                  <a:pt x="412" y="180"/>
                </a:lnTo>
                <a:lnTo>
                  <a:pt x="412" y="180"/>
                </a:lnTo>
                <a:close/>
              </a:path>
            </a:pathLst>
          </a:custGeom>
          <a:solidFill>
            <a:srgbClr val="08536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723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ttangolo 51">
            <a:extLst>
              <a:ext uri="{FF2B5EF4-FFF2-40B4-BE49-F238E27FC236}">
                <a16:creationId xmlns:a16="http://schemas.microsoft.com/office/drawing/2014/main" id="{085EE59B-6537-0DF7-0C83-99BF76B6C99D}"/>
              </a:ext>
            </a:extLst>
          </p:cNvPr>
          <p:cNvSpPr/>
          <p:nvPr/>
        </p:nvSpPr>
        <p:spPr>
          <a:xfrm>
            <a:off x="407988" y="1052513"/>
            <a:ext cx="4096949" cy="5040311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egnaposto testo 2">
            <a:extLst>
              <a:ext uri="{FF2B5EF4-FFF2-40B4-BE49-F238E27FC236}">
                <a16:creationId xmlns:a16="http://schemas.microsoft.com/office/drawing/2014/main" id="{D3FF90D1-1F7C-5AF4-910E-4372397549B0}"/>
              </a:ext>
            </a:extLst>
          </p:cNvPr>
          <p:cNvSpPr txBox="1">
            <a:spLocks/>
          </p:cNvSpPr>
          <p:nvPr/>
        </p:nvSpPr>
        <p:spPr>
          <a:xfrm>
            <a:off x="407987" y="1135785"/>
            <a:ext cx="4041921" cy="2419829"/>
          </a:xfrm>
          <a:prstGeom prst="rect">
            <a:avLst/>
          </a:prstGeom>
          <a:ln w="12700">
            <a:miter lim="400000"/>
          </a:ln>
        </p:spPr>
        <p:txBody>
          <a:bodyPr lIns="0" tIns="121896" rIns="108000" bIns="121896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96" indent="0" algn="just">
              <a:buFont typeface="Arial" panose="020B0604020202020204" pitchFamily="34" charset="0"/>
              <a:buNone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La “pesatura” dei fascicoli è fondamentale per avere dati più significativi e comparabili sui carichi di lavoro degli Uffici; tali dati sono ancora più importanti in Amministrazioni giudiziarie che soffrono di un’eccessiva durata dei procedimenti e di una allocazione delle risorse (finanziarie e/o di personale) non sempre omogenea.</a:t>
            </a:r>
          </a:p>
          <a:p>
            <a:pPr marL="152396" indent="0" algn="just">
              <a:buFont typeface="Arial" panose="020B0604020202020204" pitchFamily="34" charset="0"/>
              <a:buNone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La “pesatura” permette di indirizzare strategicamente le attività degli Uffici Giudiziari.</a:t>
            </a:r>
          </a:p>
          <a:p>
            <a:pPr marL="152396" indent="0" algn="just">
              <a:buNone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Di seguito sono elencate </a:t>
            </a:r>
            <a:r>
              <a:rPr lang="it-IT" sz="1200" u="sng" dirty="0">
                <a:latin typeface="Arial" panose="020B0604020202020204" pitchFamily="34" charset="0"/>
                <a:cs typeface="Arial" panose="020B0604020202020204" pitchFamily="34" charset="0"/>
              </a:rPr>
              <a:t>alcuni dei benefici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che possono derivare dalla sperimentazione della soluzione proposta. Infatti, la pesatura dei fascicoli consentirà di:</a:t>
            </a: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E744C4B3-0A4B-3726-3190-D301048D11C4}"/>
              </a:ext>
            </a:extLst>
          </p:cNvPr>
          <p:cNvSpPr/>
          <p:nvPr/>
        </p:nvSpPr>
        <p:spPr>
          <a:xfrm>
            <a:off x="1179017" y="935151"/>
            <a:ext cx="2554890" cy="2347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E08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i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 del Modello</a:t>
            </a:r>
          </a:p>
        </p:txBody>
      </p:sp>
      <p:pic>
        <p:nvPicPr>
          <p:cNvPr id="6" name="Registrazione schermo 7">
            <a:hlinkClick r:id="" action="ppaction://media"/>
            <a:extLst>
              <a:ext uri="{FF2B5EF4-FFF2-40B4-BE49-F238E27FC236}">
                <a16:creationId xmlns:a16="http://schemas.microsoft.com/office/drawing/2014/main" id="{D95F029A-318E-9015-148F-AEE023CF8DC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56841" y="1665288"/>
            <a:ext cx="7127172" cy="3527426"/>
          </a:xfrm>
          <a:ln>
            <a:solidFill>
              <a:srgbClr val="C00000"/>
            </a:solidFill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9D6432B-E5B5-D76C-9372-31A048479540}"/>
              </a:ext>
            </a:extLst>
          </p:cNvPr>
          <p:cNvSpPr txBox="1"/>
          <p:nvPr/>
        </p:nvSpPr>
        <p:spPr>
          <a:xfrm>
            <a:off x="4991746" y="5356781"/>
            <a:ext cx="6457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strumento di pesatura realizzato nell’ambito del progetto StartUPP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C1BDE696-0FB2-4729-E6CC-282C085ED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31" name="Immagine 30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D6A50EC2-0C7F-2770-2840-36ADE78764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  <p:sp>
        <p:nvSpPr>
          <p:cNvPr id="32" name="Titolo 1">
            <a:extLst>
              <a:ext uri="{FF2B5EF4-FFF2-40B4-BE49-F238E27FC236}">
                <a16:creationId xmlns:a16="http://schemas.microsoft.com/office/drawing/2014/main" id="{F9397970-C8A9-89B3-B279-26BEB5ED0446}"/>
              </a:ext>
            </a:extLst>
          </p:cNvPr>
          <p:cNvSpPr txBox="1">
            <a:spLocks/>
          </p:cNvSpPr>
          <p:nvPr/>
        </p:nvSpPr>
        <p:spPr bwMode="auto">
          <a:xfrm>
            <a:off x="381000" y="116163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peso della giustizia – Il modello di pesatura dei fascicoli</a:t>
            </a:r>
          </a:p>
        </p:txBody>
      </p:sp>
      <p:sp>
        <p:nvSpPr>
          <p:cNvPr id="38" name="Segnaposto testo 2">
            <a:extLst>
              <a:ext uri="{FF2B5EF4-FFF2-40B4-BE49-F238E27FC236}">
                <a16:creationId xmlns:a16="http://schemas.microsoft.com/office/drawing/2014/main" id="{E0FB9C42-3B76-56FB-9ABB-111A8246D78D}"/>
              </a:ext>
            </a:extLst>
          </p:cNvPr>
          <p:cNvSpPr txBox="1">
            <a:spLocks/>
          </p:cNvSpPr>
          <p:nvPr/>
        </p:nvSpPr>
        <p:spPr>
          <a:xfrm>
            <a:off x="266907" y="1201295"/>
            <a:ext cx="4183001" cy="1923957"/>
          </a:xfrm>
          <a:prstGeom prst="rect">
            <a:avLst/>
          </a:prstGeom>
          <a:ln w="12700">
            <a:miter lim="400000"/>
          </a:ln>
        </p:spPr>
        <p:txBody>
          <a:bodyPr lIns="0" tIns="121896" rIns="108000" bIns="121896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96" indent="0" algn="just">
              <a:buFont typeface="Arial" panose="020B0604020202020204" pitchFamily="34" charset="0"/>
              <a:buNone/>
            </a:pPr>
            <a:endParaRPr lang="it-I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Figura a mano libera: forma 39">
            <a:extLst>
              <a:ext uri="{FF2B5EF4-FFF2-40B4-BE49-F238E27FC236}">
                <a16:creationId xmlns:a16="http://schemas.microsoft.com/office/drawing/2014/main" id="{A636E395-3962-F311-3EDF-E096C79CC39F}"/>
              </a:ext>
            </a:extLst>
          </p:cNvPr>
          <p:cNvSpPr/>
          <p:nvPr/>
        </p:nvSpPr>
        <p:spPr>
          <a:xfrm>
            <a:off x="288312" y="4472787"/>
            <a:ext cx="4120020" cy="576000"/>
          </a:xfrm>
          <a:custGeom>
            <a:avLst/>
            <a:gdLst>
              <a:gd name="connsiteX0" fmla="*/ 0 w 7859730"/>
              <a:gd name="connsiteY0" fmla="*/ 127923 h 767520"/>
              <a:gd name="connsiteX1" fmla="*/ 127923 w 7859730"/>
              <a:gd name="connsiteY1" fmla="*/ 0 h 767520"/>
              <a:gd name="connsiteX2" fmla="*/ 7731807 w 7859730"/>
              <a:gd name="connsiteY2" fmla="*/ 0 h 767520"/>
              <a:gd name="connsiteX3" fmla="*/ 7859730 w 7859730"/>
              <a:gd name="connsiteY3" fmla="*/ 127923 h 767520"/>
              <a:gd name="connsiteX4" fmla="*/ 7859730 w 7859730"/>
              <a:gd name="connsiteY4" fmla="*/ 639597 h 767520"/>
              <a:gd name="connsiteX5" fmla="*/ 7731807 w 7859730"/>
              <a:gd name="connsiteY5" fmla="*/ 767520 h 767520"/>
              <a:gd name="connsiteX6" fmla="*/ 127923 w 7859730"/>
              <a:gd name="connsiteY6" fmla="*/ 767520 h 767520"/>
              <a:gd name="connsiteX7" fmla="*/ 0 w 7859730"/>
              <a:gd name="connsiteY7" fmla="*/ 639597 h 767520"/>
              <a:gd name="connsiteX8" fmla="*/ 0 w 7859730"/>
              <a:gd name="connsiteY8" fmla="*/ 127923 h 76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59730" h="767520">
                <a:moveTo>
                  <a:pt x="0" y="127923"/>
                </a:moveTo>
                <a:cubicBezTo>
                  <a:pt x="0" y="57273"/>
                  <a:pt x="57273" y="0"/>
                  <a:pt x="127923" y="0"/>
                </a:cubicBezTo>
                <a:lnTo>
                  <a:pt x="7731807" y="0"/>
                </a:lnTo>
                <a:cubicBezTo>
                  <a:pt x="7802457" y="0"/>
                  <a:pt x="7859730" y="57273"/>
                  <a:pt x="7859730" y="127923"/>
                </a:cubicBezTo>
                <a:lnTo>
                  <a:pt x="7859730" y="639597"/>
                </a:lnTo>
                <a:cubicBezTo>
                  <a:pt x="7859730" y="710247"/>
                  <a:pt x="7802457" y="767520"/>
                  <a:pt x="7731807" y="767520"/>
                </a:cubicBezTo>
                <a:lnTo>
                  <a:pt x="127923" y="767520"/>
                </a:lnTo>
                <a:cubicBezTo>
                  <a:pt x="57273" y="767520"/>
                  <a:pt x="0" y="710247"/>
                  <a:pt x="0" y="639597"/>
                </a:cubicBezTo>
                <a:lnTo>
                  <a:pt x="0" y="127923"/>
                </a:ln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90807" rIns="90807" bIns="90807" numCol="1" spcCol="1270" anchor="ctr" anchorCtr="0">
            <a:noAutofit/>
          </a:bodyPr>
          <a:lstStyle/>
          <a:p>
            <a:pPr marL="0" lvl="0" indent="0" algn="just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200" i="1" u="sng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Individuare situazioni critiche che possono compromettere l’operatività e l’efficacia dell’Ufficio</a:t>
            </a:r>
          </a:p>
        </p:txBody>
      </p:sp>
      <p:sp>
        <p:nvSpPr>
          <p:cNvPr id="41" name="Figura a mano libera: forma 40">
            <a:extLst>
              <a:ext uri="{FF2B5EF4-FFF2-40B4-BE49-F238E27FC236}">
                <a16:creationId xmlns:a16="http://schemas.microsoft.com/office/drawing/2014/main" id="{82BCDF68-A5DF-A869-EA48-8D20A370B724}"/>
              </a:ext>
            </a:extLst>
          </p:cNvPr>
          <p:cNvSpPr/>
          <p:nvPr/>
        </p:nvSpPr>
        <p:spPr>
          <a:xfrm>
            <a:off x="288312" y="4986717"/>
            <a:ext cx="4120019" cy="576000"/>
          </a:xfrm>
          <a:custGeom>
            <a:avLst/>
            <a:gdLst>
              <a:gd name="connsiteX0" fmla="*/ 0 w 7859730"/>
              <a:gd name="connsiteY0" fmla="*/ 127923 h 767520"/>
              <a:gd name="connsiteX1" fmla="*/ 127923 w 7859730"/>
              <a:gd name="connsiteY1" fmla="*/ 0 h 767520"/>
              <a:gd name="connsiteX2" fmla="*/ 7731807 w 7859730"/>
              <a:gd name="connsiteY2" fmla="*/ 0 h 767520"/>
              <a:gd name="connsiteX3" fmla="*/ 7859730 w 7859730"/>
              <a:gd name="connsiteY3" fmla="*/ 127923 h 767520"/>
              <a:gd name="connsiteX4" fmla="*/ 7859730 w 7859730"/>
              <a:gd name="connsiteY4" fmla="*/ 639597 h 767520"/>
              <a:gd name="connsiteX5" fmla="*/ 7731807 w 7859730"/>
              <a:gd name="connsiteY5" fmla="*/ 767520 h 767520"/>
              <a:gd name="connsiteX6" fmla="*/ 127923 w 7859730"/>
              <a:gd name="connsiteY6" fmla="*/ 767520 h 767520"/>
              <a:gd name="connsiteX7" fmla="*/ 0 w 7859730"/>
              <a:gd name="connsiteY7" fmla="*/ 639597 h 767520"/>
              <a:gd name="connsiteX8" fmla="*/ 0 w 7859730"/>
              <a:gd name="connsiteY8" fmla="*/ 127923 h 76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59730" h="767520">
                <a:moveTo>
                  <a:pt x="0" y="127923"/>
                </a:moveTo>
                <a:cubicBezTo>
                  <a:pt x="0" y="57273"/>
                  <a:pt x="57273" y="0"/>
                  <a:pt x="127923" y="0"/>
                </a:cubicBezTo>
                <a:lnTo>
                  <a:pt x="7731807" y="0"/>
                </a:lnTo>
                <a:cubicBezTo>
                  <a:pt x="7802457" y="0"/>
                  <a:pt x="7859730" y="57273"/>
                  <a:pt x="7859730" y="127923"/>
                </a:cubicBezTo>
                <a:lnTo>
                  <a:pt x="7859730" y="639597"/>
                </a:lnTo>
                <a:cubicBezTo>
                  <a:pt x="7859730" y="710247"/>
                  <a:pt x="7802457" y="767520"/>
                  <a:pt x="7731807" y="767520"/>
                </a:cubicBezTo>
                <a:lnTo>
                  <a:pt x="127923" y="767520"/>
                </a:lnTo>
                <a:cubicBezTo>
                  <a:pt x="57273" y="767520"/>
                  <a:pt x="0" y="710247"/>
                  <a:pt x="0" y="639597"/>
                </a:cubicBezTo>
                <a:lnTo>
                  <a:pt x="0" y="127923"/>
                </a:ln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90807" rIns="90807" bIns="90807" numCol="1" spcCol="1270" anchor="ctr" anchorCtr="0">
            <a:noAutofit/>
          </a:bodyPr>
          <a:lstStyle/>
          <a:p>
            <a:pPr marL="0" lvl="0" indent="0" algn="just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200" i="1" u="sng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Progettare interventi per la riduzione dei tempi dei procedimenti </a:t>
            </a:r>
          </a:p>
        </p:txBody>
      </p:sp>
      <p:sp>
        <p:nvSpPr>
          <p:cNvPr id="42" name="Figura a mano libera: forma 41">
            <a:extLst>
              <a:ext uri="{FF2B5EF4-FFF2-40B4-BE49-F238E27FC236}">
                <a16:creationId xmlns:a16="http://schemas.microsoft.com/office/drawing/2014/main" id="{55A520CB-5AC9-C2B0-90AA-9AE0D091CA7E}"/>
              </a:ext>
            </a:extLst>
          </p:cNvPr>
          <p:cNvSpPr/>
          <p:nvPr/>
        </p:nvSpPr>
        <p:spPr>
          <a:xfrm>
            <a:off x="288312" y="3958857"/>
            <a:ext cx="4120021" cy="576000"/>
          </a:xfrm>
          <a:custGeom>
            <a:avLst/>
            <a:gdLst>
              <a:gd name="connsiteX0" fmla="*/ 0 w 7859730"/>
              <a:gd name="connsiteY0" fmla="*/ 127923 h 767520"/>
              <a:gd name="connsiteX1" fmla="*/ 127923 w 7859730"/>
              <a:gd name="connsiteY1" fmla="*/ 0 h 767520"/>
              <a:gd name="connsiteX2" fmla="*/ 7731807 w 7859730"/>
              <a:gd name="connsiteY2" fmla="*/ 0 h 767520"/>
              <a:gd name="connsiteX3" fmla="*/ 7859730 w 7859730"/>
              <a:gd name="connsiteY3" fmla="*/ 127923 h 767520"/>
              <a:gd name="connsiteX4" fmla="*/ 7859730 w 7859730"/>
              <a:gd name="connsiteY4" fmla="*/ 639597 h 767520"/>
              <a:gd name="connsiteX5" fmla="*/ 7731807 w 7859730"/>
              <a:gd name="connsiteY5" fmla="*/ 767520 h 767520"/>
              <a:gd name="connsiteX6" fmla="*/ 127923 w 7859730"/>
              <a:gd name="connsiteY6" fmla="*/ 767520 h 767520"/>
              <a:gd name="connsiteX7" fmla="*/ 0 w 7859730"/>
              <a:gd name="connsiteY7" fmla="*/ 639597 h 767520"/>
              <a:gd name="connsiteX8" fmla="*/ 0 w 7859730"/>
              <a:gd name="connsiteY8" fmla="*/ 127923 h 76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59730" h="767520">
                <a:moveTo>
                  <a:pt x="0" y="127923"/>
                </a:moveTo>
                <a:cubicBezTo>
                  <a:pt x="0" y="57273"/>
                  <a:pt x="57273" y="0"/>
                  <a:pt x="127923" y="0"/>
                </a:cubicBezTo>
                <a:lnTo>
                  <a:pt x="7731807" y="0"/>
                </a:lnTo>
                <a:cubicBezTo>
                  <a:pt x="7802457" y="0"/>
                  <a:pt x="7859730" y="57273"/>
                  <a:pt x="7859730" y="127923"/>
                </a:cubicBezTo>
                <a:lnTo>
                  <a:pt x="7859730" y="639597"/>
                </a:lnTo>
                <a:cubicBezTo>
                  <a:pt x="7859730" y="710247"/>
                  <a:pt x="7802457" y="767520"/>
                  <a:pt x="7731807" y="767520"/>
                </a:cubicBezTo>
                <a:lnTo>
                  <a:pt x="127923" y="767520"/>
                </a:lnTo>
                <a:cubicBezTo>
                  <a:pt x="57273" y="767520"/>
                  <a:pt x="0" y="710247"/>
                  <a:pt x="0" y="639597"/>
                </a:cubicBezTo>
                <a:lnTo>
                  <a:pt x="0" y="127923"/>
                </a:ln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90807" rIns="90807" bIns="90807" numCol="1" spcCol="1270" anchor="ctr" anchorCtr="0">
            <a:noAutofit/>
          </a:bodyPr>
          <a:lstStyle/>
          <a:p>
            <a:pPr marL="0" lvl="0" indent="0" algn="just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200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Assegnare i procedimenti all’interno dell’ufficio in maniera bilanciata</a:t>
            </a:r>
          </a:p>
        </p:txBody>
      </p:sp>
      <p:sp>
        <p:nvSpPr>
          <p:cNvPr id="43" name="Figura a mano libera: forma 42">
            <a:extLst>
              <a:ext uri="{FF2B5EF4-FFF2-40B4-BE49-F238E27FC236}">
                <a16:creationId xmlns:a16="http://schemas.microsoft.com/office/drawing/2014/main" id="{BA6C112A-A875-67B4-D314-924A58CA79E4}"/>
              </a:ext>
            </a:extLst>
          </p:cNvPr>
          <p:cNvSpPr/>
          <p:nvPr/>
        </p:nvSpPr>
        <p:spPr>
          <a:xfrm>
            <a:off x="288312" y="3444927"/>
            <a:ext cx="4120022" cy="576000"/>
          </a:xfrm>
          <a:custGeom>
            <a:avLst/>
            <a:gdLst>
              <a:gd name="connsiteX0" fmla="*/ 0 w 7859730"/>
              <a:gd name="connsiteY0" fmla="*/ 127923 h 767520"/>
              <a:gd name="connsiteX1" fmla="*/ 127923 w 7859730"/>
              <a:gd name="connsiteY1" fmla="*/ 0 h 767520"/>
              <a:gd name="connsiteX2" fmla="*/ 7731807 w 7859730"/>
              <a:gd name="connsiteY2" fmla="*/ 0 h 767520"/>
              <a:gd name="connsiteX3" fmla="*/ 7859730 w 7859730"/>
              <a:gd name="connsiteY3" fmla="*/ 127923 h 767520"/>
              <a:gd name="connsiteX4" fmla="*/ 7859730 w 7859730"/>
              <a:gd name="connsiteY4" fmla="*/ 639597 h 767520"/>
              <a:gd name="connsiteX5" fmla="*/ 7731807 w 7859730"/>
              <a:gd name="connsiteY5" fmla="*/ 767520 h 767520"/>
              <a:gd name="connsiteX6" fmla="*/ 127923 w 7859730"/>
              <a:gd name="connsiteY6" fmla="*/ 767520 h 767520"/>
              <a:gd name="connsiteX7" fmla="*/ 0 w 7859730"/>
              <a:gd name="connsiteY7" fmla="*/ 639597 h 767520"/>
              <a:gd name="connsiteX8" fmla="*/ 0 w 7859730"/>
              <a:gd name="connsiteY8" fmla="*/ 127923 h 76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59730" h="767520">
                <a:moveTo>
                  <a:pt x="0" y="127923"/>
                </a:moveTo>
                <a:cubicBezTo>
                  <a:pt x="0" y="57273"/>
                  <a:pt x="57273" y="0"/>
                  <a:pt x="127923" y="0"/>
                </a:cubicBezTo>
                <a:lnTo>
                  <a:pt x="7731807" y="0"/>
                </a:lnTo>
                <a:cubicBezTo>
                  <a:pt x="7802457" y="0"/>
                  <a:pt x="7859730" y="57273"/>
                  <a:pt x="7859730" y="127923"/>
                </a:cubicBezTo>
                <a:lnTo>
                  <a:pt x="7859730" y="639597"/>
                </a:lnTo>
                <a:cubicBezTo>
                  <a:pt x="7859730" y="710247"/>
                  <a:pt x="7802457" y="767520"/>
                  <a:pt x="7731807" y="767520"/>
                </a:cubicBezTo>
                <a:lnTo>
                  <a:pt x="127923" y="767520"/>
                </a:lnTo>
                <a:cubicBezTo>
                  <a:pt x="57273" y="767520"/>
                  <a:pt x="0" y="710247"/>
                  <a:pt x="0" y="639597"/>
                </a:cubicBezTo>
                <a:lnTo>
                  <a:pt x="0" y="127923"/>
                </a:ln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83187" rIns="83187" bIns="83187" numCol="1" spcCol="1270" anchor="ctr" anchorCtr="0">
            <a:noAutofit/>
          </a:bodyPr>
          <a:lstStyle/>
          <a:p>
            <a:pPr marL="0" lvl="0" indent="0" algn="just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200" i="1" u="sng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Allocare il personale giudiziario in modo equilibrato rispetto alla complessità dei procedimenti da gestire  </a:t>
            </a:r>
          </a:p>
        </p:txBody>
      </p:sp>
      <p:sp>
        <p:nvSpPr>
          <p:cNvPr id="44" name="Figura a mano libera: forma 43">
            <a:extLst>
              <a:ext uri="{FF2B5EF4-FFF2-40B4-BE49-F238E27FC236}">
                <a16:creationId xmlns:a16="http://schemas.microsoft.com/office/drawing/2014/main" id="{2E7512D4-5A5C-6467-FA7E-283004829045}"/>
              </a:ext>
            </a:extLst>
          </p:cNvPr>
          <p:cNvSpPr/>
          <p:nvPr/>
        </p:nvSpPr>
        <p:spPr>
          <a:xfrm>
            <a:off x="288312" y="5500647"/>
            <a:ext cx="4120018" cy="576000"/>
          </a:xfrm>
          <a:custGeom>
            <a:avLst/>
            <a:gdLst>
              <a:gd name="connsiteX0" fmla="*/ 0 w 7859730"/>
              <a:gd name="connsiteY0" fmla="*/ 127923 h 767520"/>
              <a:gd name="connsiteX1" fmla="*/ 127923 w 7859730"/>
              <a:gd name="connsiteY1" fmla="*/ 0 h 767520"/>
              <a:gd name="connsiteX2" fmla="*/ 7731807 w 7859730"/>
              <a:gd name="connsiteY2" fmla="*/ 0 h 767520"/>
              <a:gd name="connsiteX3" fmla="*/ 7859730 w 7859730"/>
              <a:gd name="connsiteY3" fmla="*/ 127923 h 767520"/>
              <a:gd name="connsiteX4" fmla="*/ 7859730 w 7859730"/>
              <a:gd name="connsiteY4" fmla="*/ 639597 h 767520"/>
              <a:gd name="connsiteX5" fmla="*/ 7731807 w 7859730"/>
              <a:gd name="connsiteY5" fmla="*/ 767520 h 767520"/>
              <a:gd name="connsiteX6" fmla="*/ 127923 w 7859730"/>
              <a:gd name="connsiteY6" fmla="*/ 767520 h 767520"/>
              <a:gd name="connsiteX7" fmla="*/ 0 w 7859730"/>
              <a:gd name="connsiteY7" fmla="*/ 639597 h 767520"/>
              <a:gd name="connsiteX8" fmla="*/ 0 w 7859730"/>
              <a:gd name="connsiteY8" fmla="*/ 127923 h 76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59730" h="767520">
                <a:moveTo>
                  <a:pt x="0" y="127923"/>
                </a:moveTo>
                <a:cubicBezTo>
                  <a:pt x="0" y="57273"/>
                  <a:pt x="57273" y="0"/>
                  <a:pt x="127923" y="0"/>
                </a:cubicBezTo>
                <a:lnTo>
                  <a:pt x="7731807" y="0"/>
                </a:lnTo>
                <a:cubicBezTo>
                  <a:pt x="7802457" y="0"/>
                  <a:pt x="7859730" y="57273"/>
                  <a:pt x="7859730" y="127923"/>
                </a:cubicBezTo>
                <a:lnTo>
                  <a:pt x="7859730" y="639597"/>
                </a:lnTo>
                <a:cubicBezTo>
                  <a:pt x="7859730" y="710247"/>
                  <a:pt x="7802457" y="767520"/>
                  <a:pt x="7731807" y="767520"/>
                </a:cubicBezTo>
                <a:lnTo>
                  <a:pt x="127923" y="767520"/>
                </a:lnTo>
                <a:cubicBezTo>
                  <a:pt x="57273" y="767520"/>
                  <a:pt x="0" y="710247"/>
                  <a:pt x="0" y="639597"/>
                </a:cubicBezTo>
                <a:lnTo>
                  <a:pt x="0" y="127923"/>
                </a:ln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90807" rIns="90807" bIns="90807" numCol="1" spcCol="1270" anchor="ctr" anchorCtr="0">
            <a:noAutofit/>
          </a:bodyPr>
          <a:lstStyle/>
          <a:p>
            <a:pPr marL="0" lvl="0" indent="0" algn="just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200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Identificare buone pratiche per la gestione dei procedimenti</a:t>
            </a:r>
          </a:p>
        </p:txBody>
      </p:sp>
      <p:cxnSp>
        <p:nvCxnSpPr>
          <p:cNvPr id="45" name="Connettore diritto 44">
            <a:extLst>
              <a:ext uri="{FF2B5EF4-FFF2-40B4-BE49-F238E27FC236}">
                <a16:creationId xmlns:a16="http://schemas.microsoft.com/office/drawing/2014/main" id="{DAE0CB21-2DA5-4927-4926-F83CC75D8CF4}"/>
              </a:ext>
            </a:extLst>
          </p:cNvPr>
          <p:cNvCxnSpPr>
            <a:cxnSpLocks/>
            <a:endCxn id="50" idx="2"/>
          </p:cNvCxnSpPr>
          <p:nvPr/>
        </p:nvCxnSpPr>
        <p:spPr>
          <a:xfrm>
            <a:off x="525608" y="3657928"/>
            <a:ext cx="0" cy="2189311"/>
          </a:xfrm>
          <a:prstGeom prst="line">
            <a:avLst/>
          </a:prstGeom>
          <a:ln w="127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mbo 45">
            <a:extLst>
              <a:ext uri="{FF2B5EF4-FFF2-40B4-BE49-F238E27FC236}">
                <a16:creationId xmlns:a16="http://schemas.microsoft.com/office/drawing/2014/main" id="{548A219C-384E-A2FE-430B-876DD5F6D5C0}"/>
              </a:ext>
            </a:extLst>
          </p:cNvPr>
          <p:cNvSpPr/>
          <p:nvPr/>
        </p:nvSpPr>
        <p:spPr>
          <a:xfrm>
            <a:off x="464648" y="3608625"/>
            <a:ext cx="121920" cy="117952"/>
          </a:xfrm>
          <a:prstGeom prst="diamond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mbo 46">
            <a:extLst>
              <a:ext uri="{FF2B5EF4-FFF2-40B4-BE49-F238E27FC236}">
                <a16:creationId xmlns:a16="http://schemas.microsoft.com/office/drawing/2014/main" id="{1D5D77CF-8872-1E8A-8BED-13A980A3AAB7}"/>
              </a:ext>
            </a:extLst>
          </p:cNvPr>
          <p:cNvSpPr/>
          <p:nvPr/>
        </p:nvSpPr>
        <p:spPr>
          <a:xfrm>
            <a:off x="464648" y="4138791"/>
            <a:ext cx="121920" cy="117952"/>
          </a:xfrm>
          <a:prstGeom prst="diamond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mbo 47">
            <a:extLst>
              <a:ext uri="{FF2B5EF4-FFF2-40B4-BE49-F238E27FC236}">
                <a16:creationId xmlns:a16="http://schemas.microsoft.com/office/drawing/2014/main" id="{97E66572-309F-8CB5-A122-BF7A75CDAB51}"/>
              </a:ext>
            </a:extLst>
          </p:cNvPr>
          <p:cNvSpPr/>
          <p:nvPr/>
        </p:nvSpPr>
        <p:spPr>
          <a:xfrm>
            <a:off x="464648" y="4668957"/>
            <a:ext cx="121920" cy="117952"/>
          </a:xfrm>
          <a:prstGeom prst="diamond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mbo 48">
            <a:extLst>
              <a:ext uri="{FF2B5EF4-FFF2-40B4-BE49-F238E27FC236}">
                <a16:creationId xmlns:a16="http://schemas.microsoft.com/office/drawing/2014/main" id="{2BEBAE9F-AE17-BD1B-36AC-62E09BA6F3EB}"/>
              </a:ext>
            </a:extLst>
          </p:cNvPr>
          <p:cNvSpPr/>
          <p:nvPr/>
        </p:nvSpPr>
        <p:spPr>
          <a:xfrm>
            <a:off x="464648" y="5199123"/>
            <a:ext cx="121920" cy="117952"/>
          </a:xfrm>
          <a:prstGeom prst="diamond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mbo 49">
            <a:extLst>
              <a:ext uri="{FF2B5EF4-FFF2-40B4-BE49-F238E27FC236}">
                <a16:creationId xmlns:a16="http://schemas.microsoft.com/office/drawing/2014/main" id="{1CF6729D-96EA-802A-53C7-0EF2441A66A1}"/>
              </a:ext>
            </a:extLst>
          </p:cNvPr>
          <p:cNvSpPr/>
          <p:nvPr/>
        </p:nvSpPr>
        <p:spPr>
          <a:xfrm>
            <a:off x="464648" y="5729287"/>
            <a:ext cx="121920" cy="117952"/>
          </a:xfrm>
          <a:prstGeom prst="diamond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Freeform 4827">
            <a:extLst>
              <a:ext uri="{FF2B5EF4-FFF2-40B4-BE49-F238E27FC236}">
                <a16:creationId xmlns:a16="http://schemas.microsoft.com/office/drawing/2014/main" id="{A7C0A13E-13A7-8417-C90E-99274B3F3966}"/>
              </a:ext>
            </a:extLst>
          </p:cNvPr>
          <p:cNvSpPr>
            <a:spLocks noEditPoints="1"/>
          </p:cNvSpPr>
          <p:nvPr/>
        </p:nvSpPr>
        <p:spPr bwMode="auto">
          <a:xfrm>
            <a:off x="11352553" y="166070"/>
            <a:ext cx="431460" cy="414299"/>
          </a:xfrm>
          <a:custGeom>
            <a:avLst/>
            <a:gdLst>
              <a:gd name="T0" fmla="*/ 338 w 352"/>
              <a:gd name="T1" fmla="*/ 194 h 338"/>
              <a:gd name="T2" fmla="*/ 294 w 352"/>
              <a:gd name="T3" fmla="*/ 46 h 338"/>
              <a:gd name="T4" fmla="*/ 292 w 352"/>
              <a:gd name="T5" fmla="*/ 46 h 338"/>
              <a:gd name="T6" fmla="*/ 292 w 352"/>
              <a:gd name="T7" fmla="*/ 44 h 338"/>
              <a:gd name="T8" fmla="*/ 290 w 352"/>
              <a:gd name="T9" fmla="*/ 44 h 338"/>
              <a:gd name="T10" fmla="*/ 288 w 352"/>
              <a:gd name="T11" fmla="*/ 42 h 338"/>
              <a:gd name="T12" fmla="*/ 288 w 352"/>
              <a:gd name="T13" fmla="*/ 42 h 338"/>
              <a:gd name="T14" fmla="*/ 286 w 352"/>
              <a:gd name="T15" fmla="*/ 40 h 338"/>
              <a:gd name="T16" fmla="*/ 284 w 352"/>
              <a:gd name="T17" fmla="*/ 40 h 338"/>
              <a:gd name="T18" fmla="*/ 202 w 352"/>
              <a:gd name="T19" fmla="*/ 40 h 338"/>
              <a:gd name="T20" fmla="*/ 192 w 352"/>
              <a:gd name="T21" fmla="*/ 26 h 338"/>
              <a:gd name="T22" fmla="*/ 186 w 352"/>
              <a:gd name="T23" fmla="*/ 10 h 338"/>
              <a:gd name="T24" fmla="*/ 180 w 352"/>
              <a:gd name="T25" fmla="*/ 2 h 338"/>
              <a:gd name="T26" fmla="*/ 172 w 352"/>
              <a:gd name="T27" fmla="*/ 2 h 338"/>
              <a:gd name="T28" fmla="*/ 166 w 352"/>
              <a:gd name="T29" fmla="*/ 10 h 338"/>
              <a:gd name="T30" fmla="*/ 160 w 352"/>
              <a:gd name="T31" fmla="*/ 26 h 338"/>
              <a:gd name="T32" fmla="*/ 150 w 352"/>
              <a:gd name="T33" fmla="*/ 40 h 338"/>
              <a:gd name="T34" fmla="*/ 68 w 352"/>
              <a:gd name="T35" fmla="*/ 40 h 338"/>
              <a:gd name="T36" fmla="*/ 66 w 352"/>
              <a:gd name="T37" fmla="*/ 40 h 338"/>
              <a:gd name="T38" fmla="*/ 64 w 352"/>
              <a:gd name="T39" fmla="*/ 42 h 338"/>
              <a:gd name="T40" fmla="*/ 64 w 352"/>
              <a:gd name="T41" fmla="*/ 42 h 338"/>
              <a:gd name="T42" fmla="*/ 62 w 352"/>
              <a:gd name="T43" fmla="*/ 44 h 338"/>
              <a:gd name="T44" fmla="*/ 60 w 352"/>
              <a:gd name="T45" fmla="*/ 44 h 338"/>
              <a:gd name="T46" fmla="*/ 60 w 352"/>
              <a:gd name="T47" fmla="*/ 46 h 338"/>
              <a:gd name="T48" fmla="*/ 58 w 352"/>
              <a:gd name="T49" fmla="*/ 46 h 338"/>
              <a:gd name="T50" fmla="*/ 14 w 352"/>
              <a:gd name="T51" fmla="*/ 194 h 338"/>
              <a:gd name="T52" fmla="*/ 0 w 352"/>
              <a:gd name="T53" fmla="*/ 194 h 338"/>
              <a:gd name="T54" fmla="*/ 18 w 352"/>
              <a:gd name="T55" fmla="*/ 220 h 338"/>
              <a:gd name="T56" fmla="*/ 46 w 352"/>
              <a:gd name="T57" fmla="*/ 236 h 338"/>
              <a:gd name="T58" fmla="*/ 68 w 352"/>
              <a:gd name="T59" fmla="*/ 240 h 338"/>
              <a:gd name="T60" fmla="*/ 100 w 352"/>
              <a:gd name="T61" fmla="*/ 232 h 338"/>
              <a:gd name="T62" fmla="*/ 124 w 352"/>
              <a:gd name="T63" fmla="*/ 212 h 338"/>
              <a:gd name="T64" fmla="*/ 122 w 352"/>
              <a:gd name="T65" fmla="*/ 194 h 338"/>
              <a:gd name="T66" fmla="*/ 82 w 352"/>
              <a:gd name="T67" fmla="*/ 60 h 338"/>
              <a:gd name="T68" fmla="*/ 152 w 352"/>
              <a:gd name="T69" fmla="*/ 66 h 338"/>
              <a:gd name="T70" fmla="*/ 166 w 352"/>
              <a:gd name="T71" fmla="*/ 78 h 338"/>
              <a:gd name="T72" fmla="*/ 122 w 352"/>
              <a:gd name="T73" fmla="*/ 306 h 338"/>
              <a:gd name="T74" fmla="*/ 108 w 352"/>
              <a:gd name="T75" fmla="*/ 316 h 338"/>
              <a:gd name="T76" fmla="*/ 108 w 352"/>
              <a:gd name="T77" fmla="*/ 328 h 338"/>
              <a:gd name="T78" fmla="*/ 122 w 352"/>
              <a:gd name="T79" fmla="*/ 338 h 338"/>
              <a:gd name="T80" fmla="*/ 236 w 352"/>
              <a:gd name="T81" fmla="*/ 338 h 338"/>
              <a:gd name="T82" fmla="*/ 246 w 352"/>
              <a:gd name="T83" fmla="*/ 322 h 338"/>
              <a:gd name="T84" fmla="*/ 242 w 352"/>
              <a:gd name="T85" fmla="*/ 312 h 338"/>
              <a:gd name="T86" fmla="*/ 186 w 352"/>
              <a:gd name="T87" fmla="*/ 306 h 338"/>
              <a:gd name="T88" fmla="*/ 192 w 352"/>
              <a:gd name="T89" fmla="*/ 74 h 338"/>
              <a:gd name="T90" fmla="*/ 202 w 352"/>
              <a:gd name="T91" fmla="*/ 60 h 338"/>
              <a:gd name="T92" fmla="*/ 230 w 352"/>
              <a:gd name="T93" fmla="*/ 194 h 338"/>
              <a:gd name="T94" fmla="*/ 216 w 352"/>
              <a:gd name="T95" fmla="*/ 194 h 338"/>
              <a:gd name="T96" fmla="*/ 234 w 352"/>
              <a:gd name="T97" fmla="*/ 220 h 338"/>
              <a:gd name="T98" fmla="*/ 262 w 352"/>
              <a:gd name="T99" fmla="*/ 236 h 338"/>
              <a:gd name="T100" fmla="*/ 284 w 352"/>
              <a:gd name="T101" fmla="*/ 240 h 338"/>
              <a:gd name="T102" fmla="*/ 316 w 352"/>
              <a:gd name="T103" fmla="*/ 232 h 338"/>
              <a:gd name="T104" fmla="*/ 340 w 352"/>
              <a:gd name="T105" fmla="*/ 212 h 338"/>
              <a:gd name="T106" fmla="*/ 338 w 352"/>
              <a:gd name="T107" fmla="*/ 194 h 338"/>
              <a:gd name="T108" fmla="*/ 100 w 352"/>
              <a:gd name="T109" fmla="*/ 194 h 338"/>
              <a:gd name="T110" fmla="*/ 284 w 352"/>
              <a:gd name="T111" fmla="*/ 86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2" h="338">
                <a:moveTo>
                  <a:pt x="338" y="194"/>
                </a:moveTo>
                <a:lnTo>
                  <a:pt x="338" y="194"/>
                </a:lnTo>
                <a:lnTo>
                  <a:pt x="338" y="194"/>
                </a:lnTo>
                <a:lnTo>
                  <a:pt x="294" y="48"/>
                </a:lnTo>
                <a:lnTo>
                  <a:pt x="294" y="48"/>
                </a:lnTo>
                <a:lnTo>
                  <a:pt x="294" y="46"/>
                </a:lnTo>
                <a:lnTo>
                  <a:pt x="294" y="46"/>
                </a:lnTo>
                <a:lnTo>
                  <a:pt x="292" y="46"/>
                </a:lnTo>
                <a:lnTo>
                  <a:pt x="292" y="46"/>
                </a:lnTo>
                <a:lnTo>
                  <a:pt x="292" y="44"/>
                </a:lnTo>
                <a:lnTo>
                  <a:pt x="292" y="44"/>
                </a:lnTo>
                <a:lnTo>
                  <a:pt x="292" y="44"/>
                </a:lnTo>
                <a:lnTo>
                  <a:pt x="292" y="44"/>
                </a:lnTo>
                <a:lnTo>
                  <a:pt x="290" y="44"/>
                </a:lnTo>
                <a:lnTo>
                  <a:pt x="290" y="44"/>
                </a:lnTo>
                <a:lnTo>
                  <a:pt x="290" y="42"/>
                </a:lnTo>
                <a:lnTo>
                  <a:pt x="290" y="42"/>
                </a:lnTo>
                <a:lnTo>
                  <a:pt x="288" y="42"/>
                </a:lnTo>
                <a:lnTo>
                  <a:pt x="288" y="42"/>
                </a:lnTo>
                <a:lnTo>
                  <a:pt x="288" y="42"/>
                </a:lnTo>
                <a:lnTo>
                  <a:pt x="288" y="42"/>
                </a:lnTo>
                <a:lnTo>
                  <a:pt x="286" y="40"/>
                </a:lnTo>
                <a:lnTo>
                  <a:pt x="286" y="40"/>
                </a:lnTo>
                <a:lnTo>
                  <a:pt x="286" y="40"/>
                </a:lnTo>
                <a:lnTo>
                  <a:pt x="286" y="40"/>
                </a:lnTo>
                <a:lnTo>
                  <a:pt x="284" y="40"/>
                </a:lnTo>
                <a:lnTo>
                  <a:pt x="284" y="40"/>
                </a:lnTo>
                <a:lnTo>
                  <a:pt x="284" y="40"/>
                </a:lnTo>
                <a:lnTo>
                  <a:pt x="202" y="40"/>
                </a:lnTo>
                <a:lnTo>
                  <a:pt x="202" y="40"/>
                </a:lnTo>
                <a:lnTo>
                  <a:pt x="200" y="34"/>
                </a:lnTo>
                <a:lnTo>
                  <a:pt x="196" y="30"/>
                </a:lnTo>
                <a:lnTo>
                  <a:pt x="192" y="26"/>
                </a:lnTo>
                <a:lnTo>
                  <a:pt x="186" y="24"/>
                </a:lnTo>
                <a:lnTo>
                  <a:pt x="186" y="10"/>
                </a:lnTo>
                <a:lnTo>
                  <a:pt x="186" y="10"/>
                </a:lnTo>
                <a:lnTo>
                  <a:pt x="186" y="6"/>
                </a:lnTo>
                <a:lnTo>
                  <a:pt x="184" y="4"/>
                </a:lnTo>
                <a:lnTo>
                  <a:pt x="180" y="2"/>
                </a:lnTo>
                <a:lnTo>
                  <a:pt x="176" y="0"/>
                </a:lnTo>
                <a:lnTo>
                  <a:pt x="176" y="0"/>
                </a:lnTo>
                <a:lnTo>
                  <a:pt x="172" y="2"/>
                </a:lnTo>
                <a:lnTo>
                  <a:pt x="168" y="4"/>
                </a:lnTo>
                <a:lnTo>
                  <a:pt x="166" y="6"/>
                </a:lnTo>
                <a:lnTo>
                  <a:pt x="166" y="10"/>
                </a:lnTo>
                <a:lnTo>
                  <a:pt x="166" y="24"/>
                </a:lnTo>
                <a:lnTo>
                  <a:pt x="166" y="24"/>
                </a:lnTo>
                <a:lnTo>
                  <a:pt x="160" y="26"/>
                </a:lnTo>
                <a:lnTo>
                  <a:pt x="156" y="30"/>
                </a:lnTo>
                <a:lnTo>
                  <a:pt x="152" y="34"/>
                </a:lnTo>
                <a:lnTo>
                  <a:pt x="150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6" y="40"/>
                </a:lnTo>
                <a:lnTo>
                  <a:pt x="66" y="40"/>
                </a:lnTo>
                <a:lnTo>
                  <a:pt x="66" y="40"/>
                </a:lnTo>
                <a:lnTo>
                  <a:pt x="66" y="40"/>
                </a:lnTo>
                <a:lnTo>
                  <a:pt x="64" y="42"/>
                </a:lnTo>
                <a:lnTo>
                  <a:pt x="64" y="42"/>
                </a:lnTo>
                <a:lnTo>
                  <a:pt x="64" y="42"/>
                </a:lnTo>
                <a:lnTo>
                  <a:pt x="64" y="42"/>
                </a:lnTo>
                <a:lnTo>
                  <a:pt x="62" y="42"/>
                </a:lnTo>
                <a:lnTo>
                  <a:pt x="62" y="42"/>
                </a:lnTo>
                <a:lnTo>
                  <a:pt x="62" y="44"/>
                </a:lnTo>
                <a:lnTo>
                  <a:pt x="62" y="44"/>
                </a:lnTo>
                <a:lnTo>
                  <a:pt x="60" y="44"/>
                </a:lnTo>
                <a:lnTo>
                  <a:pt x="60" y="44"/>
                </a:lnTo>
                <a:lnTo>
                  <a:pt x="60" y="44"/>
                </a:lnTo>
                <a:lnTo>
                  <a:pt x="60" y="44"/>
                </a:lnTo>
                <a:lnTo>
                  <a:pt x="60" y="46"/>
                </a:lnTo>
                <a:lnTo>
                  <a:pt x="60" y="46"/>
                </a:lnTo>
                <a:lnTo>
                  <a:pt x="58" y="46"/>
                </a:lnTo>
                <a:lnTo>
                  <a:pt x="58" y="46"/>
                </a:lnTo>
                <a:lnTo>
                  <a:pt x="58" y="48"/>
                </a:lnTo>
                <a:lnTo>
                  <a:pt x="14" y="194"/>
                </a:lnTo>
                <a:lnTo>
                  <a:pt x="14" y="194"/>
                </a:lnTo>
                <a:lnTo>
                  <a:pt x="14" y="194"/>
                </a:lnTo>
                <a:lnTo>
                  <a:pt x="0" y="194"/>
                </a:lnTo>
                <a:lnTo>
                  <a:pt x="0" y="194"/>
                </a:lnTo>
                <a:lnTo>
                  <a:pt x="6" y="204"/>
                </a:lnTo>
                <a:lnTo>
                  <a:pt x="12" y="212"/>
                </a:lnTo>
                <a:lnTo>
                  <a:pt x="18" y="220"/>
                </a:lnTo>
                <a:lnTo>
                  <a:pt x="26" y="228"/>
                </a:lnTo>
                <a:lnTo>
                  <a:pt x="36" y="232"/>
                </a:lnTo>
                <a:lnTo>
                  <a:pt x="46" y="236"/>
                </a:lnTo>
                <a:lnTo>
                  <a:pt x="56" y="240"/>
                </a:lnTo>
                <a:lnTo>
                  <a:pt x="68" y="240"/>
                </a:lnTo>
                <a:lnTo>
                  <a:pt x="68" y="240"/>
                </a:lnTo>
                <a:lnTo>
                  <a:pt x="80" y="240"/>
                </a:lnTo>
                <a:lnTo>
                  <a:pt x="90" y="236"/>
                </a:lnTo>
                <a:lnTo>
                  <a:pt x="100" y="232"/>
                </a:lnTo>
                <a:lnTo>
                  <a:pt x="110" y="228"/>
                </a:lnTo>
                <a:lnTo>
                  <a:pt x="118" y="220"/>
                </a:lnTo>
                <a:lnTo>
                  <a:pt x="124" y="212"/>
                </a:lnTo>
                <a:lnTo>
                  <a:pt x="130" y="204"/>
                </a:lnTo>
                <a:lnTo>
                  <a:pt x="136" y="194"/>
                </a:lnTo>
                <a:lnTo>
                  <a:pt x="122" y="194"/>
                </a:lnTo>
                <a:lnTo>
                  <a:pt x="122" y="194"/>
                </a:lnTo>
                <a:lnTo>
                  <a:pt x="122" y="194"/>
                </a:lnTo>
                <a:lnTo>
                  <a:pt x="82" y="60"/>
                </a:lnTo>
                <a:lnTo>
                  <a:pt x="150" y="60"/>
                </a:lnTo>
                <a:lnTo>
                  <a:pt x="150" y="60"/>
                </a:lnTo>
                <a:lnTo>
                  <a:pt x="152" y="66"/>
                </a:lnTo>
                <a:lnTo>
                  <a:pt x="156" y="70"/>
                </a:lnTo>
                <a:lnTo>
                  <a:pt x="160" y="74"/>
                </a:lnTo>
                <a:lnTo>
                  <a:pt x="166" y="78"/>
                </a:lnTo>
                <a:lnTo>
                  <a:pt x="166" y="306"/>
                </a:lnTo>
                <a:lnTo>
                  <a:pt x="122" y="306"/>
                </a:lnTo>
                <a:lnTo>
                  <a:pt x="122" y="306"/>
                </a:lnTo>
                <a:lnTo>
                  <a:pt x="116" y="308"/>
                </a:lnTo>
                <a:lnTo>
                  <a:pt x="110" y="312"/>
                </a:lnTo>
                <a:lnTo>
                  <a:pt x="108" y="316"/>
                </a:lnTo>
                <a:lnTo>
                  <a:pt x="106" y="322"/>
                </a:lnTo>
                <a:lnTo>
                  <a:pt x="106" y="322"/>
                </a:lnTo>
                <a:lnTo>
                  <a:pt x="108" y="328"/>
                </a:lnTo>
                <a:lnTo>
                  <a:pt x="110" y="334"/>
                </a:lnTo>
                <a:lnTo>
                  <a:pt x="116" y="338"/>
                </a:lnTo>
                <a:lnTo>
                  <a:pt x="122" y="338"/>
                </a:lnTo>
                <a:lnTo>
                  <a:pt x="230" y="338"/>
                </a:lnTo>
                <a:lnTo>
                  <a:pt x="230" y="338"/>
                </a:lnTo>
                <a:lnTo>
                  <a:pt x="236" y="338"/>
                </a:lnTo>
                <a:lnTo>
                  <a:pt x="242" y="334"/>
                </a:lnTo>
                <a:lnTo>
                  <a:pt x="244" y="328"/>
                </a:lnTo>
                <a:lnTo>
                  <a:pt x="246" y="322"/>
                </a:lnTo>
                <a:lnTo>
                  <a:pt x="246" y="322"/>
                </a:lnTo>
                <a:lnTo>
                  <a:pt x="244" y="316"/>
                </a:lnTo>
                <a:lnTo>
                  <a:pt x="242" y="312"/>
                </a:lnTo>
                <a:lnTo>
                  <a:pt x="236" y="308"/>
                </a:lnTo>
                <a:lnTo>
                  <a:pt x="230" y="306"/>
                </a:lnTo>
                <a:lnTo>
                  <a:pt x="186" y="306"/>
                </a:lnTo>
                <a:lnTo>
                  <a:pt x="186" y="78"/>
                </a:lnTo>
                <a:lnTo>
                  <a:pt x="186" y="78"/>
                </a:lnTo>
                <a:lnTo>
                  <a:pt x="192" y="74"/>
                </a:lnTo>
                <a:lnTo>
                  <a:pt x="196" y="70"/>
                </a:lnTo>
                <a:lnTo>
                  <a:pt x="200" y="66"/>
                </a:lnTo>
                <a:lnTo>
                  <a:pt x="202" y="60"/>
                </a:lnTo>
                <a:lnTo>
                  <a:pt x="270" y="60"/>
                </a:lnTo>
                <a:lnTo>
                  <a:pt x="230" y="194"/>
                </a:lnTo>
                <a:lnTo>
                  <a:pt x="230" y="194"/>
                </a:lnTo>
                <a:lnTo>
                  <a:pt x="230" y="194"/>
                </a:lnTo>
                <a:lnTo>
                  <a:pt x="216" y="194"/>
                </a:lnTo>
                <a:lnTo>
                  <a:pt x="216" y="194"/>
                </a:lnTo>
                <a:lnTo>
                  <a:pt x="222" y="204"/>
                </a:lnTo>
                <a:lnTo>
                  <a:pt x="228" y="212"/>
                </a:lnTo>
                <a:lnTo>
                  <a:pt x="234" y="220"/>
                </a:lnTo>
                <a:lnTo>
                  <a:pt x="242" y="228"/>
                </a:lnTo>
                <a:lnTo>
                  <a:pt x="252" y="232"/>
                </a:lnTo>
                <a:lnTo>
                  <a:pt x="262" y="236"/>
                </a:lnTo>
                <a:lnTo>
                  <a:pt x="272" y="240"/>
                </a:lnTo>
                <a:lnTo>
                  <a:pt x="284" y="240"/>
                </a:lnTo>
                <a:lnTo>
                  <a:pt x="284" y="240"/>
                </a:lnTo>
                <a:lnTo>
                  <a:pt x="296" y="240"/>
                </a:lnTo>
                <a:lnTo>
                  <a:pt x="306" y="236"/>
                </a:lnTo>
                <a:lnTo>
                  <a:pt x="316" y="232"/>
                </a:lnTo>
                <a:lnTo>
                  <a:pt x="326" y="228"/>
                </a:lnTo>
                <a:lnTo>
                  <a:pt x="334" y="220"/>
                </a:lnTo>
                <a:lnTo>
                  <a:pt x="340" y="212"/>
                </a:lnTo>
                <a:lnTo>
                  <a:pt x="346" y="204"/>
                </a:lnTo>
                <a:lnTo>
                  <a:pt x="352" y="194"/>
                </a:lnTo>
                <a:lnTo>
                  <a:pt x="338" y="194"/>
                </a:lnTo>
                <a:close/>
                <a:moveTo>
                  <a:pt x="36" y="194"/>
                </a:moveTo>
                <a:lnTo>
                  <a:pt x="68" y="86"/>
                </a:lnTo>
                <a:lnTo>
                  <a:pt x="100" y="194"/>
                </a:lnTo>
                <a:lnTo>
                  <a:pt x="36" y="194"/>
                </a:lnTo>
                <a:close/>
                <a:moveTo>
                  <a:pt x="252" y="194"/>
                </a:moveTo>
                <a:lnTo>
                  <a:pt x="284" y="86"/>
                </a:lnTo>
                <a:lnTo>
                  <a:pt x="316" y="194"/>
                </a:lnTo>
                <a:lnTo>
                  <a:pt x="252" y="194"/>
                </a:lnTo>
                <a:close/>
              </a:path>
            </a:pathLst>
          </a:custGeom>
          <a:solidFill>
            <a:srgbClr val="08536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41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85F0C192-171B-0BF1-883C-71C11A6FE0E5}"/>
              </a:ext>
            </a:extLst>
          </p:cNvPr>
          <p:cNvSpPr/>
          <p:nvPr/>
        </p:nvSpPr>
        <p:spPr>
          <a:xfrm>
            <a:off x="407988" y="1052513"/>
            <a:ext cx="4096949" cy="5040311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56846302-ABE4-6BCF-5824-D73E804001B1}"/>
              </a:ext>
            </a:extLst>
          </p:cNvPr>
          <p:cNvSpPr txBox="1">
            <a:spLocks/>
          </p:cNvSpPr>
          <p:nvPr/>
        </p:nvSpPr>
        <p:spPr>
          <a:xfrm>
            <a:off x="407988" y="1285875"/>
            <a:ext cx="4097337" cy="1923957"/>
          </a:xfrm>
          <a:prstGeom prst="rect">
            <a:avLst/>
          </a:prstGeom>
          <a:ln w="12700">
            <a:miter lim="400000"/>
          </a:ln>
        </p:spPr>
        <p:txBody>
          <a:bodyPr lIns="0" tIns="121896" rIns="108000" bIns="121896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96" indent="0" algn="just">
              <a:buFont typeface="Arial" panose="020B0604020202020204" pitchFamily="34" charset="0"/>
              <a:buNone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L'adozione di un cruscotto di questo tipo può offrire numerosi vantaggi agli Uffici Giudiziari. Ad esempio, può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contribuire a identificare eventuali inefficienze o ritardi nel sistema giudiziario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, permettendo di adottare misure correttive mirate. Inoltre, consente di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monitorare e valutare l'efficacia delle politiche e delle strategie adottate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, facilitando la presa di decisioni basate su dati concreti.</a:t>
            </a:r>
          </a:p>
        </p:txBody>
      </p:sp>
      <p:sp>
        <p:nvSpPr>
          <p:cNvPr id="7" name="Figura a mano libera: forma 6">
            <a:extLst>
              <a:ext uri="{FF2B5EF4-FFF2-40B4-BE49-F238E27FC236}">
                <a16:creationId xmlns:a16="http://schemas.microsoft.com/office/drawing/2014/main" id="{3BE79729-D399-BB49-4A45-90757D097466}"/>
              </a:ext>
            </a:extLst>
          </p:cNvPr>
          <p:cNvSpPr/>
          <p:nvPr/>
        </p:nvSpPr>
        <p:spPr>
          <a:xfrm>
            <a:off x="255021" y="4337061"/>
            <a:ext cx="4168345" cy="576000"/>
          </a:xfrm>
          <a:custGeom>
            <a:avLst/>
            <a:gdLst>
              <a:gd name="connsiteX0" fmla="*/ 0 w 7859730"/>
              <a:gd name="connsiteY0" fmla="*/ 127923 h 767520"/>
              <a:gd name="connsiteX1" fmla="*/ 127923 w 7859730"/>
              <a:gd name="connsiteY1" fmla="*/ 0 h 767520"/>
              <a:gd name="connsiteX2" fmla="*/ 7731807 w 7859730"/>
              <a:gd name="connsiteY2" fmla="*/ 0 h 767520"/>
              <a:gd name="connsiteX3" fmla="*/ 7859730 w 7859730"/>
              <a:gd name="connsiteY3" fmla="*/ 127923 h 767520"/>
              <a:gd name="connsiteX4" fmla="*/ 7859730 w 7859730"/>
              <a:gd name="connsiteY4" fmla="*/ 639597 h 767520"/>
              <a:gd name="connsiteX5" fmla="*/ 7731807 w 7859730"/>
              <a:gd name="connsiteY5" fmla="*/ 767520 h 767520"/>
              <a:gd name="connsiteX6" fmla="*/ 127923 w 7859730"/>
              <a:gd name="connsiteY6" fmla="*/ 767520 h 767520"/>
              <a:gd name="connsiteX7" fmla="*/ 0 w 7859730"/>
              <a:gd name="connsiteY7" fmla="*/ 639597 h 767520"/>
              <a:gd name="connsiteX8" fmla="*/ 0 w 7859730"/>
              <a:gd name="connsiteY8" fmla="*/ 127923 h 76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59730" h="767520">
                <a:moveTo>
                  <a:pt x="0" y="127923"/>
                </a:moveTo>
                <a:cubicBezTo>
                  <a:pt x="0" y="57273"/>
                  <a:pt x="57273" y="0"/>
                  <a:pt x="127923" y="0"/>
                </a:cubicBezTo>
                <a:lnTo>
                  <a:pt x="7731807" y="0"/>
                </a:lnTo>
                <a:cubicBezTo>
                  <a:pt x="7802457" y="0"/>
                  <a:pt x="7859730" y="57273"/>
                  <a:pt x="7859730" y="127923"/>
                </a:cubicBezTo>
                <a:lnTo>
                  <a:pt x="7859730" y="639597"/>
                </a:lnTo>
                <a:cubicBezTo>
                  <a:pt x="7859730" y="710247"/>
                  <a:pt x="7802457" y="767520"/>
                  <a:pt x="7731807" y="767520"/>
                </a:cubicBezTo>
                <a:lnTo>
                  <a:pt x="127923" y="767520"/>
                </a:lnTo>
                <a:cubicBezTo>
                  <a:pt x="57273" y="767520"/>
                  <a:pt x="0" y="710247"/>
                  <a:pt x="0" y="639597"/>
                </a:cubicBezTo>
                <a:lnTo>
                  <a:pt x="0" y="127923"/>
                </a:ln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90807" rIns="90807" bIns="90807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200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Tempestiva contezza dei</a:t>
            </a:r>
            <a:r>
              <a:rPr lang="it-IT" sz="1200" i="1" u="sng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ritardi e delle inefficienze</a:t>
            </a:r>
          </a:p>
        </p:txBody>
      </p:sp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B0F89F45-923F-B0A0-D5FB-6E2183485857}"/>
              </a:ext>
            </a:extLst>
          </p:cNvPr>
          <p:cNvSpPr/>
          <p:nvPr/>
        </p:nvSpPr>
        <p:spPr>
          <a:xfrm>
            <a:off x="255021" y="4801312"/>
            <a:ext cx="4168345" cy="576000"/>
          </a:xfrm>
          <a:custGeom>
            <a:avLst/>
            <a:gdLst>
              <a:gd name="connsiteX0" fmla="*/ 0 w 7859730"/>
              <a:gd name="connsiteY0" fmla="*/ 127923 h 767520"/>
              <a:gd name="connsiteX1" fmla="*/ 127923 w 7859730"/>
              <a:gd name="connsiteY1" fmla="*/ 0 h 767520"/>
              <a:gd name="connsiteX2" fmla="*/ 7731807 w 7859730"/>
              <a:gd name="connsiteY2" fmla="*/ 0 h 767520"/>
              <a:gd name="connsiteX3" fmla="*/ 7859730 w 7859730"/>
              <a:gd name="connsiteY3" fmla="*/ 127923 h 767520"/>
              <a:gd name="connsiteX4" fmla="*/ 7859730 w 7859730"/>
              <a:gd name="connsiteY4" fmla="*/ 639597 h 767520"/>
              <a:gd name="connsiteX5" fmla="*/ 7731807 w 7859730"/>
              <a:gd name="connsiteY5" fmla="*/ 767520 h 767520"/>
              <a:gd name="connsiteX6" fmla="*/ 127923 w 7859730"/>
              <a:gd name="connsiteY6" fmla="*/ 767520 h 767520"/>
              <a:gd name="connsiteX7" fmla="*/ 0 w 7859730"/>
              <a:gd name="connsiteY7" fmla="*/ 639597 h 767520"/>
              <a:gd name="connsiteX8" fmla="*/ 0 w 7859730"/>
              <a:gd name="connsiteY8" fmla="*/ 127923 h 76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59730" h="767520">
                <a:moveTo>
                  <a:pt x="0" y="127923"/>
                </a:moveTo>
                <a:cubicBezTo>
                  <a:pt x="0" y="57273"/>
                  <a:pt x="57273" y="0"/>
                  <a:pt x="127923" y="0"/>
                </a:cubicBezTo>
                <a:lnTo>
                  <a:pt x="7731807" y="0"/>
                </a:lnTo>
                <a:cubicBezTo>
                  <a:pt x="7802457" y="0"/>
                  <a:pt x="7859730" y="57273"/>
                  <a:pt x="7859730" y="127923"/>
                </a:cubicBezTo>
                <a:lnTo>
                  <a:pt x="7859730" y="639597"/>
                </a:lnTo>
                <a:cubicBezTo>
                  <a:pt x="7859730" y="710247"/>
                  <a:pt x="7802457" y="767520"/>
                  <a:pt x="7731807" y="767520"/>
                </a:cubicBezTo>
                <a:lnTo>
                  <a:pt x="127923" y="767520"/>
                </a:lnTo>
                <a:cubicBezTo>
                  <a:pt x="57273" y="767520"/>
                  <a:pt x="0" y="710247"/>
                  <a:pt x="0" y="639597"/>
                </a:cubicBezTo>
                <a:lnTo>
                  <a:pt x="0" y="127923"/>
                </a:ln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90807" rIns="90807" bIns="90807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200" i="1" u="sng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Statistiche in tempo reale</a:t>
            </a:r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119C335D-B0A7-A15C-35DD-B8AD02FB8AE7}"/>
              </a:ext>
            </a:extLst>
          </p:cNvPr>
          <p:cNvSpPr/>
          <p:nvPr/>
        </p:nvSpPr>
        <p:spPr>
          <a:xfrm>
            <a:off x="268957" y="3906547"/>
            <a:ext cx="4168345" cy="576000"/>
          </a:xfrm>
          <a:custGeom>
            <a:avLst/>
            <a:gdLst>
              <a:gd name="connsiteX0" fmla="*/ 0 w 7859730"/>
              <a:gd name="connsiteY0" fmla="*/ 127923 h 767520"/>
              <a:gd name="connsiteX1" fmla="*/ 127923 w 7859730"/>
              <a:gd name="connsiteY1" fmla="*/ 0 h 767520"/>
              <a:gd name="connsiteX2" fmla="*/ 7731807 w 7859730"/>
              <a:gd name="connsiteY2" fmla="*/ 0 h 767520"/>
              <a:gd name="connsiteX3" fmla="*/ 7859730 w 7859730"/>
              <a:gd name="connsiteY3" fmla="*/ 127923 h 767520"/>
              <a:gd name="connsiteX4" fmla="*/ 7859730 w 7859730"/>
              <a:gd name="connsiteY4" fmla="*/ 639597 h 767520"/>
              <a:gd name="connsiteX5" fmla="*/ 7731807 w 7859730"/>
              <a:gd name="connsiteY5" fmla="*/ 767520 h 767520"/>
              <a:gd name="connsiteX6" fmla="*/ 127923 w 7859730"/>
              <a:gd name="connsiteY6" fmla="*/ 767520 h 767520"/>
              <a:gd name="connsiteX7" fmla="*/ 0 w 7859730"/>
              <a:gd name="connsiteY7" fmla="*/ 639597 h 767520"/>
              <a:gd name="connsiteX8" fmla="*/ 0 w 7859730"/>
              <a:gd name="connsiteY8" fmla="*/ 127923 h 76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59730" h="767520">
                <a:moveTo>
                  <a:pt x="0" y="127923"/>
                </a:moveTo>
                <a:cubicBezTo>
                  <a:pt x="0" y="57273"/>
                  <a:pt x="57273" y="0"/>
                  <a:pt x="127923" y="0"/>
                </a:cubicBezTo>
                <a:lnTo>
                  <a:pt x="7731807" y="0"/>
                </a:lnTo>
                <a:cubicBezTo>
                  <a:pt x="7802457" y="0"/>
                  <a:pt x="7859730" y="57273"/>
                  <a:pt x="7859730" y="127923"/>
                </a:cubicBezTo>
                <a:lnTo>
                  <a:pt x="7859730" y="639597"/>
                </a:lnTo>
                <a:cubicBezTo>
                  <a:pt x="7859730" y="710247"/>
                  <a:pt x="7802457" y="767520"/>
                  <a:pt x="7731807" y="767520"/>
                </a:cubicBezTo>
                <a:lnTo>
                  <a:pt x="127923" y="767520"/>
                </a:lnTo>
                <a:cubicBezTo>
                  <a:pt x="57273" y="767520"/>
                  <a:pt x="0" y="710247"/>
                  <a:pt x="0" y="639597"/>
                </a:cubicBezTo>
                <a:lnTo>
                  <a:pt x="0" y="127923"/>
                </a:ln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90807" rIns="90807" bIns="90807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200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Accurata valutazione dei tempi e della produttività delle sezioni dell’ufficio giudiziario</a:t>
            </a:r>
            <a:endParaRPr lang="en-GB" sz="1200" i="1" u="sng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id="{D6056376-5A9B-24B5-101E-98A9863D3242}"/>
              </a:ext>
            </a:extLst>
          </p:cNvPr>
          <p:cNvSpPr/>
          <p:nvPr/>
        </p:nvSpPr>
        <p:spPr>
          <a:xfrm>
            <a:off x="268957" y="3386422"/>
            <a:ext cx="4168345" cy="576000"/>
          </a:xfrm>
          <a:custGeom>
            <a:avLst/>
            <a:gdLst>
              <a:gd name="connsiteX0" fmla="*/ 0 w 7859730"/>
              <a:gd name="connsiteY0" fmla="*/ 127923 h 767520"/>
              <a:gd name="connsiteX1" fmla="*/ 127923 w 7859730"/>
              <a:gd name="connsiteY1" fmla="*/ 0 h 767520"/>
              <a:gd name="connsiteX2" fmla="*/ 7731807 w 7859730"/>
              <a:gd name="connsiteY2" fmla="*/ 0 h 767520"/>
              <a:gd name="connsiteX3" fmla="*/ 7859730 w 7859730"/>
              <a:gd name="connsiteY3" fmla="*/ 127923 h 767520"/>
              <a:gd name="connsiteX4" fmla="*/ 7859730 w 7859730"/>
              <a:gd name="connsiteY4" fmla="*/ 639597 h 767520"/>
              <a:gd name="connsiteX5" fmla="*/ 7731807 w 7859730"/>
              <a:gd name="connsiteY5" fmla="*/ 767520 h 767520"/>
              <a:gd name="connsiteX6" fmla="*/ 127923 w 7859730"/>
              <a:gd name="connsiteY6" fmla="*/ 767520 h 767520"/>
              <a:gd name="connsiteX7" fmla="*/ 0 w 7859730"/>
              <a:gd name="connsiteY7" fmla="*/ 639597 h 767520"/>
              <a:gd name="connsiteX8" fmla="*/ 0 w 7859730"/>
              <a:gd name="connsiteY8" fmla="*/ 127923 h 76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59730" h="767520">
                <a:moveTo>
                  <a:pt x="0" y="127923"/>
                </a:moveTo>
                <a:cubicBezTo>
                  <a:pt x="0" y="57273"/>
                  <a:pt x="57273" y="0"/>
                  <a:pt x="127923" y="0"/>
                </a:cubicBezTo>
                <a:lnTo>
                  <a:pt x="7731807" y="0"/>
                </a:lnTo>
                <a:cubicBezTo>
                  <a:pt x="7802457" y="0"/>
                  <a:pt x="7859730" y="57273"/>
                  <a:pt x="7859730" y="127923"/>
                </a:cubicBezTo>
                <a:lnTo>
                  <a:pt x="7859730" y="639597"/>
                </a:lnTo>
                <a:cubicBezTo>
                  <a:pt x="7859730" y="710247"/>
                  <a:pt x="7802457" y="767520"/>
                  <a:pt x="7731807" y="767520"/>
                </a:cubicBezTo>
                <a:lnTo>
                  <a:pt x="127923" y="767520"/>
                </a:lnTo>
                <a:cubicBezTo>
                  <a:pt x="57273" y="767520"/>
                  <a:pt x="0" y="710247"/>
                  <a:pt x="0" y="639597"/>
                </a:cubicBezTo>
                <a:lnTo>
                  <a:pt x="0" y="127923"/>
                </a:ln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83187" rIns="83187" bIns="83187" numCol="1" spcCol="1270" anchor="ctr" anchorCtr="0">
            <a:noAutofit/>
          </a:bodyPr>
          <a:lstStyle/>
          <a:p>
            <a:pPr marL="0" lvl="0" indent="0" algn="l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200" i="1" u="sng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Migliori informazioni per decisioni informate sulle strategie e sulle risorse</a:t>
            </a:r>
            <a:endParaRPr lang="en-GB" sz="1200" i="1" u="sng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C123654F-BA1B-B73C-EF78-860746A9D8CB}"/>
              </a:ext>
            </a:extLst>
          </p:cNvPr>
          <p:cNvCxnSpPr>
            <a:cxnSpLocks/>
            <a:stCxn id="12" idx="0"/>
          </p:cNvCxnSpPr>
          <p:nvPr/>
        </p:nvCxnSpPr>
        <p:spPr>
          <a:xfrm flipH="1">
            <a:off x="517525" y="3591657"/>
            <a:ext cx="12700" cy="1566579"/>
          </a:xfrm>
          <a:prstGeom prst="line">
            <a:avLst/>
          </a:prstGeom>
          <a:ln w="127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mbo 11">
            <a:extLst>
              <a:ext uri="{FF2B5EF4-FFF2-40B4-BE49-F238E27FC236}">
                <a16:creationId xmlns:a16="http://schemas.microsoft.com/office/drawing/2014/main" id="{C416F4F7-A88C-8FC9-1366-EE62498E2455}"/>
              </a:ext>
            </a:extLst>
          </p:cNvPr>
          <p:cNvSpPr/>
          <p:nvPr/>
        </p:nvSpPr>
        <p:spPr>
          <a:xfrm>
            <a:off x="469265" y="3591657"/>
            <a:ext cx="121920" cy="117952"/>
          </a:xfrm>
          <a:prstGeom prst="diamond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mbo 12">
            <a:extLst>
              <a:ext uri="{FF2B5EF4-FFF2-40B4-BE49-F238E27FC236}">
                <a16:creationId xmlns:a16="http://schemas.microsoft.com/office/drawing/2014/main" id="{B94B95EE-9EA0-9282-9004-A17C16FF31D0}"/>
              </a:ext>
            </a:extLst>
          </p:cNvPr>
          <p:cNvSpPr/>
          <p:nvPr/>
        </p:nvSpPr>
        <p:spPr>
          <a:xfrm>
            <a:off x="469265" y="4111782"/>
            <a:ext cx="121920" cy="117952"/>
          </a:xfrm>
          <a:prstGeom prst="diamond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mbo 13">
            <a:extLst>
              <a:ext uri="{FF2B5EF4-FFF2-40B4-BE49-F238E27FC236}">
                <a16:creationId xmlns:a16="http://schemas.microsoft.com/office/drawing/2014/main" id="{E828C56C-6FBB-B234-109A-287655E1B76D}"/>
              </a:ext>
            </a:extLst>
          </p:cNvPr>
          <p:cNvSpPr/>
          <p:nvPr/>
        </p:nvSpPr>
        <p:spPr>
          <a:xfrm>
            <a:off x="469265" y="4576033"/>
            <a:ext cx="121920" cy="117952"/>
          </a:xfrm>
          <a:prstGeom prst="diamond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mbo 14">
            <a:extLst>
              <a:ext uri="{FF2B5EF4-FFF2-40B4-BE49-F238E27FC236}">
                <a16:creationId xmlns:a16="http://schemas.microsoft.com/office/drawing/2014/main" id="{85B9D56F-10C1-B8B9-FAD0-FE07729D0B3C}"/>
              </a:ext>
            </a:extLst>
          </p:cNvPr>
          <p:cNvSpPr/>
          <p:nvPr/>
        </p:nvSpPr>
        <p:spPr>
          <a:xfrm>
            <a:off x="469265" y="5040284"/>
            <a:ext cx="121920" cy="117952"/>
          </a:xfrm>
          <a:prstGeom prst="diamond">
            <a:avLst/>
          </a:prstGeom>
          <a:solidFill>
            <a:schemeClr val="bg1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287919C-118C-79D2-4FBB-17E39BF98AE1}"/>
              </a:ext>
            </a:extLst>
          </p:cNvPr>
          <p:cNvSpPr txBox="1"/>
          <p:nvPr/>
        </p:nvSpPr>
        <p:spPr>
          <a:xfrm>
            <a:off x="329776" y="2771436"/>
            <a:ext cx="41683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2396" indent="0" algn="just">
              <a:buFont typeface="Arial" panose="020B0604020202020204" pitchFamily="34" charset="0"/>
              <a:buNone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Di seguito sono elencati </a:t>
            </a:r>
            <a:r>
              <a:rPr lang="it-IT" sz="1200" u="sng" dirty="0">
                <a:latin typeface="Arial" panose="020B0604020202020204" pitchFamily="34" charset="0"/>
                <a:cs typeface="Arial" panose="020B0604020202020204" pitchFamily="34" charset="0"/>
              </a:rPr>
              <a:t>alcuni dei benefici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che possono derivare dalla sperimentazione della soluzione proposta:</a:t>
            </a:r>
          </a:p>
        </p:txBody>
      </p:sp>
      <p:pic>
        <p:nvPicPr>
          <p:cNvPr id="17" name="Registrazione schermo 18">
            <a:hlinkClick r:id="" action="ppaction://media"/>
            <a:extLst>
              <a:ext uri="{FF2B5EF4-FFF2-40B4-BE49-F238E27FC236}">
                <a16:creationId xmlns:a16="http://schemas.microsoft.com/office/drawing/2014/main" id="{60D3C831-4DFF-41DD-9D42-D1693A36A39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145.699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3968" y="1701098"/>
            <a:ext cx="7140044" cy="3505267"/>
          </a:xfrm>
          <a:prstGeom prst="rect">
            <a:avLst/>
          </a:prstGeom>
          <a:ln>
            <a:solidFill>
              <a:srgbClr val="8E0815"/>
            </a:solidFill>
          </a:ln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76F43D9E-665B-089C-A8FF-B64E9F2376A0}"/>
              </a:ext>
            </a:extLst>
          </p:cNvPr>
          <p:cNvSpPr txBox="1"/>
          <p:nvPr/>
        </p:nvSpPr>
        <p:spPr>
          <a:xfrm>
            <a:off x="4991746" y="5356781"/>
            <a:ext cx="6457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Cruscotto di Analisi dei Flussi realizzato nell’ambito del progetto StartUPP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19B808F-4FA4-14B5-C759-BCD8721BCF0B}"/>
              </a:ext>
            </a:extLst>
          </p:cNvPr>
          <p:cNvSpPr/>
          <p:nvPr/>
        </p:nvSpPr>
        <p:spPr>
          <a:xfrm>
            <a:off x="1179017" y="935151"/>
            <a:ext cx="2554890" cy="2347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E08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i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 del Cruscotto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FEAE4A36-E160-5DE5-2612-BDB473F835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21" name="Immagine 20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BA0E85E6-28C2-55CB-D9CC-CA77059409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  <p:sp>
        <p:nvSpPr>
          <p:cNvPr id="22" name="Titolo 1">
            <a:extLst>
              <a:ext uri="{FF2B5EF4-FFF2-40B4-BE49-F238E27FC236}">
                <a16:creationId xmlns:a16="http://schemas.microsoft.com/office/drawing/2014/main" id="{E83844CF-ACCF-541B-9E5D-A321C22D4941}"/>
              </a:ext>
            </a:extLst>
          </p:cNvPr>
          <p:cNvSpPr txBox="1">
            <a:spLocks/>
          </p:cNvSpPr>
          <p:nvPr/>
        </p:nvSpPr>
        <p:spPr bwMode="auto">
          <a:xfrm>
            <a:off x="381000" y="116163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Conoscere per decidere – Il cruscotto per l’analisi dei flussi</a:t>
            </a:r>
          </a:p>
        </p:txBody>
      </p:sp>
      <p:sp>
        <p:nvSpPr>
          <p:cNvPr id="25" name="Rectangle 138">
            <a:extLst>
              <a:ext uri="{FF2B5EF4-FFF2-40B4-BE49-F238E27FC236}">
                <a16:creationId xmlns:a16="http://schemas.microsoft.com/office/drawing/2014/main" id="{4EEF667E-3821-B749-E264-2F6CBA191E7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694832" y="322165"/>
            <a:ext cx="89180" cy="190873"/>
          </a:xfrm>
          <a:prstGeom prst="rect">
            <a:avLst/>
          </a:prstGeom>
          <a:solidFill>
            <a:srgbClr val="08536A"/>
          </a:solidFill>
          <a:ln w="9525">
            <a:solidFill>
              <a:srgbClr val="08536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39">
            <a:extLst>
              <a:ext uri="{FF2B5EF4-FFF2-40B4-BE49-F238E27FC236}">
                <a16:creationId xmlns:a16="http://schemas.microsoft.com/office/drawing/2014/main" id="{B49E9320-A7C7-2C61-E0AD-3FADC16B979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568989" y="388427"/>
            <a:ext cx="89180" cy="120655"/>
          </a:xfrm>
          <a:prstGeom prst="rect">
            <a:avLst/>
          </a:prstGeom>
          <a:solidFill>
            <a:srgbClr val="08536A"/>
          </a:solidFill>
          <a:ln w="9525">
            <a:solidFill>
              <a:srgbClr val="08536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141">
            <a:extLst>
              <a:ext uri="{FF2B5EF4-FFF2-40B4-BE49-F238E27FC236}">
                <a16:creationId xmlns:a16="http://schemas.microsoft.com/office/drawing/2014/main" id="{8300BC83-7DBC-248B-5C97-AA278BBF66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21281" y="517056"/>
            <a:ext cx="389551" cy="0"/>
          </a:xfrm>
          <a:prstGeom prst="line">
            <a:avLst/>
          </a:prstGeom>
          <a:solidFill>
            <a:srgbClr val="8E0815"/>
          </a:solidFill>
          <a:ln w="9525">
            <a:solidFill>
              <a:srgbClr val="08536A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" name="Line 142">
            <a:extLst>
              <a:ext uri="{FF2B5EF4-FFF2-40B4-BE49-F238E27FC236}">
                <a16:creationId xmlns:a16="http://schemas.microsoft.com/office/drawing/2014/main" id="{DC71425D-7648-FE02-7919-6D713AF33E38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11294032" y="393826"/>
            <a:ext cx="253827" cy="0"/>
          </a:xfrm>
          <a:prstGeom prst="line">
            <a:avLst/>
          </a:prstGeom>
          <a:solidFill>
            <a:srgbClr val="8E0815"/>
          </a:solidFill>
          <a:ln w="12700">
            <a:solidFill>
              <a:srgbClr val="08536A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" name="Rectangle 140">
            <a:extLst>
              <a:ext uri="{FF2B5EF4-FFF2-40B4-BE49-F238E27FC236}">
                <a16:creationId xmlns:a16="http://schemas.microsoft.com/office/drawing/2014/main" id="{2D3F1ADA-9AAA-6174-BE22-09881B3417B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443146" y="439518"/>
            <a:ext cx="89180" cy="74173"/>
          </a:xfrm>
          <a:prstGeom prst="rect">
            <a:avLst/>
          </a:prstGeom>
          <a:solidFill>
            <a:srgbClr val="08536A"/>
          </a:solidFill>
          <a:ln w="9525">
            <a:solidFill>
              <a:srgbClr val="08536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0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tangolo 42">
            <a:extLst>
              <a:ext uri="{FF2B5EF4-FFF2-40B4-BE49-F238E27FC236}">
                <a16:creationId xmlns:a16="http://schemas.microsoft.com/office/drawing/2014/main" id="{5C54B0B5-CBDD-4CE3-9B5D-7889E13EF3AF}"/>
              </a:ext>
            </a:extLst>
          </p:cNvPr>
          <p:cNvSpPr/>
          <p:nvPr/>
        </p:nvSpPr>
        <p:spPr>
          <a:xfrm>
            <a:off x="1895043" y="1066526"/>
            <a:ext cx="7997103" cy="5040311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3CCB262A-F35E-FBF1-82E5-44184FB8C24D}"/>
              </a:ext>
            </a:extLst>
          </p:cNvPr>
          <p:cNvSpPr/>
          <p:nvPr/>
        </p:nvSpPr>
        <p:spPr>
          <a:xfrm>
            <a:off x="4616149" y="949114"/>
            <a:ext cx="2554890" cy="2347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E08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i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Profilo Professionale FUPP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9A9EEB6C-D3B3-32CD-10F7-C23CA4E67A4B}"/>
              </a:ext>
            </a:extLst>
          </p:cNvPr>
          <p:cNvSpPr txBox="1">
            <a:spLocks/>
          </p:cNvSpPr>
          <p:nvPr/>
        </p:nvSpPr>
        <p:spPr bwMode="auto">
          <a:xfrm>
            <a:off x="381000" y="273182"/>
            <a:ext cx="10351655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Profilo Professionale del Funzionario UPP – Descritto per competenze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907139E-2961-2898-1809-44D0B6E96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6" name="Immagine 5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F3B927ED-24B0-6D7C-4054-8F713F26E0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  <p:sp>
        <p:nvSpPr>
          <p:cNvPr id="7" name="Freeform 4970">
            <a:extLst>
              <a:ext uri="{FF2B5EF4-FFF2-40B4-BE49-F238E27FC236}">
                <a16:creationId xmlns:a16="http://schemas.microsoft.com/office/drawing/2014/main" id="{71E2C901-4E97-1EE9-CC88-AB7A17C1CE8F}"/>
              </a:ext>
            </a:extLst>
          </p:cNvPr>
          <p:cNvSpPr>
            <a:spLocks noEditPoints="1"/>
          </p:cNvSpPr>
          <p:nvPr/>
        </p:nvSpPr>
        <p:spPr bwMode="auto">
          <a:xfrm>
            <a:off x="11352822" y="166070"/>
            <a:ext cx="496277" cy="472186"/>
          </a:xfrm>
          <a:custGeom>
            <a:avLst/>
            <a:gdLst>
              <a:gd name="T0" fmla="*/ 318 w 412"/>
              <a:gd name="T1" fmla="*/ 358 h 392"/>
              <a:gd name="T2" fmla="*/ 268 w 412"/>
              <a:gd name="T3" fmla="*/ 382 h 392"/>
              <a:gd name="T4" fmla="*/ 234 w 412"/>
              <a:gd name="T5" fmla="*/ 390 h 392"/>
              <a:gd name="T6" fmla="*/ 208 w 412"/>
              <a:gd name="T7" fmla="*/ 392 h 392"/>
              <a:gd name="T8" fmla="*/ 146 w 412"/>
              <a:gd name="T9" fmla="*/ 382 h 392"/>
              <a:gd name="T10" fmla="*/ 92 w 412"/>
              <a:gd name="T11" fmla="*/ 356 h 392"/>
              <a:gd name="T12" fmla="*/ 48 w 412"/>
              <a:gd name="T13" fmla="*/ 316 h 392"/>
              <a:gd name="T14" fmla="*/ 18 w 412"/>
              <a:gd name="T15" fmla="*/ 264 h 392"/>
              <a:gd name="T16" fmla="*/ 2 w 412"/>
              <a:gd name="T17" fmla="*/ 206 h 392"/>
              <a:gd name="T18" fmla="*/ 2 w 412"/>
              <a:gd name="T19" fmla="*/ 172 h 392"/>
              <a:gd name="T20" fmla="*/ 30 w 412"/>
              <a:gd name="T21" fmla="*/ 166 h 392"/>
              <a:gd name="T22" fmla="*/ 182 w 412"/>
              <a:gd name="T23" fmla="*/ 166 h 392"/>
              <a:gd name="T24" fmla="*/ 224 w 412"/>
              <a:gd name="T25" fmla="*/ 180 h 392"/>
              <a:gd name="T26" fmla="*/ 234 w 412"/>
              <a:gd name="T27" fmla="*/ 204 h 392"/>
              <a:gd name="T28" fmla="*/ 256 w 412"/>
              <a:gd name="T29" fmla="*/ 212 h 392"/>
              <a:gd name="T30" fmla="*/ 282 w 412"/>
              <a:gd name="T31" fmla="*/ 240 h 392"/>
              <a:gd name="T32" fmla="*/ 292 w 412"/>
              <a:gd name="T33" fmla="*/ 262 h 392"/>
              <a:gd name="T34" fmla="*/ 314 w 412"/>
              <a:gd name="T35" fmla="*/ 272 h 392"/>
              <a:gd name="T36" fmla="*/ 138 w 412"/>
              <a:gd name="T37" fmla="*/ 140 h 392"/>
              <a:gd name="T38" fmla="*/ 164 w 412"/>
              <a:gd name="T39" fmla="*/ 134 h 392"/>
              <a:gd name="T40" fmla="*/ 196 w 412"/>
              <a:gd name="T41" fmla="*/ 108 h 392"/>
              <a:gd name="T42" fmla="*/ 208 w 412"/>
              <a:gd name="T43" fmla="*/ 70 h 392"/>
              <a:gd name="T44" fmla="*/ 202 w 412"/>
              <a:gd name="T45" fmla="*/ 42 h 392"/>
              <a:gd name="T46" fmla="*/ 176 w 412"/>
              <a:gd name="T47" fmla="*/ 12 h 392"/>
              <a:gd name="T48" fmla="*/ 138 w 412"/>
              <a:gd name="T49" fmla="*/ 0 h 392"/>
              <a:gd name="T50" fmla="*/ 110 w 412"/>
              <a:gd name="T51" fmla="*/ 4 h 392"/>
              <a:gd name="T52" fmla="*/ 80 w 412"/>
              <a:gd name="T53" fmla="*/ 30 h 392"/>
              <a:gd name="T54" fmla="*/ 68 w 412"/>
              <a:gd name="T55" fmla="*/ 70 h 392"/>
              <a:gd name="T56" fmla="*/ 74 w 412"/>
              <a:gd name="T57" fmla="*/ 96 h 392"/>
              <a:gd name="T58" fmla="*/ 98 w 412"/>
              <a:gd name="T59" fmla="*/ 128 h 392"/>
              <a:gd name="T60" fmla="*/ 138 w 412"/>
              <a:gd name="T61" fmla="*/ 140 h 392"/>
              <a:gd name="T62" fmla="*/ 412 w 412"/>
              <a:gd name="T63" fmla="*/ 152 h 392"/>
              <a:gd name="T64" fmla="*/ 408 w 412"/>
              <a:gd name="T65" fmla="*/ 146 h 392"/>
              <a:gd name="T66" fmla="*/ 354 w 412"/>
              <a:gd name="T67" fmla="*/ 142 h 392"/>
              <a:gd name="T68" fmla="*/ 352 w 412"/>
              <a:gd name="T69" fmla="*/ 90 h 392"/>
              <a:gd name="T70" fmla="*/ 344 w 412"/>
              <a:gd name="T71" fmla="*/ 84 h 392"/>
              <a:gd name="T72" fmla="*/ 312 w 412"/>
              <a:gd name="T73" fmla="*/ 84 h 392"/>
              <a:gd name="T74" fmla="*/ 304 w 412"/>
              <a:gd name="T75" fmla="*/ 94 h 392"/>
              <a:gd name="T76" fmla="*/ 256 w 412"/>
              <a:gd name="T77" fmla="*/ 142 h 392"/>
              <a:gd name="T78" fmla="*/ 248 w 412"/>
              <a:gd name="T79" fmla="*/ 148 h 392"/>
              <a:gd name="T80" fmla="*/ 246 w 412"/>
              <a:gd name="T81" fmla="*/ 180 h 392"/>
              <a:gd name="T82" fmla="*/ 252 w 412"/>
              <a:gd name="T83" fmla="*/ 190 h 392"/>
              <a:gd name="T84" fmla="*/ 304 w 412"/>
              <a:gd name="T85" fmla="*/ 240 h 392"/>
              <a:gd name="T86" fmla="*/ 308 w 412"/>
              <a:gd name="T87" fmla="*/ 246 h 392"/>
              <a:gd name="T88" fmla="*/ 344 w 412"/>
              <a:gd name="T89" fmla="*/ 250 h 392"/>
              <a:gd name="T90" fmla="*/ 350 w 412"/>
              <a:gd name="T91" fmla="*/ 246 h 392"/>
              <a:gd name="T92" fmla="*/ 354 w 412"/>
              <a:gd name="T93" fmla="*/ 190 h 392"/>
              <a:gd name="T94" fmla="*/ 406 w 412"/>
              <a:gd name="T95" fmla="*/ 190 h 392"/>
              <a:gd name="T96" fmla="*/ 412 w 412"/>
              <a:gd name="T97" fmla="*/ 18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12" h="392">
                <a:moveTo>
                  <a:pt x="334" y="348"/>
                </a:moveTo>
                <a:lnTo>
                  <a:pt x="334" y="348"/>
                </a:lnTo>
                <a:lnTo>
                  <a:pt x="318" y="358"/>
                </a:lnTo>
                <a:lnTo>
                  <a:pt x="302" y="368"/>
                </a:lnTo>
                <a:lnTo>
                  <a:pt x="286" y="376"/>
                </a:lnTo>
                <a:lnTo>
                  <a:pt x="268" y="382"/>
                </a:lnTo>
                <a:lnTo>
                  <a:pt x="250" y="280"/>
                </a:lnTo>
                <a:lnTo>
                  <a:pt x="232" y="280"/>
                </a:lnTo>
                <a:lnTo>
                  <a:pt x="234" y="390"/>
                </a:lnTo>
                <a:lnTo>
                  <a:pt x="234" y="390"/>
                </a:lnTo>
                <a:lnTo>
                  <a:pt x="208" y="392"/>
                </a:lnTo>
                <a:lnTo>
                  <a:pt x="208" y="392"/>
                </a:lnTo>
                <a:lnTo>
                  <a:pt x="186" y="390"/>
                </a:lnTo>
                <a:lnTo>
                  <a:pt x="166" y="386"/>
                </a:lnTo>
                <a:lnTo>
                  <a:pt x="146" y="382"/>
                </a:lnTo>
                <a:lnTo>
                  <a:pt x="128" y="374"/>
                </a:lnTo>
                <a:lnTo>
                  <a:pt x="110" y="366"/>
                </a:lnTo>
                <a:lnTo>
                  <a:pt x="92" y="356"/>
                </a:lnTo>
                <a:lnTo>
                  <a:pt x="76" y="344"/>
                </a:lnTo>
                <a:lnTo>
                  <a:pt x="62" y="330"/>
                </a:lnTo>
                <a:lnTo>
                  <a:pt x="48" y="316"/>
                </a:lnTo>
                <a:lnTo>
                  <a:pt x="36" y="300"/>
                </a:lnTo>
                <a:lnTo>
                  <a:pt x="26" y="282"/>
                </a:lnTo>
                <a:lnTo>
                  <a:pt x="18" y="264"/>
                </a:lnTo>
                <a:lnTo>
                  <a:pt x="10" y="246"/>
                </a:lnTo>
                <a:lnTo>
                  <a:pt x="6" y="226"/>
                </a:lnTo>
                <a:lnTo>
                  <a:pt x="2" y="206"/>
                </a:lnTo>
                <a:lnTo>
                  <a:pt x="0" y="184"/>
                </a:lnTo>
                <a:lnTo>
                  <a:pt x="0" y="184"/>
                </a:lnTo>
                <a:lnTo>
                  <a:pt x="2" y="172"/>
                </a:lnTo>
                <a:lnTo>
                  <a:pt x="2" y="172"/>
                </a:lnTo>
                <a:lnTo>
                  <a:pt x="16" y="168"/>
                </a:lnTo>
                <a:lnTo>
                  <a:pt x="30" y="166"/>
                </a:lnTo>
                <a:lnTo>
                  <a:pt x="94" y="166"/>
                </a:lnTo>
                <a:lnTo>
                  <a:pt x="138" y="244"/>
                </a:lnTo>
                <a:lnTo>
                  <a:pt x="182" y="166"/>
                </a:lnTo>
                <a:lnTo>
                  <a:pt x="224" y="166"/>
                </a:lnTo>
                <a:lnTo>
                  <a:pt x="224" y="180"/>
                </a:lnTo>
                <a:lnTo>
                  <a:pt x="224" y="180"/>
                </a:lnTo>
                <a:lnTo>
                  <a:pt x="226" y="186"/>
                </a:lnTo>
                <a:lnTo>
                  <a:pt x="228" y="192"/>
                </a:lnTo>
                <a:lnTo>
                  <a:pt x="234" y="204"/>
                </a:lnTo>
                <a:lnTo>
                  <a:pt x="244" y="210"/>
                </a:lnTo>
                <a:lnTo>
                  <a:pt x="250" y="212"/>
                </a:lnTo>
                <a:lnTo>
                  <a:pt x="256" y="212"/>
                </a:lnTo>
                <a:lnTo>
                  <a:pt x="282" y="212"/>
                </a:lnTo>
                <a:lnTo>
                  <a:pt x="282" y="240"/>
                </a:lnTo>
                <a:lnTo>
                  <a:pt x="282" y="240"/>
                </a:lnTo>
                <a:lnTo>
                  <a:pt x="284" y="246"/>
                </a:lnTo>
                <a:lnTo>
                  <a:pt x="286" y="252"/>
                </a:lnTo>
                <a:lnTo>
                  <a:pt x="292" y="262"/>
                </a:lnTo>
                <a:lnTo>
                  <a:pt x="302" y="268"/>
                </a:lnTo>
                <a:lnTo>
                  <a:pt x="308" y="270"/>
                </a:lnTo>
                <a:lnTo>
                  <a:pt x="314" y="272"/>
                </a:lnTo>
                <a:lnTo>
                  <a:pt x="322" y="272"/>
                </a:lnTo>
                <a:lnTo>
                  <a:pt x="334" y="348"/>
                </a:lnTo>
                <a:close/>
                <a:moveTo>
                  <a:pt x="138" y="140"/>
                </a:moveTo>
                <a:lnTo>
                  <a:pt x="138" y="140"/>
                </a:lnTo>
                <a:lnTo>
                  <a:pt x="152" y="138"/>
                </a:lnTo>
                <a:lnTo>
                  <a:pt x="164" y="134"/>
                </a:lnTo>
                <a:lnTo>
                  <a:pt x="176" y="128"/>
                </a:lnTo>
                <a:lnTo>
                  <a:pt x="188" y="118"/>
                </a:lnTo>
                <a:lnTo>
                  <a:pt x="196" y="108"/>
                </a:lnTo>
                <a:lnTo>
                  <a:pt x="202" y="96"/>
                </a:lnTo>
                <a:lnTo>
                  <a:pt x="206" y="84"/>
                </a:lnTo>
                <a:lnTo>
                  <a:pt x="208" y="70"/>
                </a:lnTo>
                <a:lnTo>
                  <a:pt x="208" y="70"/>
                </a:lnTo>
                <a:lnTo>
                  <a:pt x="206" y="54"/>
                </a:lnTo>
                <a:lnTo>
                  <a:pt x="202" y="42"/>
                </a:lnTo>
                <a:lnTo>
                  <a:pt x="196" y="30"/>
                </a:lnTo>
                <a:lnTo>
                  <a:pt x="188" y="20"/>
                </a:lnTo>
                <a:lnTo>
                  <a:pt x="176" y="12"/>
                </a:lnTo>
                <a:lnTo>
                  <a:pt x="164" y="4"/>
                </a:lnTo>
                <a:lnTo>
                  <a:pt x="152" y="0"/>
                </a:lnTo>
                <a:lnTo>
                  <a:pt x="138" y="0"/>
                </a:lnTo>
                <a:lnTo>
                  <a:pt x="138" y="0"/>
                </a:lnTo>
                <a:lnTo>
                  <a:pt x="124" y="0"/>
                </a:lnTo>
                <a:lnTo>
                  <a:pt x="110" y="4"/>
                </a:lnTo>
                <a:lnTo>
                  <a:pt x="98" y="12"/>
                </a:lnTo>
                <a:lnTo>
                  <a:pt x="88" y="20"/>
                </a:lnTo>
                <a:lnTo>
                  <a:pt x="80" y="30"/>
                </a:lnTo>
                <a:lnTo>
                  <a:pt x="74" y="42"/>
                </a:lnTo>
                <a:lnTo>
                  <a:pt x="70" y="54"/>
                </a:lnTo>
                <a:lnTo>
                  <a:pt x="68" y="70"/>
                </a:lnTo>
                <a:lnTo>
                  <a:pt x="68" y="70"/>
                </a:lnTo>
                <a:lnTo>
                  <a:pt x="70" y="84"/>
                </a:lnTo>
                <a:lnTo>
                  <a:pt x="74" y="96"/>
                </a:lnTo>
                <a:lnTo>
                  <a:pt x="80" y="108"/>
                </a:lnTo>
                <a:lnTo>
                  <a:pt x="88" y="118"/>
                </a:lnTo>
                <a:lnTo>
                  <a:pt x="98" y="128"/>
                </a:lnTo>
                <a:lnTo>
                  <a:pt x="110" y="134"/>
                </a:lnTo>
                <a:lnTo>
                  <a:pt x="124" y="138"/>
                </a:lnTo>
                <a:lnTo>
                  <a:pt x="138" y="140"/>
                </a:lnTo>
                <a:lnTo>
                  <a:pt x="138" y="140"/>
                </a:lnTo>
                <a:close/>
                <a:moveTo>
                  <a:pt x="412" y="180"/>
                </a:moveTo>
                <a:lnTo>
                  <a:pt x="412" y="152"/>
                </a:lnTo>
                <a:lnTo>
                  <a:pt x="412" y="152"/>
                </a:lnTo>
                <a:lnTo>
                  <a:pt x="410" y="148"/>
                </a:lnTo>
                <a:lnTo>
                  <a:pt x="408" y="146"/>
                </a:lnTo>
                <a:lnTo>
                  <a:pt x="406" y="144"/>
                </a:lnTo>
                <a:lnTo>
                  <a:pt x="402" y="142"/>
                </a:lnTo>
                <a:lnTo>
                  <a:pt x="354" y="142"/>
                </a:lnTo>
                <a:lnTo>
                  <a:pt x="354" y="94"/>
                </a:lnTo>
                <a:lnTo>
                  <a:pt x="354" y="94"/>
                </a:lnTo>
                <a:lnTo>
                  <a:pt x="352" y="90"/>
                </a:lnTo>
                <a:lnTo>
                  <a:pt x="350" y="86"/>
                </a:lnTo>
                <a:lnTo>
                  <a:pt x="346" y="84"/>
                </a:lnTo>
                <a:lnTo>
                  <a:pt x="344" y="84"/>
                </a:lnTo>
                <a:lnTo>
                  <a:pt x="314" y="84"/>
                </a:lnTo>
                <a:lnTo>
                  <a:pt x="314" y="84"/>
                </a:lnTo>
                <a:lnTo>
                  <a:pt x="312" y="84"/>
                </a:lnTo>
                <a:lnTo>
                  <a:pt x="308" y="86"/>
                </a:lnTo>
                <a:lnTo>
                  <a:pt x="306" y="90"/>
                </a:lnTo>
                <a:lnTo>
                  <a:pt x="304" y="94"/>
                </a:lnTo>
                <a:lnTo>
                  <a:pt x="304" y="142"/>
                </a:lnTo>
                <a:lnTo>
                  <a:pt x="256" y="142"/>
                </a:lnTo>
                <a:lnTo>
                  <a:pt x="256" y="142"/>
                </a:lnTo>
                <a:lnTo>
                  <a:pt x="252" y="144"/>
                </a:lnTo>
                <a:lnTo>
                  <a:pt x="250" y="146"/>
                </a:lnTo>
                <a:lnTo>
                  <a:pt x="248" y="148"/>
                </a:lnTo>
                <a:lnTo>
                  <a:pt x="246" y="152"/>
                </a:lnTo>
                <a:lnTo>
                  <a:pt x="246" y="180"/>
                </a:lnTo>
                <a:lnTo>
                  <a:pt x="246" y="180"/>
                </a:lnTo>
                <a:lnTo>
                  <a:pt x="248" y="184"/>
                </a:lnTo>
                <a:lnTo>
                  <a:pt x="250" y="188"/>
                </a:lnTo>
                <a:lnTo>
                  <a:pt x="252" y="190"/>
                </a:lnTo>
                <a:lnTo>
                  <a:pt x="256" y="190"/>
                </a:lnTo>
                <a:lnTo>
                  <a:pt x="304" y="190"/>
                </a:lnTo>
                <a:lnTo>
                  <a:pt x="304" y="240"/>
                </a:lnTo>
                <a:lnTo>
                  <a:pt x="304" y="240"/>
                </a:lnTo>
                <a:lnTo>
                  <a:pt x="306" y="242"/>
                </a:lnTo>
                <a:lnTo>
                  <a:pt x="308" y="246"/>
                </a:lnTo>
                <a:lnTo>
                  <a:pt x="312" y="248"/>
                </a:lnTo>
                <a:lnTo>
                  <a:pt x="314" y="250"/>
                </a:lnTo>
                <a:lnTo>
                  <a:pt x="344" y="250"/>
                </a:lnTo>
                <a:lnTo>
                  <a:pt x="344" y="250"/>
                </a:lnTo>
                <a:lnTo>
                  <a:pt x="346" y="248"/>
                </a:lnTo>
                <a:lnTo>
                  <a:pt x="350" y="246"/>
                </a:lnTo>
                <a:lnTo>
                  <a:pt x="352" y="242"/>
                </a:lnTo>
                <a:lnTo>
                  <a:pt x="354" y="240"/>
                </a:lnTo>
                <a:lnTo>
                  <a:pt x="354" y="190"/>
                </a:lnTo>
                <a:lnTo>
                  <a:pt x="402" y="190"/>
                </a:lnTo>
                <a:lnTo>
                  <a:pt x="402" y="190"/>
                </a:lnTo>
                <a:lnTo>
                  <a:pt x="406" y="190"/>
                </a:lnTo>
                <a:lnTo>
                  <a:pt x="408" y="188"/>
                </a:lnTo>
                <a:lnTo>
                  <a:pt x="410" y="184"/>
                </a:lnTo>
                <a:lnTo>
                  <a:pt x="412" y="180"/>
                </a:lnTo>
                <a:lnTo>
                  <a:pt x="412" y="180"/>
                </a:lnTo>
                <a:close/>
              </a:path>
            </a:pathLst>
          </a:custGeom>
          <a:solidFill>
            <a:srgbClr val="08536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6EB0792E-3E1B-E541-BCF3-659CFF41DFF7}"/>
              </a:ext>
            </a:extLst>
          </p:cNvPr>
          <p:cNvSpPr txBox="1">
            <a:spLocks/>
          </p:cNvSpPr>
          <p:nvPr/>
        </p:nvSpPr>
        <p:spPr>
          <a:xfrm>
            <a:off x="1917610" y="1526304"/>
            <a:ext cx="4613455" cy="1901785"/>
          </a:xfrm>
          <a:prstGeom prst="rect">
            <a:avLst/>
          </a:prstGeom>
          <a:ln w="12700">
            <a:miter lim="400000"/>
          </a:ln>
        </p:spPr>
        <p:txBody>
          <a:bodyPr lIns="0" tIns="121896" rIns="108000" bIns="121896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96" indent="0" algn="just">
              <a:buFont typeface="Arial" panose="020B0604020202020204" pitchFamily="34" charset="0"/>
              <a:buNone/>
            </a:pPr>
            <a:endParaRPr lang="it-I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53F642AD-DAA5-D342-0BBF-82DE12718D18}"/>
              </a:ext>
            </a:extLst>
          </p:cNvPr>
          <p:cNvGrpSpPr/>
          <p:nvPr/>
        </p:nvGrpSpPr>
        <p:grpSpPr>
          <a:xfrm>
            <a:off x="2010929" y="1387200"/>
            <a:ext cx="7744702" cy="517048"/>
            <a:chOff x="523874" y="1596945"/>
            <a:chExt cx="7744702" cy="517048"/>
          </a:xfrm>
        </p:grpSpPr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78D8F87B-DE20-8DF9-009E-EB65E0CAEDEA}"/>
                </a:ext>
              </a:extLst>
            </p:cNvPr>
            <p:cNvSpPr/>
            <p:nvPr/>
          </p:nvSpPr>
          <p:spPr>
            <a:xfrm>
              <a:off x="1860365" y="1609244"/>
              <a:ext cx="6408211" cy="50474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it-IT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Supportare la piena operatività delle strutture organizzative, denominate ufficio per il processo, e assicurare la celere definizione dei procedimenti giudiziari</a:t>
              </a:r>
            </a:p>
          </p:txBody>
        </p: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D0DA5D7F-AEA3-4F43-2D6B-149271129182}"/>
                </a:ext>
              </a:extLst>
            </p:cNvPr>
            <p:cNvSpPr/>
            <p:nvPr/>
          </p:nvSpPr>
          <p:spPr>
            <a:xfrm>
              <a:off x="523874" y="1596945"/>
              <a:ext cx="1189834" cy="507662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Scopo organizzativo</a:t>
              </a:r>
            </a:p>
          </p:txBody>
        </p:sp>
      </p:grp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1DE92105-7112-6928-75E7-057807757163}"/>
              </a:ext>
            </a:extLst>
          </p:cNvPr>
          <p:cNvSpPr/>
          <p:nvPr/>
        </p:nvSpPr>
        <p:spPr>
          <a:xfrm>
            <a:off x="2086714" y="2237818"/>
            <a:ext cx="936000" cy="514137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Diritto amministrativo</a:t>
            </a:r>
          </a:p>
        </p:txBody>
      </p: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66CFBBAB-7AE3-CEA4-6165-1172CF2D8F4A}"/>
              </a:ext>
            </a:extLst>
          </p:cNvPr>
          <p:cNvSpPr/>
          <p:nvPr/>
        </p:nvSpPr>
        <p:spPr>
          <a:xfrm>
            <a:off x="3198899" y="2237818"/>
            <a:ext cx="936000" cy="514137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Diritto penale</a:t>
            </a:r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EE45CCFE-2AE9-E6C3-3A74-6B95A44CFECA}"/>
              </a:ext>
            </a:extLst>
          </p:cNvPr>
          <p:cNvSpPr/>
          <p:nvPr/>
        </p:nvSpPr>
        <p:spPr>
          <a:xfrm>
            <a:off x="4311084" y="2237818"/>
            <a:ext cx="936000" cy="514137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Diritto civile</a:t>
            </a:r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3B092851-4461-02CD-A480-A0C8BC81AA0B}"/>
              </a:ext>
            </a:extLst>
          </p:cNvPr>
          <p:cNvSpPr/>
          <p:nvPr/>
        </p:nvSpPr>
        <p:spPr>
          <a:xfrm>
            <a:off x="5423269" y="2237818"/>
            <a:ext cx="936000" cy="514137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Diritto processuale penale</a:t>
            </a: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134A6FE8-13A6-AEEC-773D-E7E8DF12CB1D}"/>
              </a:ext>
            </a:extLst>
          </p:cNvPr>
          <p:cNvSpPr/>
          <p:nvPr/>
        </p:nvSpPr>
        <p:spPr>
          <a:xfrm>
            <a:off x="6535454" y="2237818"/>
            <a:ext cx="936000" cy="514137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Diritto processuale civile</a:t>
            </a:r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5DDBF94A-0B76-AB57-08FC-F324BF623C21}"/>
              </a:ext>
            </a:extLst>
          </p:cNvPr>
          <p:cNvSpPr/>
          <p:nvPr/>
        </p:nvSpPr>
        <p:spPr>
          <a:xfrm>
            <a:off x="7647639" y="2237818"/>
            <a:ext cx="936000" cy="514137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Ordinamento giudiziario</a:t>
            </a:r>
          </a:p>
        </p:txBody>
      </p: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6EC0D98B-FCF3-34BC-1E44-4D85780B431C}"/>
              </a:ext>
            </a:extLst>
          </p:cNvPr>
          <p:cNvSpPr/>
          <p:nvPr/>
        </p:nvSpPr>
        <p:spPr>
          <a:xfrm>
            <a:off x="8759822" y="2237818"/>
            <a:ext cx="936000" cy="514137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Disciplina del pubblico impiego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32308C56-EE89-A476-A945-0963AC0168A5}"/>
              </a:ext>
            </a:extLst>
          </p:cNvPr>
          <p:cNvSpPr/>
          <p:nvPr/>
        </p:nvSpPr>
        <p:spPr>
          <a:xfrm>
            <a:off x="2010929" y="1988975"/>
            <a:ext cx="7751907" cy="173433"/>
          </a:xfrm>
          <a:prstGeom prst="rect">
            <a:avLst/>
          </a:prstGeom>
          <a:solidFill>
            <a:schemeClr val="bg1"/>
          </a:solidFill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Principali competenze tecniche / conoscenze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580606D-21A5-3668-567C-5369468D23A0}"/>
              </a:ext>
            </a:extLst>
          </p:cNvPr>
          <p:cNvSpPr/>
          <p:nvPr/>
        </p:nvSpPr>
        <p:spPr>
          <a:xfrm>
            <a:off x="2018134" y="2898493"/>
            <a:ext cx="7744702" cy="170146"/>
          </a:xfrm>
          <a:prstGeom prst="rect">
            <a:avLst/>
          </a:prstGeom>
          <a:solidFill>
            <a:schemeClr val="bg1"/>
          </a:solidFill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Principali competenze comportamentali/ attitudini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8E6AE489-0CF1-B406-1154-7DB0A63047E0}"/>
              </a:ext>
            </a:extLst>
          </p:cNvPr>
          <p:cNvSpPr/>
          <p:nvPr/>
        </p:nvSpPr>
        <p:spPr>
          <a:xfrm>
            <a:off x="2009780" y="4029871"/>
            <a:ext cx="1197039" cy="1914883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b="1" dirty="0">
                <a:latin typeface="Arial" panose="020B0604020202020204" pitchFamily="34" charset="0"/>
                <a:cs typeface="Arial" panose="020B0604020202020204" pitchFamily="34" charset="0"/>
              </a:rPr>
              <a:t>Ambiti organizzativi</a:t>
            </a:r>
          </a:p>
        </p:txBody>
      </p:sp>
      <p:sp>
        <p:nvSpPr>
          <p:cNvPr id="23" name="Figura a mano libera: forma 22">
            <a:extLst>
              <a:ext uri="{FF2B5EF4-FFF2-40B4-BE49-F238E27FC236}">
                <a16:creationId xmlns:a16="http://schemas.microsoft.com/office/drawing/2014/main" id="{3C2C201A-7759-B6C4-CCAF-3EBC89125002}"/>
              </a:ext>
            </a:extLst>
          </p:cNvPr>
          <p:cNvSpPr/>
          <p:nvPr/>
        </p:nvSpPr>
        <p:spPr>
          <a:xfrm>
            <a:off x="2086714" y="3148278"/>
            <a:ext cx="936000" cy="527013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solving</a:t>
            </a:r>
          </a:p>
        </p:txBody>
      </p:sp>
      <p:sp>
        <p:nvSpPr>
          <p:cNvPr id="24" name="Figura a mano libera: forma 23">
            <a:extLst>
              <a:ext uri="{FF2B5EF4-FFF2-40B4-BE49-F238E27FC236}">
                <a16:creationId xmlns:a16="http://schemas.microsoft.com/office/drawing/2014/main" id="{8FCC6711-02B3-7625-376B-3D71E6870157}"/>
              </a:ext>
            </a:extLst>
          </p:cNvPr>
          <p:cNvSpPr/>
          <p:nvPr/>
        </p:nvSpPr>
        <p:spPr>
          <a:xfrm>
            <a:off x="3199720" y="3148278"/>
            <a:ext cx="936000" cy="527013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Orientamento al risultato</a:t>
            </a:r>
          </a:p>
        </p:txBody>
      </p:sp>
      <p:sp>
        <p:nvSpPr>
          <p:cNvPr id="25" name="Figura a mano libera: forma 24">
            <a:extLst>
              <a:ext uri="{FF2B5EF4-FFF2-40B4-BE49-F238E27FC236}">
                <a16:creationId xmlns:a16="http://schemas.microsoft.com/office/drawing/2014/main" id="{768B6B27-FE26-F426-D4EB-4226A84011F1}"/>
              </a:ext>
            </a:extLst>
          </p:cNvPr>
          <p:cNvSpPr/>
          <p:nvPr/>
        </p:nvSpPr>
        <p:spPr>
          <a:xfrm>
            <a:off x="4312727" y="3148278"/>
            <a:ext cx="936000" cy="527013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agility</a:t>
            </a:r>
          </a:p>
        </p:txBody>
      </p:sp>
      <p:sp>
        <p:nvSpPr>
          <p:cNvPr id="26" name="Figura a mano libera: forma 25">
            <a:extLst>
              <a:ext uri="{FF2B5EF4-FFF2-40B4-BE49-F238E27FC236}">
                <a16:creationId xmlns:a16="http://schemas.microsoft.com/office/drawing/2014/main" id="{C8D7BE0C-E2FC-6BB8-0CB5-C4A2619CA532}"/>
              </a:ext>
            </a:extLst>
          </p:cNvPr>
          <p:cNvSpPr/>
          <p:nvPr/>
        </p:nvSpPr>
        <p:spPr>
          <a:xfrm>
            <a:off x="5425734" y="3148278"/>
            <a:ext cx="936000" cy="527013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Gestione del cambiamento</a:t>
            </a:r>
          </a:p>
        </p:txBody>
      </p:sp>
      <p:sp>
        <p:nvSpPr>
          <p:cNvPr id="27" name="Figura a mano libera: forma 26">
            <a:extLst>
              <a:ext uri="{FF2B5EF4-FFF2-40B4-BE49-F238E27FC236}">
                <a16:creationId xmlns:a16="http://schemas.microsoft.com/office/drawing/2014/main" id="{0A32EBCC-FA57-A7B6-4D77-CC4B124B2151}"/>
              </a:ext>
            </a:extLst>
          </p:cNvPr>
          <p:cNvSpPr/>
          <p:nvPr/>
        </p:nvSpPr>
        <p:spPr>
          <a:xfrm>
            <a:off x="6538741" y="3148278"/>
            <a:ext cx="936000" cy="527013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Gestione relazioni interne ed esterne</a:t>
            </a:r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id="{64B9097F-337B-A5A5-E6FC-8624AB6A12AF}"/>
              </a:ext>
            </a:extLst>
          </p:cNvPr>
          <p:cNvSpPr/>
          <p:nvPr/>
        </p:nvSpPr>
        <p:spPr>
          <a:xfrm>
            <a:off x="7651748" y="3148278"/>
            <a:ext cx="936000" cy="527013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Consapevolezza organizzativa</a:t>
            </a:r>
          </a:p>
        </p:txBody>
      </p:sp>
      <p:sp>
        <p:nvSpPr>
          <p:cNvPr id="29" name="Figura a mano libera: forma 28">
            <a:extLst>
              <a:ext uri="{FF2B5EF4-FFF2-40B4-BE49-F238E27FC236}">
                <a16:creationId xmlns:a16="http://schemas.microsoft.com/office/drawing/2014/main" id="{ED08D57A-7C50-7AE6-F7B3-43F136C1FDA9}"/>
              </a:ext>
            </a:extLst>
          </p:cNvPr>
          <p:cNvSpPr/>
          <p:nvPr/>
        </p:nvSpPr>
        <p:spPr>
          <a:xfrm>
            <a:off x="8764753" y="3148278"/>
            <a:ext cx="936000" cy="527013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800000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 professionale</a:t>
            </a:r>
          </a:p>
        </p:txBody>
      </p:sp>
      <p:sp>
        <p:nvSpPr>
          <p:cNvPr id="30" name="Figura a mano libera: forma 29">
            <a:extLst>
              <a:ext uri="{FF2B5EF4-FFF2-40B4-BE49-F238E27FC236}">
                <a16:creationId xmlns:a16="http://schemas.microsoft.com/office/drawing/2014/main" id="{E8D1059B-0640-9418-AC8B-8583B8770632}"/>
              </a:ext>
            </a:extLst>
          </p:cNvPr>
          <p:cNvSpPr/>
          <p:nvPr/>
        </p:nvSpPr>
        <p:spPr>
          <a:xfrm>
            <a:off x="4630251" y="5612912"/>
            <a:ext cx="2556000" cy="324000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800000"/>
            </a:solidFill>
            <a:prstDash val="lg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8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 management</a:t>
            </a:r>
          </a:p>
        </p:txBody>
      </p:sp>
      <p:sp>
        <p:nvSpPr>
          <p:cNvPr id="31" name="Figura a mano libera: forma 30">
            <a:extLst>
              <a:ext uri="{FF2B5EF4-FFF2-40B4-BE49-F238E27FC236}">
                <a16:creationId xmlns:a16="http://schemas.microsoft.com/office/drawing/2014/main" id="{7C8B6285-C491-250D-71B5-3901E67662E7}"/>
              </a:ext>
            </a:extLst>
          </p:cNvPr>
          <p:cNvSpPr/>
          <p:nvPr/>
        </p:nvSpPr>
        <p:spPr>
          <a:xfrm>
            <a:off x="7199631" y="4824688"/>
            <a:ext cx="2556000" cy="324000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800000"/>
            </a:solidFill>
            <a:prstDash val="lg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8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Tecniche e strumenti per la redazione</a:t>
            </a:r>
          </a:p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8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bozze di provvedimenti</a:t>
            </a:r>
          </a:p>
        </p:txBody>
      </p:sp>
      <p:sp>
        <p:nvSpPr>
          <p:cNvPr id="32" name="Figura a mano libera: forma 31">
            <a:extLst>
              <a:ext uri="{FF2B5EF4-FFF2-40B4-BE49-F238E27FC236}">
                <a16:creationId xmlns:a16="http://schemas.microsoft.com/office/drawing/2014/main" id="{555CBDE8-495D-DBFF-55DE-C96465FEA8D3}"/>
              </a:ext>
            </a:extLst>
          </p:cNvPr>
          <p:cNvSpPr/>
          <p:nvPr/>
        </p:nvSpPr>
        <p:spPr>
          <a:xfrm>
            <a:off x="4608277" y="4824688"/>
            <a:ext cx="2556000" cy="324000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800000"/>
            </a:solidFill>
            <a:prstDash val="lg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8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Tecniche e strumenti di gestione istruttoria dei procedimenti e consultazione di banche dati complesse</a:t>
            </a:r>
          </a:p>
        </p:txBody>
      </p:sp>
      <p:sp>
        <p:nvSpPr>
          <p:cNvPr id="33" name="Figura a mano libera: forma 32">
            <a:extLst>
              <a:ext uri="{FF2B5EF4-FFF2-40B4-BE49-F238E27FC236}">
                <a16:creationId xmlns:a16="http://schemas.microsoft.com/office/drawing/2014/main" id="{2490AB64-2798-52B7-A85F-C6507BE5B794}"/>
              </a:ext>
            </a:extLst>
          </p:cNvPr>
          <p:cNvSpPr/>
          <p:nvPr/>
        </p:nvSpPr>
        <p:spPr>
          <a:xfrm>
            <a:off x="7199631" y="5218666"/>
            <a:ext cx="2556000" cy="324000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800000"/>
            </a:solidFill>
            <a:prstDash val="lg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8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Redazione atti connessi alle procedure</a:t>
            </a:r>
          </a:p>
        </p:txBody>
      </p:sp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3523063F-96C9-315C-ED29-08CF2762AA1B}"/>
              </a:ext>
            </a:extLst>
          </p:cNvPr>
          <p:cNvSpPr/>
          <p:nvPr/>
        </p:nvSpPr>
        <p:spPr>
          <a:xfrm>
            <a:off x="7199631" y="4039905"/>
            <a:ext cx="2556000" cy="324000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800000"/>
            </a:solidFill>
            <a:prstDash val="lg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8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Tecniche e strumenti di gestione istruttoria dei procedimenti e consultazione di banche dati complesse</a:t>
            </a:r>
          </a:p>
        </p:txBody>
      </p:sp>
      <p:sp>
        <p:nvSpPr>
          <p:cNvPr id="35" name="Figura a mano libera: forma 34">
            <a:extLst>
              <a:ext uri="{FF2B5EF4-FFF2-40B4-BE49-F238E27FC236}">
                <a16:creationId xmlns:a16="http://schemas.microsoft.com/office/drawing/2014/main" id="{9872259A-3E0F-FA63-582D-91CF6005C0FD}"/>
              </a:ext>
            </a:extLst>
          </p:cNvPr>
          <p:cNvSpPr/>
          <p:nvPr/>
        </p:nvSpPr>
        <p:spPr>
          <a:xfrm>
            <a:off x="3272787" y="4823068"/>
            <a:ext cx="1197039" cy="1112753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14894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 all’attività giurisdizionale</a:t>
            </a:r>
          </a:p>
        </p:txBody>
      </p:sp>
      <p:sp>
        <p:nvSpPr>
          <p:cNvPr id="36" name="Figura a mano libera: forma 35">
            <a:extLst>
              <a:ext uri="{FF2B5EF4-FFF2-40B4-BE49-F238E27FC236}">
                <a16:creationId xmlns:a16="http://schemas.microsoft.com/office/drawing/2014/main" id="{9040BAF7-6AAE-3E81-DDD8-A7FE1823EDC1}"/>
              </a:ext>
            </a:extLst>
          </p:cNvPr>
          <p:cNvSpPr/>
          <p:nvPr/>
        </p:nvSpPr>
        <p:spPr>
          <a:xfrm>
            <a:off x="4608277" y="5219092"/>
            <a:ext cx="2556000" cy="324000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800000"/>
            </a:solidFill>
            <a:prstDash val="lg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8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Gestione delle interferenze tra mediazione e processo e della conciliazione in ambito giudiziale</a:t>
            </a:r>
          </a:p>
        </p:txBody>
      </p:sp>
      <p:sp>
        <p:nvSpPr>
          <p:cNvPr id="37" name="Figura a mano libera: forma 36">
            <a:extLst>
              <a:ext uri="{FF2B5EF4-FFF2-40B4-BE49-F238E27FC236}">
                <a16:creationId xmlns:a16="http://schemas.microsoft.com/office/drawing/2014/main" id="{CC37827C-B96E-D917-B742-B55CCB451A9D}"/>
              </a:ext>
            </a:extLst>
          </p:cNvPr>
          <p:cNvSpPr/>
          <p:nvPr/>
        </p:nvSpPr>
        <p:spPr>
          <a:xfrm>
            <a:off x="4608277" y="4430283"/>
            <a:ext cx="2556000" cy="324000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800000"/>
            </a:solidFill>
            <a:prstDash val="lg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8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 e gestione documenti informatici</a:t>
            </a:r>
          </a:p>
        </p:txBody>
      </p:sp>
      <p:sp>
        <p:nvSpPr>
          <p:cNvPr id="38" name="Figura a mano libera: forma 37">
            <a:extLst>
              <a:ext uri="{FF2B5EF4-FFF2-40B4-BE49-F238E27FC236}">
                <a16:creationId xmlns:a16="http://schemas.microsoft.com/office/drawing/2014/main" id="{B9C087E9-1503-921C-21F4-C87592E1D140}"/>
              </a:ext>
            </a:extLst>
          </p:cNvPr>
          <p:cNvSpPr/>
          <p:nvPr/>
        </p:nvSpPr>
        <p:spPr>
          <a:xfrm>
            <a:off x="3283318" y="4029871"/>
            <a:ext cx="1197039" cy="724412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14894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9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 amministrativo</a:t>
            </a:r>
          </a:p>
        </p:txBody>
      </p:sp>
      <p:sp>
        <p:nvSpPr>
          <p:cNvPr id="39" name="Figura a mano libera: forma 38">
            <a:extLst>
              <a:ext uri="{FF2B5EF4-FFF2-40B4-BE49-F238E27FC236}">
                <a16:creationId xmlns:a16="http://schemas.microsoft.com/office/drawing/2014/main" id="{D628F571-EB51-7C77-3DF3-5C5174504A9A}"/>
              </a:ext>
            </a:extLst>
          </p:cNvPr>
          <p:cNvSpPr/>
          <p:nvPr/>
        </p:nvSpPr>
        <p:spPr>
          <a:xfrm>
            <a:off x="4608277" y="4035878"/>
            <a:ext cx="2556000" cy="324000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800000"/>
            </a:solidFill>
            <a:prstDash val="lg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8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Tecniche e strumenti di rilevazione dei dati e di analisi statistica complessa</a:t>
            </a:r>
          </a:p>
        </p:txBody>
      </p:sp>
      <p:sp>
        <p:nvSpPr>
          <p:cNvPr id="40" name="Figura a mano libera: forma 39">
            <a:extLst>
              <a:ext uri="{FF2B5EF4-FFF2-40B4-BE49-F238E27FC236}">
                <a16:creationId xmlns:a16="http://schemas.microsoft.com/office/drawing/2014/main" id="{03AD4F9E-C056-E97C-EC13-AAABAE302F12}"/>
              </a:ext>
            </a:extLst>
          </p:cNvPr>
          <p:cNvSpPr/>
          <p:nvPr/>
        </p:nvSpPr>
        <p:spPr>
          <a:xfrm>
            <a:off x="7199631" y="4430283"/>
            <a:ext cx="2556000" cy="324000"/>
          </a:xfrm>
          <a:custGeom>
            <a:avLst/>
            <a:gdLst>
              <a:gd name="connsiteX0" fmla="*/ 0 w 769572"/>
              <a:gd name="connsiteY0" fmla="*/ 0 h 461743"/>
              <a:gd name="connsiteX1" fmla="*/ 769572 w 769572"/>
              <a:gd name="connsiteY1" fmla="*/ 0 h 461743"/>
              <a:gd name="connsiteX2" fmla="*/ 769572 w 769572"/>
              <a:gd name="connsiteY2" fmla="*/ 461743 h 461743"/>
              <a:gd name="connsiteX3" fmla="*/ 0 w 769572"/>
              <a:gd name="connsiteY3" fmla="*/ 461743 h 461743"/>
              <a:gd name="connsiteX4" fmla="*/ 0 w 769572"/>
              <a:gd name="connsiteY4" fmla="*/ 0 h 46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572" h="461743">
                <a:moveTo>
                  <a:pt x="0" y="0"/>
                </a:moveTo>
                <a:lnTo>
                  <a:pt x="769572" y="0"/>
                </a:lnTo>
                <a:lnTo>
                  <a:pt x="769572" y="461743"/>
                </a:lnTo>
                <a:lnTo>
                  <a:pt x="0" y="4617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800000"/>
            </a:solidFill>
            <a:prstDash val="lg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8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Gestione ed attuazione di progetti </a:t>
            </a:r>
          </a:p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800" dirty="0">
                <a:solidFill>
                  <a:srgbClr val="014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 attività complesse</a:t>
            </a: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11309F7A-ACEF-B4EC-E8AD-D05B5BEC82BD}"/>
              </a:ext>
            </a:extLst>
          </p:cNvPr>
          <p:cNvSpPr/>
          <p:nvPr/>
        </p:nvSpPr>
        <p:spPr>
          <a:xfrm>
            <a:off x="4608277" y="3803381"/>
            <a:ext cx="5154559" cy="170147"/>
          </a:xfrm>
          <a:prstGeom prst="rect">
            <a:avLst/>
          </a:prstGeom>
          <a:solidFill>
            <a:schemeClr val="bg1"/>
          </a:solidFill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Principali competenze tecnico - specialistiche</a:t>
            </a:r>
          </a:p>
        </p:txBody>
      </p: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C0A2E39F-D083-66EA-B30D-57E3E9D647AC}"/>
              </a:ext>
            </a:extLst>
          </p:cNvPr>
          <p:cNvCxnSpPr>
            <a:cxnSpLocks/>
          </p:cNvCxnSpPr>
          <p:nvPr/>
        </p:nvCxnSpPr>
        <p:spPr>
          <a:xfrm>
            <a:off x="3272787" y="4788067"/>
            <a:ext cx="6490049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263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5BBDCCAB-5EBE-14FB-5617-04F8C6DF208A}"/>
              </a:ext>
            </a:extLst>
          </p:cNvPr>
          <p:cNvSpPr/>
          <p:nvPr/>
        </p:nvSpPr>
        <p:spPr>
          <a:xfrm>
            <a:off x="407988" y="1052514"/>
            <a:ext cx="6189057" cy="5040311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6DAFC6B-394E-C206-1F88-FE82995E23B6}"/>
              </a:ext>
            </a:extLst>
          </p:cNvPr>
          <p:cNvSpPr txBox="1"/>
          <p:nvPr/>
        </p:nvSpPr>
        <p:spPr>
          <a:xfrm>
            <a:off x="407988" y="1300990"/>
            <a:ext cx="6189056" cy="47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Nel settore della giustizia stanno emergendo nuove professioni che si concentrano sull’integrazione tra tecnologie digitali, automazione e innovazione nelle pratiche legali: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352C3BC4-9105-6524-E547-CBE8AF28C2E0}"/>
              </a:ext>
            </a:extLst>
          </p:cNvPr>
          <p:cNvGrpSpPr/>
          <p:nvPr/>
        </p:nvGrpSpPr>
        <p:grpSpPr>
          <a:xfrm>
            <a:off x="501047" y="2061174"/>
            <a:ext cx="5833078" cy="3928007"/>
            <a:chOff x="3048001" y="-422808"/>
            <a:chExt cx="6095998" cy="7703615"/>
          </a:xfrm>
        </p:grpSpPr>
        <p:sp>
          <p:nvSpPr>
            <p:cNvPr id="8" name="Rettangolo con angoli arrotondati 7">
              <a:extLst>
                <a:ext uri="{FF2B5EF4-FFF2-40B4-BE49-F238E27FC236}">
                  <a16:creationId xmlns:a16="http://schemas.microsoft.com/office/drawing/2014/main" id="{516B63DB-937B-E315-A16E-AE8D1D253FEA}"/>
                </a:ext>
              </a:extLst>
            </p:cNvPr>
            <p:cNvSpPr/>
            <p:nvPr/>
          </p:nvSpPr>
          <p:spPr>
            <a:xfrm>
              <a:off x="4931029" y="-340853"/>
              <a:ext cx="4212970" cy="655626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rgbClr val="8E0815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1" tIns="56769" rIns="81534" bIns="56771" numCol="1" spcCol="1270" anchor="ctr" anchorCtr="0">
              <a:noAutofit/>
            </a:bodyPr>
            <a:lstStyle/>
            <a:p>
              <a:pPr marL="0" lvl="1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t-IT" sz="110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Guida l'adozione di tecnologie legali innovative e garantisce la conformità normativa.</a:t>
              </a:r>
            </a:p>
          </p:txBody>
        </p:sp>
        <p:sp>
          <p:nvSpPr>
            <p:cNvPr id="9" name="Rettangolo con angoli arrotondati 8">
              <a:extLst>
                <a:ext uri="{FF2B5EF4-FFF2-40B4-BE49-F238E27FC236}">
                  <a16:creationId xmlns:a16="http://schemas.microsoft.com/office/drawing/2014/main" id="{018BBDD8-A93A-0F63-9D42-F4C272F0A554}"/>
                </a:ext>
              </a:extLst>
            </p:cNvPr>
            <p:cNvSpPr/>
            <p:nvPr/>
          </p:nvSpPr>
          <p:spPr>
            <a:xfrm>
              <a:off x="3048001" y="-422808"/>
              <a:ext cx="1785774" cy="819533"/>
            </a:xfrm>
            <a:prstGeom prst="roundRect">
              <a:avLst/>
            </a:prstGeom>
            <a:solidFill>
              <a:srgbClr val="8E081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76" tIns="72391" rIns="104776" bIns="72391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Legal Tech Advisor:</a:t>
              </a:r>
              <a:endParaRPr lang="it-IT" sz="11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ttangolo con angoli arrotondati 9">
              <a:extLst>
                <a:ext uri="{FF2B5EF4-FFF2-40B4-BE49-F238E27FC236}">
                  <a16:creationId xmlns:a16="http://schemas.microsoft.com/office/drawing/2014/main" id="{F9D54C8A-165B-B375-BBC5-48AC3B443188}"/>
                </a:ext>
              </a:extLst>
            </p:cNvPr>
            <p:cNvSpPr/>
            <p:nvPr/>
          </p:nvSpPr>
          <p:spPr>
            <a:xfrm>
              <a:off x="4931029" y="519657"/>
              <a:ext cx="4212970" cy="655626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rgbClr val="8E0815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1" tIns="56769" rIns="81534" bIns="56771" numCol="1" spcCol="1270" anchor="ctr" anchorCtr="0">
              <a:noAutofit/>
            </a:bodyPr>
            <a:lstStyle/>
            <a:p>
              <a:pPr marL="0" lvl="1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t-IT" sz="110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Coordina progetti legali complessi per soddisfare le esigenze dei clienti.</a:t>
              </a:r>
            </a:p>
          </p:txBody>
        </p:sp>
        <p:sp>
          <p:nvSpPr>
            <p:cNvPr id="11" name="Rettangolo con angoli arrotondati 10">
              <a:extLst>
                <a:ext uri="{FF2B5EF4-FFF2-40B4-BE49-F238E27FC236}">
                  <a16:creationId xmlns:a16="http://schemas.microsoft.com/office/drawing/2014/main" id="{700D8B2B-BD59-587C-50ED-FA00598DB32C}"/>
                </a:ext>
              </a:extLst>
            </p:cNvPr>
            <p:cNvSpPr/>
            <p:nvPr/>
          </p:nvSpPr>
          <p:spPr>
            <a:xfrm>
              <a:off x="3048001" y="437703"/>
              <a:ext cx="1785774" cy="819533"/>
            </a:xfrm>
            <a:prstGeom prst="roundRect">
              <a:avLst/>
            </a:prstGeom>
            <a:solidFill>
              <a:srgbClr val="8E081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76" tIns="72391" rIns="104776" bIns="72391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Legal Project Manager:</a:t>
              </a:r>
              <a:endParaRPr lang="it-IT" sz="11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ttangolo con angoli arrotondati 11">
              <a:extLst>
                <a:ext uri="{FF2B5EF4-FFF2-40B4-BE49-F238E27FC236}">
                  <a16:creationId xmlns:a16="http://schemas.microsoft.com/office/drawing/2014/main" id="{A47154E8-6BDC-8D08-0DA0-B85CBB6282D3}"/>
                </a:ext>
              </a:extLst>
            </p:cNvPr>
            <p:cNvSpPr/>
            <p:nvPr/>
          </p:nvSpPr>
          <p:spPr>
            <a:xfrm>
              <a:off x="4931029" y="1380166"/>
              <a:ext cx="4212970" cy="655626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rgbClr val="8E0815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1" tIns="56770" rIns="81534" bIns="56770" numCol="1" spcCol="1270" anchor="ctr" anchorCtr="0">
              <a:noAutofit/>
            </a:bodyPr>
            <a:lstStyle/>
            <a:p>
              <a:pPr marL="0" lvl="1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t-IT" sz="110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Assicura la conformità alle leggi sulla protezione dei dati e gestisce la privacy aziendale.</a:t>
              </a:r>
            </a:p>
          </p:txBody>
        </p:sp>
        <p:sp>
          <p:nvSpPr>
            <p:cNvPr id="13" name="Rettangolo con angoli arrotondati 12">
              <a:extLst>
                <a:ext uri="{FF2B5EF4-FFF2-40B4-BE49-F238E27FC236}">
                  <a16:creationId xmlns:a16="http://schemas.microsoft.com/office/drawing/2014/main" id="{3A0FE0DD-A823-45A5-9EB8-7937ED6D28BD}"/>
                </a:ext>
              </a:extLst>
            </p:cNvPr>
            <p:cNvSpPr/>
            <p:nvPr/>
          </p:nvSpPr>
          <p:spPr>
            <a:xfrm>
              <a:off x="3048001" y="1298211"/>
              <a:ext cx="1785774" cy="819533"/>
            </a:xfrm>
            <a:prstGeom prst="roundRect">
              <a:avLst/>
            </a:prstGeom>
            <a:solidFill>
              <a:srgbClr val="8E081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76" tIns="72391" rIns="104776" bIns="72391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Data </a:t>
              </a:r>
              <a:r>
                <a:rPr lang="it-IT" sz="1100" b="1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Protection</a:t>
              </a:r>
              <a:r>
                <a:rPr lang="it-IT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100" b="1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Officer</a:t>
              </a:r>
              <a:r>
                <a:rPr lang="it-IT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endParaRPr lang="it-IT" sz="11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ttangolo con angoli arrotondati 13">
              <a:extLst>
                <a:ext uri="{FF2B5EF4-FFF2-40B4-BE49-F238E27FC236}">
                  <a16:creationId xmlns:a16="http://schemas.microsoft.com/office/drawing/2014/main" id="{8A6BC9B9-11E3-B098-33D1-7F674C0130F1}"/>
                </a:ext>
              </a:extLst>
            </p:cNvPr>
            <p:cNvSpPr/>
            <p:nvPr/>
          </p:nvSpPr>
          <p:spPr>
            <a:xfrm>
              <a:off x="4931029" y="2240677"/>
              <a:ext cx="4212970" cy="655626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rgbClr val="8E0815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1" tIns="56770" rIns="81534" bIns="56770" numCol="1" spcCol="1270" anchor="ctr" anchorCtr="0">
              <a:noAutofit/>
            </a:bodyPr>
            <a:lstStyle/>
            <a:p>
              <a:pPr marL="0" lvl="1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t-IT" sz="110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Ricercatore di prove digitali in procedimenti legali con competenze in gestione e analisi dei dati.</a:t>
              </a:r>
            </a:p>
          </p:txBody>
        </p:sp>
        <p:sp>
          <p:nvSpPr>
            <p:cNvPr id="15" name="Rettangolo con angoli arrotondati 14">
              <a:extLst>
                <a:ext uri="{FF2B5EF4-FFF2-40B4-BE49-F238E27FC236}">
                  <a16:creationId xmlns:a16="http://schemas.microsoft.com/office/drawing/2014/main" id="{DB4197BB-4116-114E-D0DD-0D5F55A5051B}"/>
                </a:ext>
              </a:extLst>
            </p:cNvPr>
            <p:cNvSpPr/>
            <p:nvPr/>
          </p:nvSpPr>
          <p:spPr>
            <a:xfrm>
              <a:off x="3048001" y="2158722"/>
              <a:ext cx="1785774" cy="819533"/>
            </a:xfrm>
            <a:prstGeom prst="roundRect">
              <a:avLst/>
            </a:prstGeom>
            <a:solidFill>
              <a:srgbClr val="8E081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76" tIns="72391" rIns="104776" bIns="72391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Esperto di E-Discovery:</a:t>
              </a:r>
              <a:endParaRPr lang="it-IT" sz="11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ttangolo con angoli arrotondati 15">
              <a:extLst>
                <a:ext uri="{FF2B5EF4-FFF2-40B4-BE49-F238E27FC236}">
                  <a16:creationId xmlns:a16="http://schemas.microsoft.com/office/drawing/2014/main" id="{537A0C6C-BB47-4266-A513-C8601401F1BD}"/>
                </a:ext>
              </a:extLst>
            </p:cNvPr>
            <p:cNvSpPr/>
            <p:nvPr/>
          </p:nvSpPr>
          <p:spPr>
            <a:xfrm>
              <a:off x="4931029" y="3101186"/>
              <a:ext cx="4212970" cy="655628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rgbClr val="8E0815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1" tIns="56771" rIns="81534" bIns="56770" numCol="1" spcCol="1270" anchor="ctr" anchorCtr="0">
              <a:noAutofit/>
            </a:bodyPr>
            <a:lstStyle/>
            <a:p>
              <a:pPr marL="0" lvl="1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t-IT" sz="1100" i="1" kern="1200">
                  <a:latin typeface="Arial" panose="020B0604020202020204" pitchFamily="34" charset="0"/>
                  <a:cs typeface="Arial" panose="020B0604020202020204" pitchFamily="34" charset="0"/>
                </a:rPr>
                <a:t>Risolve </a:t>
              </a:r>
              <a:r>
                <a:rPr lang="it-IT" sz="110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dispute su piattaforme digitali con competenze nella gestione dei conflitti e comunicazione online.</a:t>
              </a:r>
            </a:p>
          </p:txBody>
        </p:sp>
        <p:sp>
          <p:nvSpPr>
            <p:cNvPr id="17" name="Rettangolo con angoli arrotondati 16">
              <a:extLst>
                <a:ext uri="{FF2B5EF4-FFF2-40B4-BE49-F238E27FC236}">
                  <a16:creationId xmlns:a16="http://schemas.microsoft.com/office/drawing/2014/main" id="{7B74163C-71F7-7369-2C1C-B1DD23E24B01}"/>
                </a:ext>
              </a:extLst>
            </p:cNvPr>
            <p:cNvSpPr/>
            <p:nvPr/>
          </p:nvSpPr>
          <p:spPr>
            <a:xfrm>
              <a:off x="3048001" y="3019233"/>
              <a:ext cx="1785774" cy="819533"/>
            </a:xfrm>
            <a:prstGeom prst="roundRect">
              <a:avLst/>
            </a:prstGeom>
            <a:solidFill>
              <a:srgbClr val="8E081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76" tIns="72391" rIns="104776" bIns="72391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Mediatore Online:</a:t>
              </a:r>
              <a:endParaRPr lang="it-IT" sz="11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ttangolo con angoli arrotondati 17">
              <a:extLst>
                <a:ext uri="{FF2B5EF4-FFF2-40B4-BE49-F238E27FC236}">
                  <a16:creationId xmlns:a16="http://schemas.microsoft.com/office/drawing/2014/main" id="{B13A21DA-2D56-331D-E5DA-A65B2F99A33F}"/>
                </a:ext>
              </a:extLst>
            </p:cNvPr>
            <p:cNvSpPr/>
            <p:nvPr/>
          </p:nvSpPr>
          <p:spPr>
            <a:xfrm>
              <a:off x="4931029" y="3961696"/>
              <a:ext cx="4212970" cy="655626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rgbClr val="8E0815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1" tIns="56770" rIns="81534" bIns="56770" numCol="1" spcCol="1270" anchor="ctr" anchorCtr="0">
              <a:noAutofit/>
            </a:bodyPr>
            <a:lstStyle/>
            <a:p>
              <a:pPr marL="0" lvl="1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t-IT" sz="1100" i="1" kern="1200">
                  <a:latin typeface="Arial" panose="020B0604020202020204" pitchFamily="34" charset="0"/>
                  <a:cs typeface="Arial" panose="020B0604020202020204" pitchFamily="34" charset="0"/>
                </a:rPr>
                <a:t>Estrae </a:t>
              </a:r>
              <a:r>
                <a:rPr lang="it-IT" sz="110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informazioni da documenti legali con abilità in analisi dei dati e statistica.</a:t>
              </a:r>
            </a:p>
          </p:txBody>
        </p:sp>
        <p:sp>
          <p:nvSpPr>
            <p:cNvPr id="19" name="Rettangolo con angoli arrotondati 18">
              <a:extLst>
                <a:ext uri="{FF2B5EF4-FFF2-40B4-BE49-F238E27FC236}">
                  <a16:creationId xmlns:a16="http://schemas.microsoft.com/office/drawing/2014/main" id="{CD7EAAD4-EB00-E19F-2DEB-C1DEDAE78497}"/>
                </a:ext>
              </a:extLst>
            </p:cNvPr>
            <p:cNvSpPr/>
            <p:nvPr/>
          </p:nvSpPr>
          <p:spPr>
            <a:xfrm>
              <a:off x="3048001" y="3879744"/>
              <a:ext cx="1785774" cy="819533"/>
            </a:xfrm>
            <a:prstGeom prst="roundRect">
              <a:avLst/>
            </a:prstGeom>
            <a:solidFill>
              <a:srgbClr val="8E081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76" tIns="72391" rIns="104776" bIns="72391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Analista di Dati Giuridici:</a:t>
              </a:r>
              <a:endParaRPr lang="it-IT" sz="11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ttangolo con angoli arrotondati 19">
              <a:extLst>
                <a:ext uri="{FF2B5EF4-FFF2-40B4-BE49-F238E27FC236}">
                  <a16:creationId xmlns:a16="http://schemas.microsoft.com/office/drawing/2014/main" id="{E9516453-F1F6-1016-340D-84D4FAB4C373}"/>
                </a:ext>
              </a:extLst>
            </p:cNvPr>
            <p:cNvSpPr/>
            <p:nvPr/>
          </p:nvSpPr>
          <p:spPr>
            <a:xfrm>
              <a:off x="4931029" y="4822207"/>
              <a:ext cx="4212970" cy="655626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rgbClr val="8E0815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1" tIns="56770" rIns="81534" bIns="56770" numCol="1" spcCol="1270" anchor="ctr" anchorCtr="0">
              <a:noAutofit/>
            </a:bodyPr>
            <a:lstStyle/>
            <a:p>
              <a:pPr marL="0" lvl="1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t-IT" sz="110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Guida decisioni «etiche</a:t>
              </a:r>
              <a:r>
                <a:rPr lang="it-IT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  <a:r>
                <a:rPr lang="it-IT" sz="110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 relative alle tecnologie emergenti.</a:t>
              </a:r>
            </a:p>
          </p:txBody>
        </p:sp>
        <p:sp>
          <p:nvSpPr>
            <p:cNvPr id="21" name="Rettangolo con angoli arrotondati 20">
              <a:extLst>
                <a:ext uri="{FF2B5EF4-FFF2-40B4-BE49-F238E27FC236}">
                  <a16:creationId xmlns:a16="http://schemas.microsoft.com/office/drawing/2014/main" id="{F1FB3B92-577E-92AB-E8F7-CAA3F21E13A9}"/>
                </a:ext>
              </a:extLst>
            </p:cNvPr>
            <p:cNvSpPr/>
            <p:nvPr/>
          </p:nvSpPr>
          <p:spPr>
            <a:xfrm>
              <a:off x="3048001" y="4740252"/>
              <a:ext cx="1785774" cy="819533"/>
            </a:xfrm>
            <a:prstGeom prst="roundRect">
              <a:avLst/>
            </a:prstGeom>
            <a:solidFill>
              <a:srgbClr val="8E081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76" tIns="72391" rIns="104776" bIns="72391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Esperto in Etica Legale e Tecnologica:</a:t>
              </a:r>
              <a:endParaRPr lang="it-IT" sz="11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ttangolo con angoli arrotondati 21">
              <a:extLst>
                <a:ext uri="{FF2B5EF4-FFF2-40B4-BE49-F238E27FC236}">
                  <a16:creationId xmlns:a16="http://schemas.microsoft.com/office/drawing/2014/main" id="{EE154354-F85C-532D-ED28-3B65909B4B19}"/>
                </a:ext>
              </a:extLst>
            </p:cNvPr>
            <p:cNvSpPr/>
            <p:nvPr/>
          </p:nvSpPr>
          <p:spPr>
            <a:xfrm>
              <a:off x="4931029" y="5682718"/>
              <a:ext cx="4212970" cy="655626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rgbClr val="8E0815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1" tIns="56770" rIns="81534" bIns="56770" numCol="1" spcCol="1270" anchor="ctr" anchorCtr="0">
              <a:noAutofit/>
            </a:bodyPr>
            <a:lstStyle/>
            <a:p>
              <a:pPr marL="0" lvl="1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t-IT" sz="1100" i="1" kern="1200">
                  <a:latin typeface="Arial" panose="020B0604020202020204" pitchFamily="34" charset="0"/>
                  <a:cs typeface="Arial" panose="020B0604020202020204" pitchFamily="34" charset="0"/>
                </a:rPr>
                <a:t>Organizza </a:t>
              </a:r>
              <a:r>
                <a:rPr lang="it-IT" sz="110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informazioni giuridiche con competenze in ricerca e gestione dati.</a:t>
              </a:r>
            </a:p>
          </p:txBody>
        </p:sp>
        <p:sp>
          <p:nvSpPr>
            <p:cNvPr id="23" name="Rettangolo con angoli arrotondati 22">
              <a:extLst>
                <a:ext uri="{FF2B5EF4-FFF2-40B4-BE49-F238E27FC236}">
                  <a16:creationId xmlns:a16="http://schemas.microsoft.com/office/drawing/2014/main" id="{FB827EA8-F203-2734-2F5D-160CF2EB8BE1}"/>
                </a:ext>
              </a:extLst>
            </p:cNvPr>
            <p:cNvSpPr/>
            <p:nvPr/>
          </p:nvSpPr>
          <p:spPr>
            <a:xfrm>
              <a:off x="3048001" y="5600765"/>
              <a:ext cx="1785774" cy="819533"/>
            </a:xfrm>
            <a:prstGeom prst="roundRect">
              <a:avLst/>
            </a:prstGeom>
            <a:solidFill>
              <a:srgbClr val="8E081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76" tIns="72391" rIns="104776" bIns="72391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Gestore della Conoscenza Legale:</a:t>
              </a:r>
              <a:endParaRPr lang="it-IT" sz="11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ttangolo con angoli arrotondati 23">
              <a:extLst>
                <a:ext uri="{FF2B5EF4-FFF2-40B4-BE49-F238E27FC236}">
                  <a16:creationId xmlns:a16="http://schemas.microsoft.com/office/drawing/2014/main" id="{32CE473D-5464-17D7-2AB7-3D5AEE492630}"/>
                </a:ext>
              </a:extLst>
            </p:cNvPr>
            <p:cNvSpPr/>
            <p:nvPr/>
          </p:nvSpPr>
          <p:spPr>
            <a:xfrm>
              <a:off x="4931029" y="6543228"/>
              <a:ext cx="4212970" cy="655626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rgbClr val="8E0815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1" tIns="56770" rIns="81534" bIns="56770" numCol="1" spcCol="1270" anchor="ctr" anchorCtr="0">
              <a:noAutofit/>
            </a:bodyPr>
            <a:lstStyle/>
            <a:p>
              <a:pPr marL="0" lvl="1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it-IT" sz="110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Protegge dati sensibili con competenze in sicurezza informatica e conformità normativa.</a:t>
              </a:r>
            </a:p>
          </p:txBody>
        </p:sp>
        <p:sp>
          <p:nvSpPr>
            <p:cNvPr id="25" name="Rettangolo con angoli arrotondati 24">
              <a:extLst>
                <a:ext uri="{FF2B5EF4-FFF2-40B4-BE49-F238E27FC236}">
                  <a16:creationId xmlns:a16="http://schemas.microsoft.com/office/drawing/2014/main" id="{668878DC-6670-271D-DEB2-282B1B16B52E}"/>
                </a:ext>
              </a:extLst>
            </p:cNvPr>
            <p:cNvSpPr/>
            <p:nvPr/>
          </p:nvSpPr>
          <p:spPr>
            <a:xfrm>
              <a:off x="3048001" y="6461274"/>
              <a:ext cx="1785774" cy="819533"/>
            </a:xfrm>
            <a:prstGeom prst="roundRect">
              <a:avLst/>
            </a:prstGeom>
            <a:solidFill>
              <a:srgbClr val="8E081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776" tIns="72391" rIns="104776" bIns="72391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Esperto in Sicurezza Informatica Giuridica:</a:t>
              </a:r>
              <a:endParaRPr lang="it-IT" sz="11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ettangolo 25">
            <a:extLst>
              <a:ext uri="{FF2B5EF4-FFF2-40B4-BE49-F238E27FC236}">
                <a16:creationId xmlns:a16="http://schemas.microsoft.com/office/drawing/2014/main" id="{1E02E77C-AFA3-E3E6-7BA0-5CAD49B0B011}"/>
              </a:ext>
            </a:extLst>
          </p:cNvPr>
          <p:cNvSpPr/>
          <p:nvPr/>
        </p:nvSpPr>
        <p:spPr>
          <a:xfrm>
            <a:off x="2225071" y="928688"/>
            <a:ext cx="2554890" cy="2347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E08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i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Nuove professioni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C92D1C6-287D-6D08-74ED-EFCD45908022}"/>
              </a:ext>
            </a:extLst>
          </p:cNvPr>
          <p:cNvSpPr txBox="1"/>
          <p:nvPr/>
        </p:nvSpPr>
        <p:spPr>
          <a:xfrm>
            <a:off x="7010401" y="1070637"/>
            <a:ext cx="47736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Dunque, l’adeguamento delle competenze del giurista e, quindi, anche 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l’adeguamento dell’offerta formativa delle Università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dovrebbero ruotare attorno a: </a:t>
            </a:r>
          </a:p>
          <a:p>
            <a:pPr algn="just"/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98F6AD4E-B257-E61E-9ADD-71F40C827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29" name="Immagine 28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1C0E1FBB-49EF-9B78-A8D7-246609C86A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  <p:sp>
        <p:nvSpPr>
          <p:cNvPr id="30" name="Titolo 1">
            <a:extLst>
              <a:ext uri="{FF2B5EF4-FFF2-40B4-BE49-F238E27FC236}">
                <a16:creationId xmlns:a16="http://schemas.microsoft.com/office/drawing/2014/main" id="{D283D888-52C2-5F3B-A6CD-969C5BF91650}"/>
              </a:ext>
            </a:extLst>
          </p:cNvPr>
          <p:cNvSpPr txBox="1">
            <a:spLocks/>
          </p:cNvSpPr>
          <p:nvPr/>
        </p:nvSpPr>
        <p:spPr bwMode="auto">
          <a:xfrm>
            <a:off x="371296" y="238475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just"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Paper: Nuove figure professionali e nuovi fabbisogni formativi</a:t>
            </a:r>
          </a:p>
        </p:txBody>
      </p: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DF52FEB1-97CB-67ED-21B1-E7B7F83086E4}"/>
              </a:ext>
            </a:extLst>
          </p:cNvPr>
          <p:cNvGrpSpPr/>
          <p:nvPr/>
        </p:nvGrpSpPr>
        <p:grpSpPr>
          <a:xfrm>
            <a:off x="7268064" y="1782946"/>
            <a:ext cx="4581033" cy="4309879"/>
            <a:chOff x="7272060" y="1749879"/>
            <a:chExt cx="4652085" cy="4024801"/>
          </a:xfrm>
        </p:grpSpPr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3AEEF386-34E4-0DEB-AEEA-D24EEEF07232}"/>
                </a:ext>
              </a:extLst>
            </p:cNvPr>
            <p:cNvSpPr/>
            <p:nvPr/>
          </p:nvSpPr>
          <p:spPr>
            <a:xfrm>
              <a:off x="7272060" y="1749879"/>
              <a:ext cx="4652085" cy="1216800"/>
            </a:xfrm>
            <a:custGeom>
              <a:avLst/>
              <a:gdLst>
                <a:gd name="connsiteX0" fmla="*/ 0 w 4913746"/>
                <a:gd name="connsiteY0" fmla="*/ 202804 h 1216800"/>
                <a:gd name="connsiteX1" fmla="*/ 202804 w 4913746"/>
                <a:gd name="connsiteY1" fmla="*/ 0 h 1216800"/>
                <a:gd name="connsiteX2" fmla="*/ 4710942 w 4913746"/>
                <a:gd name="connsiteY2" fmla="*/ 0 h 1216800"/>
                <a:gd name="connsiteX3" fmla="*/ 4913746 w 4913746"/>
                <a:gd name="connsiteY3" fmla="*/ 202804 h 1216800"/>
                <a:gd name="connsiteX4" fmla="*/ 4913746 w 4913746"/>
                <a:gd name="connsiteY4" fmla="*/ 1013996 h 1216800"/>
                <a:gd name="connsiteX5" fmla="*/ 4710942 w 4913746"/>
                <a:gd name="connsiteY5" fmla="*/ 1216800 h 1216800"/>
                <a:gd name="connsiteX6" fmla="*/ 202804 w 4913746"/>
                <a:gd name="connsiteY6" fmla="*/ 1216800 h 1216800"/>
                <a:gd name="connsiteX7" fmla="*/ 0 w 4913746"/>
                <a:gd name="connsiteY7" fmla="*/ 1013996 h 1216800"/>
                <a:gd name="connsiteX8" fmla="*/ 0 w 4913746"/>
                <a:gd name="connsiteY8" fmla="*/ 202804 h 12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13746" h="1216800">
                  <a:moveTo>
                    <a:pt x="0" y="202804"/>
                  </a:moveTo>
                  <a:cubicBezTo>
                    <a:pt x="0" y="90798"/>
                    <a:pt x="90798" y="0"/>
                    <a:pt x="202804" y="0"/>
                  </a:cubicBezTo>
                  <a:lnTo>
                    <a:pt x="4710942" y="0"/>
                  </a:lnTo>
                  <a:cubicBezTo>
                    <a:pt x="4822948" y="0"/>
                    <a:pt x="4913746" y="90798"/>
                    <a:pt x="4913746" y="202804"/>
                  </a:cubicBezTo>
                  <a:lnTo>
                    <a:pt x="4913746" y="1013996"/>
                  </a:lnTo>
                  <a:cubicBezTo>
                    <a:pt x="4913746" y="1126002"/>
                    <a:pt x="4822948" y="1216800"/>
                    <a:pt x="4710942" y="1216800"/>
                  </a:cubicBezTo>
                  <a:lnTo>
                    <a:pt x="202804" y="1216800"/>
                  </a:lnTo>
                  <a:cubicBezTo>
                    <a:pt x="90798" y="1216800"/>
                    <a:pt x="0" y="1126002"/>
                    <a:pt x="0" y="1013996"/>
                  </a:cubicBezTo>
                  <a:lnTo>
                    <a:pt x="0" y="202804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8E0815"/>
              </a:solidFill>
              <a:prstDash val="lg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4000" tIns="105119" rIns="105119" bIns="105119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kern="1200" dirty="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 rafforzamento ed un completamento delle </a:t>
              </a:r>
              <a:r>
                <a:rPr lang="it-IT" sz="1200" b="1" kern="1200" dirty="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competenze tecnico-professionali </a:t>
              </a:r>
              <a:r>
                <a:rPr lang="it-IT" sz="1200" kern="1200" dirty="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 elementi delle scienze sociali, quali la sociologia, la scienza della comunicazione e la gestione delle risorse umane; un rafforzamento della preparazione nelle materie relative al diritto dell’Unione Europea;</a:t>
              </a:r>
            </a:p>
          </p:txBody>
        </p:sp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id="{E0BB5916-C034-75F7-FF13-E72EEB28B8A9}"/>
                </a:ext>
              </a:extLst>
            </p:cNvPr>
            <p:cNvSpPr/>
            <p:nvPr/>
          </p:nvSpPr>
          <p:spPr>
            <a:xfrm>
              <a:off x="7272060" y="3153879"/>
              <a:ext cx="4652085" cy="1216800"/>
            </a:xfrm>
            <a:custGeom>
              <a:avLst/>
              <a:gdLst>
                <a:gd name="connsiteX0" fmla="*/ 0 w 4913746"/>
                <a:gd name="connsiteY0" fmla="*/ 202804 h 1216800"/>
                <a:gd name="connsiteX1" fmla="*/ 202804 w 4913746"/>
                <a:gd name="connsiteY1" fmla="*/ 0 h 1216800"/>
                <a:gd name="connsiteX2" fmla="*/ 4710942 w 4913746"/>
                <a:gd name="connsiteY2" fmla="*/ 0 h 1216800"/>
                <a:gd name="connsiteX3" fmla="*/ 4913746 w 4913746"/>
                <a:gd name="connsiteY3" fmla="*/ 202804 h 1216800"/>
                <a:gd name="connsiteX4" fmla="*/ 4913746 w 4913746"/>
                <a:gd name="connsiteY4" fmla="*/ 1013996 h 1216800"/>
                <a:gd name="connsiteX5" fmla="*/ 4710942 w 4913746"/>
                <a:gd name="connsiteY5" fmla="*/ 1216800 h 1216800"/>
                <a:gd name="connsiteX6" fmla="*/ 202804 w 4913746"/>
                <a:gd name="connsiteY6" fmla="*/ 1216800 h 1216800"/>
                <a:gd name="connsiteX7" fmla="*/ 0 w 4913746"/>
                <a:gd name="connsiteY7" fmla="*/ 1013996 h 1216800"/>
                <a:gd name="connsiteX8" fmla="*/ 0 w 4913746"/>
                <a:gd name="connsiteY8" fmla="*/ 202804 h 12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13746" h="1216800">
                  <a:moveTo>
                    <a:pt x="0" y="202804"/>
                  </a:moveTo>
                  <a:cubicBezTo>
                    <a:pt x="0" y="90798"/>
                    <a:pt x="90798" y="0"/>
                    <a:pt x="202804" y="0"/>
                  </a:cubicBezTo>
                  <a:lnTo>
                    <a:pt x="4710942" y="0"/>
                  </a:lnTo>
                  <a:cubicBezTo>
                    <a:pt x="4822948" y="0"/>
                    <a:pt x="4913746" y="90798"/>
                    <a:pt x="4913746" y="202804"/>
                  </a:cubicBezTo>
                  <a:lnTo>
                    <a:pt x="4913746" y="1013996"/>
                  </a:lnTo>
                  <a:cubicBezTo>
                    <a:pt x="4913746" y="1126002"/>
                    <a:pt x="4822948" y="1216800"/>
                    <a:pt x="4710942" y="1216800"/>
                  </a:cubicBezTo>
                  <a:lnTo>
                    <a:pt x="202804" y="1216800"/>
                  </a:lnTo>
                  <a:cubicBezTo>
                    <a:pt x="90798" y="1216800"/>
                    <a:pt x="0" y="1126002"/>
                    <a:pt x="0" y="1013996"/>
                  </a:cubicBezTo>
                  <a:lnTo>
                    <a:pt x="0" y="202804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8E0815"/>
              </a:solidFill>
              <a:prstDash val="lg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4000" tIns="105119" rIns="105119" bIns="105119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kern="120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 allineamento delle </a:t>
              </a:r>
              <a:r>
                <a:rPr lang="it-IT" sz="1200" b="1" kern="120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competenze tecnico-specialistiche </a:t>
              </a:r>
              <a:r>
                <a:rPr lang="it-IT" sz="1200" kern="120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 le esigenze di osservazione e gestione di gruppi di lavoro in contesti e sistemi organizzativi complessi (osservazione e analisi di contesto, coordinamento gruppi di lavoro, problem solving…); </a:t>
              </a:r>
            </a:p>
          </p:txBody>
        </p:sp>
        <p:sp>
          <p:nvSpPr>
            <p:cNvPr id="38" name="Figura a mano libera: forma 37">
              <a:extLst>
                <a:ext uri="{FF2B5EF4-FFF2-40B4-BE49-F238E27FC236}">
                  <a16:creationId xmlns:a16="http://schemas.microsoft.com/office/drawing/2014/main" id="{F06A40D4-007D-E11B-6E70-902AC7BB5C06}"/>
                </a:ext>
              </a:extLst>
            </p:cNvPr>
            <p:cNvSpPr/>
            <p:nvPr/>
          </p:nvSpPr>
          <p:spPr>
            <a:xfrm>
              <a:off x="7272060" y="4557880"/>
              <a:ext cx="4652085" cy="1216800"/>
            </a:xfrm>
            <a:custGeom>
              <a:avLst/>
              <a:gdLst>
                <a:gd name="connsiteX0" fmla="*/ 0 w 4913746"/>
                <a:gd name="connsiteY0" fmla="*/ 202804 h 1216800"/>
                <a:gd name="connsiteX1" fmla="*/ 202804 w 4913746"/>
                <a:gd name="connsiteY1" fmla="*/ 0 h 1216800"/>
                <a:gd name="connsiteX2" fmla="*/ 4710942 w 4913746"/>
                <a:gd name="connsiteY2" fmla="*/ 0 h 1216800"/>
                <a:gd name="connsiteX3" fmla="*/ 4913746 w 4913746"/>
                <a:gd name="connsiteY3" fmla="*/ 202804 h 1216800"/>
                <a:gd name="connsiteX4" fmla="*/ 4913746 w 4913746"/>
                <a:gd name="connsiteY4" fmla="*/ 1013996 h 1216800"/>
                <a:gd name="connsiteX5" fmla="*/ 4710942 w 4913746"/>
                <a:gd name="connsiteY5" fmla="*/ 1216800 h 1216800"/>
                <a:gd name="connsiteX6" fmla="*/ 202804 w 4913746"/>
                <a:gd name="connsiteY6" fmla="*/ 1216800 h 1216800"/>
                <a:gd name="connsiteX7" fmla="*/ 0 w 4913746"/>
                <a:gd name="connsiteY7" fmla="*/ 1013996 h 1216800"/>
                <a:gd name="connsiteX8" fmla="*/ 0 w 4913746"/>
                <a:gd name="connsiteY8" fmla="*/ 202804 h 12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13746" h="1216800">
                  <a:moveTo>
                    <a:pt x="0" y="202804"/>
                  </a:moveTo>
                  <a:cubicBezTo>
                    <a:pt x="0" y="90798"/>
                    <a:pt x="90798" y="0"/>
                    <a:pt x="202804" y="0"/>
                  </a:cubicBezTo>
                  <a:lnTo>
                    <a:pt x="4710942" y="0"/>
                  </a:lnTo>
                  <a:cubicBezTo>
                    <a:pt x="4822948" y="0"/>
                    <a:pt x="4913746" y="90798"/>
                    <a:pt x="4913746" y="202804"/>
                  </a:cubicBezTo>
                  <a:lnTo>
                    <a:pt x="4913746" y="1013996"/>
                  </a:lnTo>
                  <a:cubicBezTo>
                    <a:pt x="4913746" y="1126002"/>
                    <a:pt x="4822948" y="1216800"/>
                    <a:pt x="4710942" y="1216800"/>
                  </a:cubicBezTo>
                  <a:lnTo>
                    <a:pt x="202804" y="1216800"/>
                  </a:lnTo>
                  <a:cubicBezTo>
                    <a:pt x="90798" y="1216800"/>
                    <a:pt x="0" y="1126002"/>
                    <a:pt x="0" y="1013996"/>
                  </a:cubicBezTo>
                  <a:lnTo>
                    <a:pt x="0" y="202804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8E0815"/>
              </a:solidFill>
              <a:prstDash val="lg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4000" tIns="105119" rIns="105119" bIns="105119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kern="1200" dirty="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una necessaria integrazione della </a:t>
              </a:r>
              <a:r>
                <a:rPr lang="it-IT" sz="1200" i="1" kern="1200" dirty="0" err="1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digital</a:t>
              </a:r>
              <a:r>
                <a:rPr lang="it-IT" sz="1200" i="1" kern="1200" dirty="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i="1" kern="1200" dirty="0" err="1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agility</a:t>
              </a:r>
              <a:r>
                <a:rPr lang="it-IT" sz="1200" i="1" kern="1200" dirty="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200" dirty="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nell’ambito delle </a:t>
              </a:r>
              <a:r>
                <a:rPr lang="it-IT" sz="1200" b="1" kern="1200" dirty="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competenze comportamentali</a:t>
              </a:r>
              <a:r>
                <a:rPr lang="it-IT" sz="1200" kern="1200" dirty="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it-IT" sz="1200" b="1" kern="1200" dirty="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kern="1200" dirty="0">
                  <a:solidFill>
                    <a:srgbClr val="08536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assieme alle capacità di collaborare con altre figure professionali e di acquisire la flessibilità necessaria ad evitare di soccombere di fronte agli imprevisti del lavoro in sistemi complessi (negoziazione, organizzazione e gestione del tempo, comunicazione efficace…)</a:t>
              </a:r>
            </a:p>
          </p:txBody>
        </p:sp>
      </p:grpSp>
      <p:sp>
        <p:nvSpPr>
          <p:cNvPr id="39" name="Ovale 38">
            <a:extLst>
              <a:ext uri="{FF2B5EF4-FFF2-40B4-BE49-F238E27FC236}">
                <a16:creationId xmlns:a16="http://schemas.microsoft.com/office/drawing/2014/main" id="{434C30EB-7330-4A68-C6DA-8C083589C07E}"/>
              </a:ext>
            </a:extLst>
          </p:cNvPr>
          <p:cNvSpPr/>
          <p:nvPr/>
        </p:nvSpPr>
        <p:spPr>
          <a:xfrm>
            <a:off x="7057488" y="2241104"/>
            <a:ext cx="427347" cy="398885"/>
          </a:xfrm>
          <a:prstGeom prst="ellipse">
            <a:avLst/>
          </a:prstGeom>
          <a:solidFill>
            <a:srgbClr val="8E08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a</a:t>
            </a:r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5BF69BA0-5247-7C47-AA7B-C51337BAAF6B}"/>
              </a:ext>
            </a:extLst>
          </p:cNvPr>
          <p:cNvSpPr/>
          <p:nvPr/>
        </p:nvSpPr>
        <p:spPr>
          <a:xfrm>
            <a:off x="7054390" y="3735869"/>
            <a:ext cx="427347" cy="398885"/>
          </a:xfrm>
          <a:prstGeom prst="ellipse">
            <a:avLst/>
          </a:prstGeom>
          <a:solidFill>
            <a:srgbClr val="8E08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b</a:t>
            </a:r>
          </a:p>
        </p:txBody>
      </p:sp>
      <p:sp>
        <p:nvSpPr>
          <p:cNvPr id="41" name="Ovale 40">
            <a:extLst>
              <a:ext uri="{FF2B5EF4-FFF2-40B4-BE49-F238E27FC236}">
                <a16:creationId xmlns:a16="http://schemas.microsoft.com/office/drawing/2014/main" id="{D656099A-0AF0-8F09-0EC6-3231B29F00FB}"/>
              </a:ext>
            </a:extLst>
          </p:cNvPr>
          <p:cNvSpPr/>
          <p:nvPr/>
        </p:nvSpPr>
        <p:spPr>
          <a:xfrm>
            <a:off x="7054390" y="5241889"/>
            <a:ext cx="427347" cy="398885"/>
          </a:xfrm>
          <a:prstGeom prst="ellipse">
            <a:avLst/>
          </a:prstGeom>
          <a:solidFill>
            <a:srgbClr val="8E08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c</a:t>
            </a:r>
          </a:p>
        </p:txBody>
      </p:sp>
      <p:cxnSp>
        <p:nvCxnSpPr>
          <p:cNvPr id="42" name="Straight Connector 2">
            <a:extLst>
              <a:ext uri="{FF2B5EF4-FFF2-40B4-BE49-F238E27FC236}">
                <a16:creationId xmlns:a16="http://schemas.microsoft.com/office/drawing/2014/main" id="{AA8C89A9-922D-C5F8-08D5-449879851CB9}"/>
              </a:ext>
            </a:extLst>
          </p:cNvPr>
          <p:cNvCxnSpPr>
            <a:cxnSpLocks/>
          </p:cNvCxnSpPr>
          <p:nvPr/>
        </p:nvCxnSpPr>
        <p:spPr>
          <a:xfrm>
            <a:off x="6844161" y="1015754"/>
            <a:ext cx="0" cy="5077071"/>
          </a:xfrm>
          <a:prstGeom prst="line">
            <a:avLst/>
          </a:prstGeom>
          <a:ln w="3175">
            <a:solidFill>
              <a:srgbClr val="8E0815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reeform 146">
            <a:extLst>
              <a:ext uri="{FF2B5EF4-FFF2-40B4-BE49-F238E27FC236}">
                <a16:creationId xmlns:a16="http://schemas.microsoft.com/office/drawing/2014/main" id="{C5AA35C4-523E-1962-28FE-B60B4496E0D6}"/>
              </a:ext>
            </a:extLst>
          </p:cNvPr>
          <p:cNvSpPr>
            <a:spLocks noEditPoints="1"/>
          </p:cNvSpPr>
          <p:nvPr/>
        </p:nvSpPr>
        <p:spPr bwMode="auto">
          <a:xfrm>
            <a:off x="11325225" y="166070"/>
            <a:ext cx="485775" cy="403225"/>
          </a:xfrm>
          <a:custGeom>
            <a:avLst/>
            <a:gdLst>
              <a:gd name="T0" fmla="*/ 791 w 918"/>
              <a:gd name="T1" fmla="*/ 419 h 763"/>
              <a:gd name="T2" fmla="*/ 765 w 918"/>
              <a:gd name="T3" fmla="*/ 391 h 763"/>
              <a:gd name="T4" fmla="*/ 860 w 918"/>
              <a:gd name="T5" fmla="*/ 351 h 763"/>
              <a:gd name="T6" fmla="*/ 818 w 918"/>
              <a:gd name="T7" fmla="*/ 306 h 763"/>
              <a:gd name="T8" fmla="*/ 803 w 918"/>
              <a:gd name="T9" fmla="*/ 200 h 763"/>
              <a:gd name="T10" fmla="*/ 777 w 918"/>
              <a:gd name="T11" fmla="*/ 141 h 763"/>
              <a:gd name="T12" fmla="*/ 718 w 918"/>
              <a:gd name="T13" fmla="*/ 116 h 763"/>
              <a:gd name="T14" fmla="*/ 656 w 918"/>
              <a:gd name="T15" fmla="*/ 128 h 763"/>
              <a:gd name="T16" fmla="*/ 659 w 918"/>
              <a:gd name="T17" fmla="*/ 218 h 763"/>
              <a:gd name="T18" fmla="*/ 662 w 918"/>
              <a:gd name="T19" fmla="*/ 291 h 763"/>
              <a:gd name="T20" fmla="*/ 623 w 918"/>
              <a:gd name="T21" fmla="*/ 360 h 763"/>
              <a:gd name="T22" fmla="*/ 651 w 918"/>
              <a:gd name="T23" fmla="*/ 391 h 763"/>
              <a:gd name="T24" fmla="*/ 633 w 918"/>
              <a:gd name="T25" fmla="*/ 415 h 763"/>
              <a:gd name="T26" fmla="*/ 611 w 918"/>
              <a:gd name="T27" fmla="*/ 469 h 763"/>
              <a:gd name="T28" fmla="*/ 791 w 918"/>
              <a:gd name="T29" fmla="*/ 562 h 763"/>
              <a:gd name="T30" fmla="*/ 910 w 918"/>
              <a:gd name="T31" fmla="*/ 554 h 763"/>
              <a:gd name="T32" fmla="*/ 917 w 918"/>
              <a:gd name="T33" fmla="*/ 534 h 763"/>
              <a:gd name="T34" fmla="*/ 128 w 918"/>
              <a:gd name="T35" fmla="*/ 562 h 763"/>
              <a:gd name="T36" fmla="*/ 284 w 918"/>
              <a:gd name="T37" fmla="*/ 480 h 763"/>
              <a:gd name="T38" fmla="*/ 294 w 918"/>
              <a:gd name="T39" fmla="*/ 419 h 763"/>
              <a:gd name="T40" fmla="*/ 268 w 918"/>
              <a:gd name="T41" fmla="*/ 391 h 763"/>
              <a:gd name="T42" fmla="*/ 278 w 918"/>
              <a:gd name="T43" fmla="*/ 340 h 763"/>
              <a:gd name="T44" fmla="*/ 253 w 918"/>
              <a:gd name="T45" fmla="*/ 265 h 763"/>
              <a:gd name="T46" fmla="*/ 269 w 918"/>
              <a:gd name="T47" fmla="*/ 200 h 763"/>
              <a:gd name="T48" fmla="*/ 229 w 918"/>
              <a:gd name="T49" fmla="*/ 116 h 763"/>
              <a:gd name="T50" fmla="*/ 141 w 918"/>
              <a:gd name="T51" fmla="*/ 131 h 763"/>
              <a:gd name="T52" fmla="*/ 116 w 918"/>
              <a:gd name="T53" fmla="*/ 178 h 763"/>
              <a:gd name="T54" fmla="*/ 117 w 918"/>
              <a:gd name="T55" fmla="*/ 245 h 763"/>
              <a:gd name="T56" fmla="*/ 111 w 918"/>
              <a:gd name="T57" fmla="*/ 284 h 763"/>
              <a:gd name="T58" fmla="*/ 130 w 918"/>
              <a:gd name="T59" fmla="*/ 315 h 763"/>
              <a:gd name="T60" fmla="*/ 153 w 918"/>
              <a:gd name="T61" fmla="*/ 363 h 763"/>
              <a:gd name="T62" fmla="*/ 146 w 918"/>
              <a:gd name="T63" fmla="*/ 408 h 763"/>
              <a:gd name="T64" fmla="*/ 43 w 918"/>
              <a:gd name="T65" fmla="*/ 457 h 763"/>
              <a:gd name="T66" fmla="*/ 6 w 918"/>
              <a:gd name="T67" fmla="*/ 512 h 763"/>
              <a:gd name="T68" fmla="*/ 9 w 918"/>
              <a:gd name="T69" fmla="*/ 554 h 763"/>
              <a:gd name="T70" fmla="*/ 128 w 918"/>
              <a:gd name="T71" fmla="*/ 562 h 763"/>
              <a:gd name="T72" fmla="*/ 559 w 918"/>
              <a:gd name="T73" fmla="*/ 483 h 763"/>
              <a:gd name="T74" fmla="*/ 553 w 918"/>
              <a:gd name="T75" fmla="*/ 414 h 763"/>
              <a:gd name="T76" fmla="*/ 580 w 918"/>
              <a:gd name="T77" fmla="*/ 336 h 763"/>
              <a:gd name="T78" fmla="*/ 619 w 918"/>
              <a:gd name="T79" fmla="*/ 295 h 763"/>
              <a:gd name="T80" fmla="*/ 621 w 918"/>
              <a:gd name="T81" fmla="*/ 230 h 763"/>
              <a:gd name="T82" fmla="*/ 615 w 918"/>
              <a:gd name="T83" fmla="*/ 141 h 763"/>
              <a:gd name="T84" fmla="*/ 597 w 918"/>
              <a:gd name="T85" fmla="*/ 50 h 763"/>
              <a:gd name="T86" fmla="*/ 553 w 918"/>
              <a:gd name="T87" fmla="*/ 32 h 763"/>
              <a:gd name="T88" fmla="*/ 503 w 918"/>
              <a:gd name="T89" fmla="*/ 3 h 763"/>
              <a:gd name="T90" fmla="*/ 416 w 918"/>
              <a:gd name="T91" fmla="*/ 10 h 763"/>
              <a:gd name="T92" fmla="*/ 334 w 918"/>
              <a:gd name="T93" fmla="*/ 32 h 763"/>
              <a:gd name="T94" fmla="*/ 307 w 918"/>
              <a:gd name="T95" fmla="*/ 68 h 763"/>
              <a:gd name="T96" fmla="*/ 311 w 918"/>
              <a:gd name="T97" fmla="*/ 215 h 763"/>
              <a:gd name="T98" fmla="*/ 293 w 918"/>
              <a:gd name="T99" fmla="*/ 259 h 763"/>
              <a:gd name="T100" fmla="*/ 315 w 918"/>
              <a:gd name="T101" fmla="*/ 324 h 763"/>
              <a:gd name="T102" fmla="*/ 346 w 918"/>
              <a:gd name="T103" fmla="*/ 369 h 763"/>
              <a:gd name="T104" fmla="*/ 365 w 918"/>
              <a:gd name="T105" fmla="*/ 462 h 763"/>
              <a:gd name="T106" fmla="*/ 336 w 918"/>
              <a:gd name="T107" fmla="*/ 500 h 763"/>
              <a:gd name="T108" fmla="*/ 168 w 918"/>
              <a:gd name="T109" fmla="*/ 582 h 763"/>
              <a:gd name="T110" fmla="*/ 129 w 918"/>
              <a:gd name="T111" fmla="*/ 642 h 763"/>
              <a:gd name="T112" fmla="*/ 118 w 918"/>
              <a:gd name="T113" fmla="*/ 727 h 763"/>
              <a:gd name="T114" fmla="*/ 236 w 918"/>
              <a:gd name="T115" fmla="*/ 751 h 763"/>
              <a:gd name="T116" fmla="*/ 585 w 918"/>
              <a:gd name="T117" fmla="*/ 760 h 763"/>
              <a:gd name="T118" fmla="*/ 791 w 918"/>
              <a:gd name="T119" fmla="*/ 733 h 763"/>
              <a:gd name="T120" fmla="*/ 799 w 918"/>
              <a:gd name="T121" fmla="*/ 682 h 763"/>
              <a:gd name="T122" fmla="*/ 762 w 918"/>
              <a:gd name="T123" fmla="*/ 590 h 763"/>
              <a:gd name="T124" fmla="*/ 595 w 918"/>
              <a:gd name="T125" fmla="*/ 506 h 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8" h="763">
                <a:moveTo>
                  <a:pt x="893" y="469"/>
                </a:moveTo>
                <a:lnTo>
                  <a:pt x="893" y="469"/>
                </a:lnTo>
                <a:lnTo>
                  <a:pt x="886" y="463"/>
                </a:lnTo>
                <a:lnTo>
                  <a:pt x="875" y="457"/>
                </a:lnTo>
                <a:lnTo>
                  <a:pt x="846" y="443"/>
                </a:lnTo>
                <a:lnTo>
                  <a:pt x="816" y="429"/>
                </a:lnTo>
                <a:lnTo>
                  <a:pt x="791" y="419"/>
                </a:lnTo>
                <a:lnTo>
                  <a:pt x="791" y="419"/>
                </a:lnTo>
                <a:lnTo>
                  <a:pt x="776" y="411"/>
                </a:lnTo>
                <a:lnTo>
                  <a:pt x="772" y="408"/>
                </a:lnTo>
                <a:lnTo>
                  <a:pt x="769" y="404"/>
                </a:lnTo>
                <a:lnTo>
                  <a:pt x="766" y="402"/>
                </a:lnTo>
                <a:lnTo>
                  <a:pt x="765" y="398"/>
                </a:lnTo>
                <a:lnTo>
                  <a:pt x="765" y="391"/>
                </a:lnTo>
                <a:lnTo>
                  <a:pt x="765" y="379"/>
                </a:lnTo>
                <a:lnTo>
                  <a:pt x="765" y="379"/>
                </a:lnTo>
                <a:lnTo>
                  <a:pt x="793" y="375"/>
                </a:lnTo>
                <a:lnTo>
                  <a:pt x="817" y="369"/>
                </a:lnTo>
                <a:lnTo>
                  <a:pt x="840" y="361"/>
                </a:lnTo>
                <a:lnTo>
                  <a:pt x="860" y="351"/>
                </a:lnTo>
                <a:lnTo>
                  <a:pt x="860" y="351"/>
                </a:lnTo>
                <a:lnTo>
                  <a:pt x="852" y="348"/>
                </a:lnTo>
                <a:lnTo>
                  <a:pt x="845" y="343"/>
                </a:lnTo>
                <a:lnTo>
                  <a:pt x="838" y="337"/>
                </a:lnTo>
                <a:lnTo>
                  <a:pt x="832" y="331"/>
                </a:lnTo>
                <a:lnTo>
                  <a:pt x="827" y="322"/>
                </a:lnTo>
                <a:lnTo>
                  <a:pt x="822" y="314"/>
                </a:lnTo>
                <a:lnTo>
                  <a:pt x="818" y="306"/>
                </a:lnTo>
                <a:lnTo>
                  <a:pt x="815" y="296"/>
                </a:lnTo>
                <a:lnTo>
                  <a:pt x="809" y="275"/>
                </a:lnTo>
                <a:lnTo>
                  <a:pt x="806" y="254"/>
                </a:lnTo>
                <a:lnTo>
                  <a:pt x="804" y="232"/>
                </a:lnTo>
                <a:lnTo>
                  <a:pt x="804" y="211"/>
                </a:lnTo>
                <a:lnTo>
                  <a:pt x="804" y="211"/>
                </a:lnTo>
                <a:lnTo>
                  <a:pt x="803" y="200"/>
                </a:lnTo>
                <a:lnTo>
                  <a:pt x="801" y="190"/>
                </a:lnTo>
                <a:lnTo>
                  <a:pt x="800" y="181"/>
                </a:lnTo>
                <a:lnTo>
                  <a:pt x="797" y="171"/>
                </a:lnTo>
                <a:lnTo>
                  <a:pt x="793" y="163"/>
                </a:lnTo>
                <a:lnTo>
                  <a:pt x="788" y="155"/>
                </a:lnTo>
                <a:lnTo>
                  <a:pt x="783" y="148"/>
                </a:lnTo>
                <a:lnTo>
                  <a:pt x="777" y="141"/>
                </a:lnTo>
                <a:lnTo>
                  <a:pt x="771" y="135"/>
                </a:lnTo>
                <a:lnTo>
                  <a:pt x="764" y="130"/>
                </a:lnTo>
                <a:lnTo>
                  <a:pt x="756" y="125"/>
                </a:lnTo>
                <a:lnTo>
                  <a:pt x="747" y="122"/>
                </a:lnTo>
                <a:lnTo>
                  <a:pt x="739" y="118"/>
                </a:lnTo>
                <a:lnTo>
                  <a:pt x="729" y="117"/>
                </a:lnTo>
                <a:lnTo>
                  <a:pt x="718" y="116"/>
                </a:lnTo>
                <a:lnTo>
                  <a:pt x="707" y="114"/>
                </a:lnTo>
                <a:lnTo>
                  <a:pt x="707" y="114"/>
                </a:lnTo>
                <a:lnTo>
                  <a:pt x="693" y="116"/>
                </a:lnTo>
                <a:lnTo>
                  <a:pt x="680" y="118"/>
                </a:lnTo>
                <a:lnTo>
                  <a:pt x="666" y="123"/>
                </a:lnTo>
                <a:lnTo>
                  <a:pt x="656" y="128"/>
                </a:lnTo>
                <a:lnTo>
                  <a:pt x="656" y="128"/>
                </a:lnTo>
                <a:lnTo>
                  <a:pt x="653" y="160"/>
                </a:lnTo>
                <a:lnTo>
                  <a:pt x="650" y="191"/>
                </a:lnTo>
                <a:lnTo>
                  <a:pt x="650" y="191"/>
                </a:lnTo>
                <a:lnTo>
                  <a:pt x="648" y="200"/>
                </a:lnTo>
                <a:lnTo>
                  <a:pt x="648" y="200"/>
                </a:lnTo>
                <a:lnTo>
                  <a:pt x="654" y="208"/>
                </a:lnTo>
                <a:lnTo>
                  <a:pt x="659" y="218"/>
                </a:lnTo>
                <a:lnTo>
                  <a:pt x="662" y="229"/>
                </a:lnTo>
                <a:lnTo>
                  <a:pt x="664" y="241"/>
                </a:lnTo>
                <a:lnTo>
                  <a:pt x="665" y="253"/>
                </a:lnTo>
                <a:lnTo>
                  <a:pt x="665" y="265"/>
                </a:lnTo>
                <a:lnTo>
                  <a:pt x="664" y="278"/>
                </a:lnTo>
                <a:lnTo>
                  <a:pt x="662" y="291"/>
                </a:lnTo>
                <a:lnTo>
                  <a:pt x="662" y="291"/>
                </a:lnTo>
                <a:lnTo>
                  <a:pt x="659" y="303"/>
                </a:lnTo>
                <a:lnTo>
                  <a:pt x="654" y="314"/>
                </a:lnTo>
                <a:lnTo>
                  <a:pt x="650" y="325"/>
                </a:lnTo>
                <a:lnTo>
                  <a:pt x="645" y="334"/>
                </a:lnTo>
                <a:lnTo>
                  <a:pt x="638" y="344"/>
                </a:lnTo>
                <a:lnTo>
                  <a:pt x="630" y="352"/>
                </a:lnTo>
                <a:lnTo>
                  <a:pt x="623" y="360"/>
                </a:lnTo>
                <a:lnTo>
                  <a:pt x="615" y="367"/>
                </a:lnTo>
                <a:lnTo>
                  <a:pt x="615" y="367"/>
                </a:lnTo>
                <a:lnTo>
                  <a:pt x="612" y="373"/>
                </a:lnTo>
                <a:lnTo>
                  <a:pt x="612" y="373"/>
                </a:lnTo>
                <a:lnTo>
                  <a:pt x="632" y="376"/>
                </a:lnTo>
                <a:lnTo>
                  <a:pt x="651" y="379"/>
                </a:lnTo>
                <a:lnTo>
                  <a:pt x="651" y="391"/>
                </a:lnTo>
                <a:lnTo>
                  <a:pt x="651" y="391"/>
                </a:lnTo>
                <a:lnTo>
                  <a:pt x="650" y="398"/>
                </a:lnTo>
                <a:lnTo>
                  <a:pt x="648" y="402"/>
                </a:lnTo>
                <a:lnTo>
                  <a:pt x="647" y="405"/>
                </a:lnTo>
                <a:lnTo>
                  <a:pt x="644" y="408"/>
                </a:lnTo>
                <a:lnTo>
                  <a:pt x="639" y="411"/>
                </a:lnTo>
                <a:lnTo>
                  <a:pt x="633" y="415"/>
                </a:lnTo>
                <a:lnTo>
                  <a:pt x="624" y="419"/>
                </a:lnTo>
                <a:lnTo>
                  <a:pt x="624" y="419"/>
                </a:lnTo>
                <a:lnTo>
                  <a:pt x="593" y="432"/>
                </a:lnTo>
                <a:lnTo>
                  <a:pt x="593" y="461"/>
                </a:lnTo>
                <a:lnTo>
                  <a:pt x="593" y="461"/>
                </a:lnTo>
                <a:lnTo>
                  <a:pt x="600" y="464"/>
                </a:lnTo>
                <a:lnTo>
                  <a:pt x="611" y="469"/>
                </a:lnTo>
                <a:lnTo>
                  <a:pt x="611" y="469"/>
                </a:lnTo>
                <a:lnTo>
                  <a:pt x="664" y="493"/>
                </a:lnTo>
                <a:lnTo>
                  <a:pt x="717" y="517"/>
                </a:lnTo>
                <a:lnTo>
                  <a:pt x="741" y="530"/>
                </a:lnTo>
                <a:lnTo>
                  <a:pt x="762" y="541"/>
                </a:lnTo>
                <a:lnTo>
                  <a:pt x="779" y="552"/>
                </a:lnTo>
                <a:lnTo>
                  <a:pt x="791" y="562"/>
                </a:lnTo>
                <a:lnTo>
                  <a:pt x="791" y="562"/>
                </a:lnTo>
                <a:lnTo>
                  <a:pt x="798" y="570"/>
                </a:lnTo>
                <a:lnTo>
                  <a:pt x="798" y="570"/>
                </a:lnTo>
                <a:lnTo>
                  <a:pt x="839" y="566"/>
                </a:lnTo>
                <a:lnTo>
                  <a:pt x="871" y="563"/>
                </a:lnTo>
                <a:lnTo>
                  <a:pt x="895" y="558"/>
                </a:lnTo>
                <a:lnTo>
                  <a:pt x="910" y="554"/>
                </a:lnTo>
                <a:lnTo>
                  <a:pt x="910" y="554"/>
                </a:lnTo>
                <a:lnTo>
                  <a:pt x="913" y="553"/>
                </a:lnTo>
                <a:lnTo>
                  <a:pt x="916" y="551"/>
                </a:lnTo>
                <a:lnTo>
                  <a:pt x="918" y="548"/>
                </a:lnTo>
                <a:lnTo>
                  <a:pt x="918" y="545"/>
                </a:lnTo>
                <a:lnTo>
                  <a:pt x="918" y="545"/>
                </a:lnTo>
                <a:lnTo>
                  <a:pt x="917" y="534"/>
                </a:lnTo>
                <a:lnTo>
                  <a:pt x="912" y="512"/>
                </a:lnTo>
                <a:lnTo>
                  <a:pt x="910" y="499"/>
                </a:lnTo>
                <a:lnTo>
                  <a:pt x="905" y="488"/>
                </a:lnTo>
                <a:lnTo>
                  <a:pt x="899" y="477"/>
                </a:lnTo>
                <a:lnTo>
                  <a:pt x="893" y="469"/>
                </a:lnTo>
                <a:lnTo>
                  <a:pt x="893" y="469"/>
                </a:lnTo>
                <a:close/>
                <a:moveTo>
                  <a:pt x="128" y="562"/>
                </a:moveTo>
                <a:lnTo>
                  <a:pt x="128" y="562"/>
                </a:lnTo>
                <a:lnTo>
                  <a:pt x="136" y="556"/>
                </a:lnTo>
                <a:lnTo>
                  <a:pt x="146" y="548"/>
                </a:lnTo>
                <a:lnTo>
                  <a:pt x="170" y="534"/>
                </a:lnTo>
                <a:lnTo>
                  <a:pt x="199" y="518"/>
                </a:lnTo>
                <a:lnTo>
                  <a:pt x="230" y="504"/>
                </a:lnTo>
                <a:lnTo>
                  <a:pt x="284" y="480"/>
                </a:lnTo>
                <a:lnTo>
                  <a:pt x="309" y="469"/>
                </a:lnTo>
                <a:lnTo>
                  <a:pt x="309" y="469"/>
                </a:lnTo>
                <a:lnTo>
                  <a:pt x="319" y="464"/>
                </a:lnTo>
                <a:lnTo>
                  <a:pt x="325" y="461"/>
                </a:lnTo>
                <a:lnTo>
                  <a:pt x="325" y="432"/>
                </a:lnTo>
                <a:lnTo>
                  <a:pt x="325" y="432"/>
                </a:lnTo>
                <a:lnTo>
                  <a:pt x="294" y="419"/>
                </a:lnTo>
                <a:lnTo>
                  <a:pt x="294" y="419"/>
                </a:lnTo>
                <a:lnTo>
                  <a:pt x="280" y="411"/>
                </a:lnTo>
                <a:lnTo>
                  <a:pt x="275" y="408"/>
                </a:lnTo>
                <a:lnTo>
                  <a:pt x="271" y="404"/>
                </a:lnTo>
                <a:lnTo>
                  <a:pt x="270" y="402"/>
                </a:lnTo>
                <a:lnTo>
                  <a:pt x="269" y="398"/>
                </a:lnTo>
                <a:lnTo>
                  <a:pt x="268" y="391"/>
                </a:lnTo>
                <a:lnTo>
                  <a:pt x="268" y="391"/>
                </a:lnTo>
                <a:lnTo>
                  <a:pt x="268" y="363"/>
                </a:lnTo>
                <a:lnTo>
                  <a:pt x="268" y="363"/>
                </a:lnTo>
                <a:lnTo>
                  <a:pt x="271" y="358"/>
                </a:lnTo>
                <a:lnTo>
                  <a:pt x="274" y="354"/>
                </a:lnTo>
                <a:lnTo>
                  <a:pt x="278" y="340"/>
                </a:lnTo>
                <a:lnTo>
                  <a:pt x="278" y="340"/>
                </a:lnTo>
                <a:lnTo>
                  <a:pt x="271" y="330"/>
                </a:lnTo>
                <a:lnTo>
                  <a:pt x="265" y="318"/>
                </a:lnTo>
                <a:lnTo>
                  <a:pt x="260" y="304"/>
                </a:lnTo>
                <a:lnTo>
                  <a:pt x="257" y="291"/>
                </a:lnTo>
                <a:lnTo>
                  <a:pt x="257" y="291"/>
                </a:lnTo>
                <a:lnTo>
                  <a:pt x="254" y="278"/>
                </a:lnTo>
                <a:lnTo>
                  <a:pt x="253" y="265"/>
                </a:lnTo>
                <a:lnTo>
                  <a:pt x="253" y="253"/>
                </a:lnTo>
                <a:lnTo>
                  <a:pt x="254" y="241"/>
                </a:lnTo>
                <a:lnTo>
                  <a:pt x="256" y="229"/>
                </a:lnTo>
                <a:lnTo>
                  <a:pt x="259" y="218"/>
                </a:lnTo>
                <a:lnTo>
                  <a:pt x="264" y="208"/>
                </a:lnTo>
                <a:lnTo>
                  <a:pt x="269" y="200"/>
                </a:lnTo>
                <a:lnTo>
                  <a:pt x="269" y="200"/>
                </a:lnTo>
                <a:lnTo>
                  <a:pt x="266" y="166"/>
                </a:lnTo>
                <a:lnTo>
                  <a:pt x="264" y="128"/>
                </a:lnTo>
                <a:lnTo>
                  <a:pt x="264" y="128"/>
                </a:lnTo>
                <a:lnTo>
                  <a:pt x="260" y="125"/>
                </a:lnTo>
                <a:lnTo>
                  <a:pt x="256" y="123"/>
                </a:lnTo>
                <a:lnTo>
                  <a:pt x="245" y="118"/>
                </a:lnTo>
                <a:lnTo>
                  <a:pt x="229" y="116"/>
                </a:lnTo>
                <a:lnTo>
                  <a:pt x="211" y="114"/>
                </a:lnTo>
                <a:lnTo>
                  <a:pt x="211" y="114"/>
                </a:lnTo>
                <a:lnTo>
                  <a:pt x="197" y="116"/>
                </a:lnTo>
                <a:lnTo>
                  <a:pt x="182" y="118"/>
                </a:lnTo>
                <a:lnTo>
                  <a:pt x="170" y="120"/>
                </a:lnTo>
                <a:lnTo>
                  <a:pt x="158" y="124"/>
                </a:lnTo>
                <a:lnTo>
                  <a:pt x="141" y="131"/>
                </a:lnTo>
                <a:lnTo>
                  <a:pt x="134" y="134"/>
                </a:lnTo>
                <a:lnTo>
                  <a:pt x="134" y="134"/>
                </a:lnTo>
                <a:lnTo>
                  <a:pt x="131" y="137"/>
                </a:lnTo>
                <a:lnTo>
                  <a:pt x="124" y="148"/>
                </a:lnTo>
                <a:lnTo>
                  <a:pt x="121" y="156"/>
                </a:lnTo>
                <a:lnTo>
                  <a:pt x="118" y="166"/>
                </a:lnTo>
                <a:lnTo>
                  <a:pt x="116" y="178"/>
                </a:lnTo>
                <a:lnTo>
                  <a:pt x="115" y="191"/>
                </a:lnTo>
                <a:lnTo>
                  <a:pt x="115" y="191"/>
                </a:lnTo>
                <a:lnTo>
                  <a:pt x="116" y="215"/>
                </a:lnTo>
                <a:lnTo>
                  <a:pt x="118" y="232"/>
                </a:lnTo>
                <a:lnTo>
                  <a:pt x="119" y="244"/>
                </a:lnTo>
                <a:lnTo>
                  <a:pt x="119" y="244"/>
                </a:lnTo>
                <a:lnTo>
                  <a:pt x="117" y="245"/>
                </a:lnTo>
                <a:lnTo>
                  <a:pt x="115" y="248"/>
                </a:lnTo>
                <a:lnTo>
                  <a:pt x="112" y="253"/>
                </a:lnTo>
                <a:lnTo>
                  <a:pt x="110" y="257"/>
                </a:lnTo>
                <a:lnTo>
                  <a:pt x="110" y="263"/>
                </a:lnTo>
                <a:lnTo>
                  <a:pt x="109" y="269"/>
                </a:lnTo>
                <a:lnTo>
                  <a:pt x="110" y="277"/>
                </a:lnTo>
                <a:lnTo>
                  <a:pt x="111" y="284"/>
                </a:lnTo>
                <a:lnTo>
                  <a:pt x="111" y="284"/>
                </a:lnTo>
                <a:lnTo>
                  <a:pt x="112" y="291"/>
                </a:lnTo>
                <a:lnTo>
                  <a:pt x="116" y="298"/>
                </a:lnTo>
                <a:lnTo>
                  <a:pt x="118" y="303"/>
                </a:lnTo>
                <a:lnTo>
                  <a:pt x="122" y="308"/>
                </a:lnTo>
                <a:lnTo>
                  <a:pt x="127" y="313"/>
                </a:lnTo>
                <a:lnTo>
                  <a:pt x="130" y="315"/>
                </a:lnTo>
                <a:lnTo>
                  <a:pt x="134" y="316"/>
                </a:lnTo>
                <a:lnTo>
                  <a:pt x="137" y="316"/>
                </a:lnTo>
                <a:lnTo>
                  <a:pt x="137" y="316"/>
                </a:lnTo>
                <a:lnTo>
                  <a:pt x="141" y="336"/>
                </a:lnTo>
                <a:lnTo>
                  <a:pt x="147" y="351"/>
                </a:lnTo>
                <a:lnTo>
                  <a:pt x="150" y="358"/>
                </a:lnTo>
                <a:lnTo>
                  <a:pt x="153" y="363"/>
                </a:lnTo>
                <a:lnTo>
                  <a:pt x="153" y="363"/>
                </a:lnTo>
                <a:lnTo>
                  <a:pt x="153" y="391"/>
                </a:lnTo>
                <a:lnTo>
                  <a:pt x="153" y="391"/>
                </a:lnTo>
                <a:lnTo>
                  <a:pt x="153" y="398"/>
                </a:lnTo>
                <a:lnTo>
                  <a:pt x="152" y="402"/>
                </a:lnTo>
                <a:lnTo>
                  <a:pt x="150" y="405"/>
                </a:lnTo>
                <a:lnTo>
                  <a:pt x="146" y="408"/>
                </a:lnTo>
                <a:lnTo>
                  <a:pt x="142" y="411"/>
                </a:lnTo>
                <a:lnTo>
                  <a:pt x="135" y="415"/>
                </a:lnTo>
                <a:lnTo>
                  <a:pt x="128" y="419"/>
                </a:lnTo>
                <a:lnTo>
                  <a:pt x="128" y="419"/>
                </a:lnTo>
                <a:lnTo>
                  <a:pt x="103" y="428"/>
                </a:lnTo>
                <a:lnTo>
                  <a:pt x="72" y="443"/>
                </a:lnTo>
                <a:lnTo>
                  <a:pt x="43" y="457"/>
                </a:lnTo>
                <a:lnTo>
                  <a:pt x="33" y="463"/>
                </a:lnTo>
                <a:lnTo>
                  <a:pt x="25" y="469"/>
                </a:lnTo>
                <a:lnTo>
                  <a:pt x="25" y="469"/>
                </a:lnTo>
                <a:lnTo>
                  <a:pt x="19" y="477"/>
                </a:lnTo>
                <a:lnTo>
                  <a:pt x="13" y="488"/>
                </a:lnTo>
                <a:lnTo>
                  <a:pt x="9" y="499"/>
                </a:lnTo>
                <a:lnTo>
                  <a:pt x="6" y="512"/>
                </a:lnTo>
                <a:lnTo>
                  <a:pt x="1" y="534"/>
                </a:lnTo>
                <a:lnTo>
                  <a:pt x="0" y="545"/>
                </a:lnTo>
                <a:lnTo>
                  <a:pt x="0" y="545"/>
                </a:lnTo>
                <a:lnTo>
                  <a:pt x="0" y="548"/>
                </a:lnTo>
                <a:lnTo>
                  <a:pt x="2" y="551"/>
                </a:lnTo>
                <a:lnTo>
                  <a:pt x="5" y="553"/>
                </a:lnTo>
                <a:lnTo>
                  <a:pt x="9" y="554"/>
                </a:lnTo>
                <a:lnTo>
                  <a:pt x="9" y="554"/>
                </a:lnTo>
                <a:lnTo>
                  <a:pt x="23" y="558"/>
                </a:lnTo>
                <a:lnTo>
                  <a:pt x="47" y="563"/>
                </a:lnTo>
                <a:lnTo>
                  <a:pt x="80" y="566"/>
                </a:lnTo>
                <a:lnTo>
                  <a:pt x="121" y="570"/>
                </a:lnTo>
                <a:lnTo>
                  <a:pt x="121" y="570"/>
                </a:lnTo>
                <a:lnTo>
                  <a:pt x="128" y="562"/>
                </a:lnTo>
                <a:lnTo>
                  <a:pt x="128" y="562"/>
                </a:lnTo>
                <a:close/>
                <a:moveTo>
                  <a:pt x="595" y="506"/>
                </a:moveTo>
                <a:lnTo>
                  <a:pt x="595" y="506"/>
                </a:lnTo>
                <a:lnTo>
                  <a:pt x="582" y="500"/>
                </a:lnTo>
                <a:lnTo>
                  <a:pt x="571" y="494"/>
                </a:lnTo>
                <a:lnTo>
                  <a:pt x="564" y="489"/>
                </a:lnTo>
                <a:lnTo>
                  <a:pt x="559" y="483"/>
                </a:lnTo>
                <a:lnTo>
                  <a:pt x="556" y="479"/>
                </a:lnTo>
                <a:lnTo>
                  <a:pt x="554" y="473"/>
                </a:lnTo>
                <a:lnTo>
                  <a:pt x="553" y="467"/>
                </a:lnTo>
                <a:lnTo>
                  <a:pt x="553" y="462"/>
                </a:lnTo>
                <a:lnTo>
                  <a:pt x="553" y="462"/>
                </a:lnTo>
                <a:lnTo>
                  <a:pt x="553" y="414"/>
                </a:lnTo>
                <a:lnTo>
                  <a:pt x="553" y="414"/>
                </a:lnTo>
                <a:lnTo>
                  <a:pt x="559" y="405"/>
                </a:lnTo>
                <a:lnTo>
                  <a:pt x="564" y="394"/>
                </a:lnTo>
                <a:lnTo>
                  <a:pt x="569" y="382"/>
                </a:lnTo>
                <a:lnTo>
                  <a:pt x="572" y="369"/>
                </a:lnTo>
                <a:lnTo>
                  <a:pt x="577" y="346"/>
                </a:lnTo>
                <a:lnTo>
                  <a:pt x="580" y="336"/>
                </a:lnTo>
                <a:lnTo>
                  <a:pt x="580" y="336"/>
                </a:lnTo>
                <a:lnTo>
                  <a:pt x="585" y="336"/>
                </a:lnTo>
                <a:lnTo>
                  <a:pt x="591" y="333"/>
                </a:lnTo>
                <a:lnTo>
                  <a:pt x="598" y="330"/>
                </a:lnTo>
                <a:lnTo>
                  <a:pt x="604" y="324"/>
                </a:lnTo>
                <a:lnTo>
                  <a:pt x="610" y="315"/>
                </a:lnTo>
                <a:lnTo>
                  <a:pt x="615" y="306"/>
                </a:lnTo>
                <a:lnTo>
                  <a:pt x="619" y="295"/>
                </a:lnTo>
                <a:lnTo>
                  <a:pt x="623" y="283"/>
                </a:lnTo>
                <a:lnTo>
                  <a:pt x="623" y="283"/>
                </a:lnTo>
                <a:lnTo>
                  <a:pt x="625" y="271"/>
                </a:lnTo>
                <a:lnTo>
                  <a:pt x="625" y="259"/>
                </a:lnTo>
                <a:lnTo>
                  <a:pt x="625" y="248"/>
                </a:lnTo>
                <a:lnTo>
                  <a:pt x="623" y="238"/>
                </a:lnTo>
                <a:lnTo>
                  <a:pt x="621" y="230"/>
                </a:lnTo>
                <a:lnTo>
                  <a:pt x="617" y="223"/>
                </a:lnTo>
                <a:lnTo>
                  <a:pt x="612" y="218"/>
                </a:lnTo>
                <a:lnTo>
                  <a:pt x="607" y="215"/>
                </a:lnTo>
                <a:lnTo>
                  <a:pt x="607" y="215"/>
                </a:lnTo>
                <a:lnTo>
                  <a:pt x="609" y="203"/>
                </a:lnTo>
                <a:lnTo>
                  <a:pt x="611" y="176"/>
                </a:lnTo>
                <a:lnTo>
                  <a:pt x="615" y="141"/>
                </a:lnTo>
                <a:lnTo>
                  <a:pt x="616" y="112"/>
                </a:lnTo>
                <a:lnTo>
                  <a:pt x="616" y="112"/>
                </a:lnTo>
                <a:lnTo>
                  <a:pt x="615" y="94"/>
                </a:lnTo>
                <a:lnTo>
                  <a:pt x="612" y="80"/>
                </a:lnTo>
                <a:lnTo>
                  <a:pt x="607" y="65"/>
                </a:lnTo>
                <a:lnTo>
                  <a:pt x="601" y="54"/>
                </a:lnTo>
                <a:lnTo>
                  <a:pt x="597" y="50"/>
                </a:lnTo>
                <a:lnTo>
                  <a:pt x="593" y="45"/>
                </a:lnTo>
                <a:lnTo>
                  <a:pt x="587" y="41"/>
                </a:lnTo>
                <a:lnTo>
                  <a:pt x="582" y="38"/>
                </a:lnTo>
                <a:lnTo>
                  <a:pt x="576" y="35"/>
                </a:lnTo>
                <a:lnTo>
                  <a:pt x="569" y="34"/>
                </a:lnTo>
                <a:lnTo>
                  <a:pt x="562" y="33"/>
                </a:lnTo>
                <a:lnTo>
                  <a:pt x="553" y="32"/>
                </a:lnTo>
                <a:lnTo>
                  <a:pt x="553" y="32"/>
                </a:lnTo>
                <a:lnTo>
                  <a:pt x="548" y="25"/>
                </a:lnTo>
                <a:lnTo>
                  <a:pt x="542" y="19"/>
                </a:lnTo>
                <a:lnTo>
                  <a:pt x="535" y="13"/>
                </a:lnTo>
                <a:lnTo>
                  <a:pt x="527" y="9"/>
                </a:lnTo>
                <a:lnTo>
                  <a:pt x="516" y="5"/>
                </a:lnTo>
                <a:lnTo>
                  <a:pt x="503" y="3"/>
                </a:lnTo>
                <a:lnTo>
                  <a:pt x="487" y="0"/>
                </a:lnTo>
                <a:lnTo>
                  <a:pt x="469" y="0"/>
                </a:lnTo>
                <a:lnTo>
                  <a:pt x="469" y="0"/>
                </a:lnTo>
                <a:lnTo>
                  <a:pt x="458" y="0"/>
                </a:lnTo>
                <a:lnTo>
                  <a:pt x="450" y="1"/>
                </a:lnTo>
                <a:lnTo>
                  <a:pt x="431" y="5"/>
                </a:lnTo>
                <a:lnTo>
                  <a:pt x="416" y="10"/>
                </a:lnTo>
                <a:lnTo>
                  <a:pt x="400" y="16"/>
                </a:lnTo>
                <a:lnTo>
                  <a:pt x="386" y="22"/>
                </a:lnTo>
                <a:lnTo>
                  <a:pt x="370" y="27"/>
                </a:lnTo>
                <a:lnTo>
                  <a:pt x="353" y="30"/>
                </a:lnTo>
                <a:lnTo>
                  <a:pt x="344" y="32"/>
                </a:lnTo>
                <a:lnTo>
                  <a:pt x="334" y="32"/>
                </a:lnTo>
                <a:lnTo>
                  <a:pt x="334" y="32"/>
                </a:lnTo>
                <a:lnTo>
                  <a:pt x="330" y="33"/>
                </a:lnTo>
                <a:lnTo>
                  <a:pt x="327" y="34"/>
                </a:lnTo>
                <a:lnTo>
                  <a:pt x="323" y="36"/>
                </a:lnTo>
                <a:lnTo>
                  <a:pt x="319" y="39"/>
                </a:lnTo>
                <a:lnTo>
                  <a:pt x="315" y="46"/>
                </a:lnTo>
                <a:lnTo>
                  <a:pt x="310" y="56"/>
                </a:lnTo>
                <a:lnTo>
                  <a:pt x="307" y="68"/>
                </a:lnTo>
                <a:lnTo>
                  <a:pt x="305" y="81"/>
                </a:lnTo>
                <a:lnTo>
                  <a:pt x="304" y="95"/>
                </a:lnTo>
                <a:lnTo>
                  <a:pt x="304" y="111"/>
                </a:lnTo>
                <a:lnTo>
                  <a:pt x="304" y="111"/>
                </a:lnTo>
                <a:lnTo>
                  <a:pt x="305" y="146"/>
                </a:lnTo>
                <a:lnTo>
                  <a:pt x="307" y="179"/>
                </a:lnTo>
                <a:lnTo>
                  <a:pt x="311" y="215"/>
                </a:lnTo>
                <a:lnTo>
                  <a:pt x="311" y="215"/>
                </a:lnTo>
                <a:lnTo>
                  <a:pt x="306" y="218"/>
                </a:lnTo>
                <a:lnTo>
                  <a:pt x="301" y="223"/>
                </a:lnTo>
                <a:lnTo>
                  <a:pt x="298" y="230"/>
                </a:lnTo>
                <a:lnTo>
                  <a:pt x="295" y="238"/>
                </a:lnTo>
                <a:lnTo>
                  <a:pt x="293" y="248"/>
                </a:lnTo>
                <a:lnTo>
                  <a:pt x="293" y="259"/>
                </a:lnTo>
                <a:lnTo>
                  <a:pt x="293" y="271"/>
                </a:lnTo>
                <a:lnTo>
                  <a:pt x="295" y="283"/>
                </a:lnTo>
                <a:lnTo>
                  <a:pt x="295" y="283"/>
                </a:lnTo>
                <a:lnTo>
                  <a:pt x="299" y="295"/>
                </a:lnTo>
                <a:lnTo>
                  <a:pt x="304" y="306"/>
                </a:lnTo>
                <a:lnTo>
                  <a:pt x="309" y="315"/>
                </a:lnTo>
                <a:lnTo>
                  <a:pt x="315" y="324"/>
                </a:lnTo>
                <a:lnTo>
                  <a:pt x="321" y="330"/>
                </a:lnTo>
                <a:lnTo>
                  <a:pt x="328" y="333"/>
                </a:lnTo>
                <a:lnTo>
                  <a:pt x="334" y="336"/>
                </a:lnTo>
                <a:lnTo>
                  <a:pt x="339" y="336"/>
                </a:lnTo>
                <a:lnTo>
                  <a:pt x="339" y="336"/>
                </a:lnTo>
                <a:lnTo>
                  <a:pt x="341" y="346"/>
                </a:lnTo>
                <a:lnTo>
                  <a:pt x="346" y="369"/>
                </a:lnTo>
                <a:lnTo>
                  <a:pt x="350" y="382"/>
                </a:lnTo>
                <a:lnTo>
                  <a:pt x="354" y="394"/>
                </a:lnTo>
                <a:lnTo>
                  <a:pt x="359" y="405"/>
                </a:lnTo>
                <a:lnTo>
                  <a:pt x="365" y="414"/>
                </a:lnTo>
                <a:lnTo>
                  <a:pt x="365" y="414"/>
                </a:lnTo>
                <a:lnTo>
                  <a:pt x="365" y="462"/>
                </a:lnTo>
                <a:lnTo>
                  <a:pt x="365" y="462"/>
                </a:lnTo>
                <a:lnTo>
                  <a:pt x="365" y="467"/>
                </a:lnTo>
                <a:lnTo>
                  <a:pt x="364" y="473"/>
                </a:lnTo>
                <a:lnTo>
                  <a:pt x="363" y="479"/>
                </a:lnTo>
                <a:lnTo>
                  <a:pt x="359" y="483"/>
                </a:lnTo>
                <a:lnTo>
                  <a:pt x="354" y="489"/>
                </a:lnTo>
                <a:lnTo>
                  <a:pt x="347" y="494"/>
                </a:lnTo>
                <a:lnTo>
                  <a:pt x="336" y="500"/>
                </a:lnTo>
                <a:lnTo>
                  <a:pt x="323" y="506"/>
                </a:lnTo>
                <a:lnTo>
                  <a:pt x="323" y="506"/>
                </a:lnTo>
                <a:lnTo>
                  <a:pt x="283" y="523"/>
                </a:lnTo>
                <a:lnTo>
                  <a:pt x="233" y="547"/>
                </a:lnTo>
                <a:lnTo>
                  <a:pt x="207" y="559"/>
                </a:lnTo>
                <a:lnTo>
                  <a:pt x="186" y="571"/>
                </a:lnTo>
                <a:lnTo>
                  <a:pt x="168" y="582"/>
                </a:lnTo>
                <a:lnTo>
                  <a:pt x="157" y="590"/>
                </a:lnTo>
                <a:lnTo>
                  <a:pt x="157" y="590"/>
                </a:lnTo>
                <a:lnTo>
                  <a:pt x="151" y="596"/>
                </a:lnTo>
                <a:lnTo>
                  <a:pt x="146" y="605"/>
                </a:lnTo>
                <a:lnTo>
                  <a:pt x="141" y="613"/>
                </a:lnTo>
                <a:lnTo>
                  <a:pt x="136" y="622"/>
                </a:lnTo>
                <a:lnTo>
                  <a:pt x="129" y="642"/>
                </a:lnTo>
                <a:lnTo>
                  <a:pt x="124" y="661"/>
                </a:lnTo>
                <a:lnTo>
                  <a:pt x="119" y="682"/>
                </a:lnTo>
                <a:lnTo>
                  <a:pt x="117" y="699"/>
                </a:lnTo>
                <a:lnTo>
                  <a:pt x="115" y="718"/>
                </a:lnTo>
                <a:lnTo>
                  <a:pt x="115" y="718"/>
                </a:lnTo>
                <a:lnTo>
                  <a:pt x="116" y="723"/>
                </a:lnTo>
                <a:lnTo>
                  <a:pt x="118" y="727"/>
                </a:lnTo>
                <a:lnTo>
                  <a:pt x="122" y="731"/>
                </a:lnTo>
                <a:lnTo>
                  <a:pt x="128" y="733"/>
                </a:lnTo>
                <a:lnTo>
                  <a:pt x="128" y="733"/>
                </a:lnTo>
                <a:lnTo>
                  <a:pt x="145" y="737"/>
                </a:lnTo>
                <a:lnTo>
                  <a:pt x="168" y="742"/>
                </a:lnTo>
                <a:lnTo>
                  <a:pt x="199" y="747"/>
                </a:lnTo>
                <a:lnTo>
                  <a:pt x="236" y="751"/>
                </a:lnTo>
                <a:lnTo>
                  <a:pt x="281" y="756"/>
                </a:lnTo>
                <a:lnTo>
                  <a:pt x="334" y="760"/>
                </a:lnTo>
                <a:lnTo>
                  <a:pt x="393" y="762"/>
                </a:lnTo>
                <a:lnTo>
                  <a:pt x="459" y="763"/>
                </a:lnTo>
                <a:lnTo>
                  <a:pt x="459" y="763"/>
                </a:lnTo>
                <a:lnTo>
                  <a:pt x="525" y="762"/>
                </a:lnTo>
                <a:lnTo>
                  <a:pt x="585" y="760"/>
                </a:lnTo>
                <a:lnTo>
                  <a:pt x="638" y="756"/>
                </a:lnTo>
                <a:lnTo>
                  <a:pt x="682" y="751"/>
                </a:lnTo>
                <a:lnTo>
                  <a:pt x="719" y="747"/>
                </a:lnTo>
                <a:lnTo>
                  <a:pt x="751" y="742"/>
                </a:lnTo>
                <a:lnTo>
                  <a:pt x="774" y="737"/>
                </a:lnTo>
                <a:lnTo>
                  <a:pt x="791" y="733"/>
                </a:lnTo>
                <a:lnTo>
                  <a:pt x="791" y="733"/>
                </a:lnTo>
                <a:lnTo>
                  <a:pt x="797" y="731"/>
                </a:lnTo>
                <a:lnTo>
                  <a:pt x="800" y="727"/>
                </a:lnTo>
                <a:lnTo>
                  <a:pt x="803" y="723"/>
                </a:lnTo>
                <a:lnTo>
                  <a:pt x="804" y="718"/>
                </a:lnTo>
                <a:lnTo>
                  <a:pt x="804" y="718"/>
                </a:lnTo>
                <a:lnTo>
                  <a:pt x="801" y="699"/>
                </a:lnTo>
                <a:lnTo>
                  <a:pt x="799" y="682"/>
                </a:lnTo>
                <a:lnTo>
                  <a:pt x="794" y="661"/>
                </a:lnTo>
                <a:lnTo>
                  <a:pt x="789" y="642"/>
                </a:lnTo>
                <a:lnTo>
                  <a:pt x="782" y="622"/>
                </a:lnTo>
                <a:lnTo>
                  <a:pt x="777" y="613"/>
                </a:lnTo>
                <a:lnTo>
                  <a:pt x="772" y="605"/>
                </a:lnTo>
                <a:lnTo>
                  <a:pt x="768" y="596"/>
                </a:lnTo>
                <a:lnTo>
                  <a:pt x="762" y="590"/>
                </a:lnTo>
                <a:lnTo>
                  <a:pt x="762" y="590"/>
                </a:lnTo>
                <a:lnTo>
                  <a:pt x="751" y="582"/>
                </a:lnTo>
                <a:lnTo>
                  <a:pt x="733" y="571"/>
                </a:lnTo>
                <a:lnTo>
                  <a:pt x="711" y="559"/>
                </a:lnTo>
                <a:lnTo>
                  <a:pt x="686" y="547"/>
                </a:lnTo>
                <a:lnTo>
                  <a:pt x="635" y="524"/>
                </a:lnTo>
                <a:lnTo>
                  <a:pt x="595" y="506"/>
                </a:lnTo>
                <a:lnTo>
                  <a:pt x="595" y="506"/>
                </a:lnTo>
                <a:close/>
              </a:path>
            </a:pathLst>
          </a:custGeom>
          <a:solidFill>
            <a:srgbClr val="08536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983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gistrazione schermo 6">
            <a:hlinkClick r:id="" action="ppaction://media"/>
            <a:extLst>
              <a:ext uri="{FF2B5EF4-FFF2-40B4-BE49-F238E27FC236}">
                <a16:creationId xmlns:a16="http://schemas.microsoft.com/office/drawing/2014/main" id="{71D5026B-3EEA-FFA8-4259-8367925D52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53004" y="1676400"/>
            <a:ext cx="7131009" cy="3505200"/>
          </a:xfrm>
          <a:prstGeom prst="rect">
            <a:avLst/>
          </a:prstGeom>
          <a:ln>
            <a:solidFill>
              <a:srgbClr val="8E0815"/>
            </a:solidFill>
          </a:ln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5847F3DC-D365-176D-E703-67134707CEF5}"/>
              </a:ext>
            </a:extLst>
          </p:cNvPr>
          <p:cNvSpPr/>
          <p:nvPr/>
        </p:nvSpPr>
        <p:spPr>
          <a:xfrm>
            <a:off x="407987" y="1052513"/>
            <a:ext cx="4096949" cy="5040311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testo 2">
            <a:extLst>
              <a:ext uri="{FF2B5EF4-FFF2-40B4-BE49-F238E27FC236}">
                <a16:creationId xmlns:a16="http://schemas.microsoft.com/office/drawing/2014/main" id="{78EC5007-34FB-7B98-5F6B-9A0800C0049F}"/>
              </a:ext>
            </a:extLst>
          </p:cNvPr>
          <p:cNvSpPr txBox="1">
            <a:spLocks/>
          </p:cNvSpPr>
          <p:nvPr/>
        </p:nvSpPr>
        <p:spPr>
          <a:xfrm>
            <a:off x="322324" y="1285875"/>
            <a:ext cx="4183001" cy="1923957"/>
          </a:xfrm>
          <a:prstGeom prst="rect">
            <a:avLst/>
          </a:prstGeom>
          <a:ln w="12700">
            <a:miter lim="400000"/>
          </a:ln>
        </p:spPr>
        <p:txBody>
          <a:bodyPr lIns="0" tIns="121896" rIns="108000" bIns="121896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96" indent="0" algn="just">
              <a:buFont typeface="Arial" panose="020B0604020202020204" pitchFamily="34" charset="0"/>
              <a:buNone/>
            </a:pPr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E32FD6E-1680-6571-4EBE-28802FAD5862}"/>
              </a:ext>
            </a:extLst>
          </p:cNvPr>
          <p:cNvSpPr txBox="1"/>
          <p:nvPr/>
        </p:nvSpPr>
        <p:spPr>
          <a:xfrm>
            <a:off x="407988" y="1285875"/>
            <a:ext cx="4096948" cy="4558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 oggi sono iscritti alla </a:t>
            </a:r>
            <a:r>
              <a:rPr lang="it-IT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Learning&amp;Working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Community più </a:t>
            </a: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380 utenti 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(magistrati, dirigenti, funzionari UPP, personale di cancelleria).</a:t>
            </a:r>
          </a:p>
          <a:p>
            <a:pPr lvl="0" algn="just">
              <a:lnSpc>
                <a:spcPct val="107000"/>
              </a:lnSpc>
            </a:pPr>
            <a:endParaRPr lang="it-IT" sz="12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totale, sono stati elaborati dalle Università del partenaria</a:t>
            </a:r>
            <a:r>
              <a:rPr lang="it-IT" sz="1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messi a disposizione degli UUGG della Macroarea 5 più </a:t>
            </a: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 50 percorsi formativi 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 vari ambiti, tra cui: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Principi di organizzazione e </a:t>
            </a:r>
            <a:r>
              <a:rPr lang="it-IT" sz="1200" b="1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management</a:t>
            </a: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 gli Uffici Giudiziari.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Diritto Processuale Civile.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Sistemi ed applicativi di supporto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Approfondimento di questioni di </a:t>
            </a:r>
            <a:r>
              <a:rPr lang="it-IT" sz="1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diritto sostanziale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Tecniche di ricerca giuridica, massimazione e standardizzazione (di provvedimenti e atti), implementazione di banche dati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Competenze Trasversali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CC7F791-1CEE-48DE-1D09-BC0C3A17330A}"/>
              </a:ext>
            </a:extLst>
          </p:cNvPr>
          <p:cNvSpPr txBox="1"/>
          <p:nvPr/>
        </p:nvSpPr>
        <p:spPr>
          <a:xfrm>
            <a:off x="4991746" y="5356781"/>
            <a:ext cx="6457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piattaforma di </a:t>
            </a:r>
            <a:r>
              <a:rPr lang="it-IT" sz="1100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Learning&amp;Working</a:t>
            </a:r>
            <a:r>
              <a:rPr lang="it-IT" sz="11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Community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03C724B-63F7-4B2B-B210-306AA4C41294}"/>
              </a:ext>
            </a:extLst>
          </p:cNvPr>
          <p:cNvSpPr/>
          <p:nvPr/>
        </p:nvSpPr>
        <p:spPr>
          <a:xfrm>
            <a:off x="1179016" y="935151"/>
            <a:ext cx="2554890" cy="2347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E08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i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Percorsi Formativi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BE4135F-DD29-1ADB-3306-0D76569C0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12" name="Immagine 11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87418ECB-23B6-055A-2BBB-2D09D35A63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99A421AC-6AFF-CC41-9F4F-275D0FFC8724}"/>
              </a:ext>
            </a:extLst>
          </p:cNvPr>
          <p:cNvSpPr txBox="1">
            <a:spLocks/>
          </p:cNvSpPr>
          <p:nvPr/>
        </p:nvSpPr>
        <p:spPr bwMode="auto">
          <a:xfrm>
            <a:off x="381000" y="116163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Community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2F94B536-3D1A-11AF-72BF-1314E78C44AA}"/>
              </a:ext>
            </a:extLst>
          </p:cNvPr>
          <p:cNvGrpSpPr/>
          <p:nvPr/>
        </p:nvGrpSpPr>
        <p:grpSpPr>
          <a:xfrm>
            <a:off x="11398507" y="166070"/>
            <a:ext cx="450592" cy="422956"/>
            <a:chOff x="7039723" y="806836"/>
            <a:chExt cx="848417" cy="796383"/>
          </a:xfrm>
          <a:solidFill>
            <a:srgbClr val="08536A"/>
          </a:solidFill>
        </p:grpSpPr>
        <p:sp>
          <p:nvSpPr>
            <p:cNvPr id="3" name="Freeform 168">
              <a:extLst>
                <a:ext uri="{FF2B5EF4-FFF2-40B4-BE49-F238E27FC236}">
                  <a16:creationId xmlns:a16="http://schemas.microsoft.com/office/drawing/2014/main" id="{ABC8C696-520D-ECB2-8DC1-61E6C4781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0987" y="880348"/>
              <a:ext cx="113247" cy="108518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23" y="0"/>
                </a:cxn>
                <a:cxn ang="0">
                  <a:pos x="35" y="0"/>
                </a:cxn>
                <a:cxn ang="0">
                  <a:pos x="47" y="5"/>
                </a:cxn>
                <a:cxn ang="0">
                  <a:pos x="54" y="12"/>
                </a:cxn>
                <a:cxn ang="0">
                  <a:pos x="54" y="12"/>
                </a:cxn>
                <a:cxn ang="0">
                  <a:pos x="61" y="24"/>
                </a:cxn>
                <a:cxn ang="0">
                  <a:pos x="61" y="36"/>
                </a:cxn>
                <a:cxn ang="0">
                  <a:pos x="56" y="45"/>
                </a:cxn>
                <a:cxn ang="0">
                  <a:pos x="49" y="55"/>
                </a:cxn>
                <a:cxn ang="0">
                  <a:pos x="49" y="55"/>
                </a:cxn>
                <a:cxn ang="0">
                  <a:pos x="37" y="59"/>
                </a:cxn>
                <a:cxn ang="0">
                  <a:pos x="26" y="62"/>
                </a:cxn>
                <a:cxn ang="0">
                  <a:pos x="14" y="57"/>
                </a:cxn>
                <a:cxn ang="0">
                  <a:pos x="4" y="47"/>
                </a:cxn>
                <a:cxn ang="0">
                  <a:pos x="4" y="47"/>
                </a:cxn>
                <a:cxn ang="0">
                  <a:pos x="0" y="38"/>
                </a:cxn>
                <a:cxn ang="0">
                  <a:pos x="0" y="26"/>
                </a:cxn>
                <a:cxn ang="0">
                  <a:pos x="4" y="14"/>
                </a:cxn>
                <a:cxn ang="0">
                  <a:pos x="11" y="5"/>
                </a:cxn>
              </a:cxnLst>
              <a:rect l="0" t="0" r="r" b="b"/>
              <a:pathLst>
                <a:path w="61" h="62">
                  <a:moveTo>
                    <a:pt x="11" y="5"/>
                  </a:moveTo>
                  <a:lnTo>
                    <a:pt x="11" y="5"/>
                  </a:lnTo>
                  <a:lnTo>
                    <a:pt x="23" y="0"/>
                  </a:lnTo>
                  <a:lnTo>
                    <a:pt x="35" y="0"/>
                  </a:lnTo>
                  <a:lnTo>
                    <a:pt x="47" y="5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61" y="24"/>
                  </a:lnTo>
                  <a:lnTo>
                    <a:pt x="61" y="36"/>
                  </a:lnTo>
                  <a:lnTo>
                    <a:pt x="56" y="4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37" y="59"/>
                  </a:lnTo>
                  <a:lnTo>
                    <a:pt x="26" y="62"/>
                  </a:lnTo>
                  <a:lnTo>
                    <a:pt x="14" y="57"/>
                  </a:lnTo>
                  <a:lnTo>
                    <a:pt x="4" y="47"/>
                  </a:lnTo>
                  <a:lnTo>
                    <a:pt x="4" y="47"/>
                  </a:lnTo>
                  <a:lnTo>
                    <a:pt x="0" y="38"/>
                  </a:lnTo>
                  <a:lnTo>
                    <a:pt x="0" y="26"/>
                  </a:lnTo>
                  <a:lnTo>
                    <a:pt x="4" y="14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169">
              <a:extLst>
                <a:ext uri="{FF2B5EF4-FFF2-40B4-BE49-F238E27FC236}">
                  <a16:creationId xmlns:a16="http://schemas.microsoft.com/office/drawing/2014/main" id="{C6625CA9-A91D-C1DC-D83B-108122ADB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0987" y="880348"/>
              <a:ext cx="113247" cy="108518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23" y="0"/>
                </a:cxn>
                <a:cxn ang="0">
                  <a:pos x="35" y="0"/>
                </a:cxn>
                <a:cxn ang="0">
                  <a:pos x="47" y="5"/>
                </a:cxn>
                <a:cxn ang="0">
                  <a:pos x="54" y="12"/>
                </a:cxn>
                <a:cxn ang="0">
                  <a:pos x="54" y="12"/>
                </a:cxn>
                <a:cxn ang="0">
                  <a:pos x="61" y="24"/>
                </a:cxn>
                <a:cxn ang="0">
                  <a:pos x="61" y="36"/>
                </a:cxn>
                <a:cxn ang="0">
                  <a:pos x="56" y="45"/>
                </a:cxn>
                <a:cxn ang="0">
                  <a:pos x="49" y="55"/>
                </a:cxn>
                <a:cxn ang="0">
                  <a:pos x="49" y="55"/>
                </a:cxn>
                <a:cxn ang="0">
                  <a:pos x="37" y="59"/>
                </a:cxn>
                <a:cxn ang="0">
                  <a:pos x="26" y="62"/>
                </a:cxn>
                <a:cxn ang="0">
                  <a:pos x="14" y="57"/>
                </a:cxn>
                <a:cxn ang="0">
                  <a:pos x="4" y="47"/>
                </a:cxn>
                <a:cxn ang="0">
                  <a:pos x="4" y="47"/>
                </a:cxn>
                <a:cxn ang="0">
                  <a:pos x="0" y="38"/>
                </a:cxn>
                <a:cxn ang="0">
                  <a:pos x="0" y="26"/>
                </a:cxn>
                <a:cxn ang="0">
                  <a:pos x="4" y="14"/>
                </a:cxn>
                <a:cxn ang="0">
                  <a:pos x="11" y="5"/>
                </a:cxn>
              </a:cxnLst>
              <a:rect l="0" t="0" r="r" b="b"/>
              <a:pathLst>
                <a:path w="61" h="62">
                  <a:moveTo>
                    <a:pt x="11" y="5"/>
                  </a:moveTo>
                  <a:lnTo>
                    <a:pt x="11" y="5"/>
                  </a:lnTo>
                  <a:lnTo>
                    <a:pt x="23" y="0"/>
                  </a:lnTo>
                  <a:lnTo>
                    <a:pt x="35" y="0"/>
                  </a:lnTo>
                  <a:lnTo>
                    <a:pt x="47" y="5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61" y="24"/>
                  </a:lnTo>
                  <a:lnTo>
                    <a:pt x="61" y="36"/>
                  </a:lnTo>
                  <a:lnTo>
                    <a:pt x="56" y="4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37" y="59"/>
                  </a:lnTo>
                  <a:lnTo>
                    <a:pt x="26" y="62"/>
                  </a:lnTo>
                  <a:lnTo>
                    <a:pt x="14" y="57"/>
                  </a:lnTo>
                  <a:lnTo>
                    <a:pt x="4" y="47"/>
                  </a:lnTo>
                  <a:lnTo>
                    <a:pt x="4" y="47"/>
                  </a:lnTo>
                  <a:lnTo>
                    <a:pt x="0" y="38"/>
                  </a:lnTo>
                  <a:lnTo>
                    <a:pt x="0" y="26"/>
                  </a:lnTo>
                  <a:lnTo>
                    <a:pt x="4" y="14"/>
                  </a:lnTo>
                  <a:lnTo>
                    <a:pt x="11" y="5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70">
              <a:extLst>
                <a:ext uri="{FF2B5EF4-FFF2-40B4-BE49-F238E27FC236}">
                  <a16:creationId xmlns:a16="http://schemas.microsoft.com/office/drawing/2014/main" id="{0DBE91A5-C18D-763A-7326-2766B8FDF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047" y="1050127"/>
              <a:ext cx="113247" cy="106768"/>
            </a:xfrm>
            <a:custGeom>
              <a:avLst/>
              <a:gdLst/>
              <a:ahLst/>
              <a:cxnLst>
                <a:cxn ang="0">
                  <a:pos x="12" y="7"/>
                </a:cxn>
                <a:cxn ang="0">
                  <a:pos x="12" y="7"/>
                </a:cxn>
                <a:cxn ang="0">
                  <a:pos x="24" y="2"/>
                </a:cxn>
                <a:cxn ang="0">
                  <a:pos x="36" y="0"/>
                </a:cxn>
                <a:cxn ang="0">
                  <a:pos x="45" y="5"/>
                </a:cxn>
                <a:cxn ang="0">
                  <a:pos x="54" y="14"/>
                </a:cxn>
                <a:cxn ang="0">
                  <a:pos x="54" y="14"/>
                </a:cxn>
                <a:cxn ang="0">
                  <a:pos x="59" y="23"/>
                </a:cxn>
                <a:cxn ang="0">
                  <a:pos x="61" y="35"/>
                </a:cxn>
                <a:cxn ang="0">
                  <a:pos x="57" y="47"/>
                </a:cxn>
                <a:cxn ang="0">
                  <a:pos x="47" y="56"/>
                </a:cxn>
                <a:cxn ang="0">
                  <a:pos x="47" y="56"/>
                </a:cxn>
                <a:cxn ang="0">
                  <a:pos x="38" y="61"/>
                </a:cxn>
                <a:cxn ang="0">
                  <a:pos x="26" y="61"/>
                </a:cxn>
                <a:cxn ang="0">
                  <a:pos x="14" y="56"/>
                </a:cxn>
                <a:cxn ang="0">
                  <a:pos x="5" y="49"/>
                </a:cxn>
                <a:cxn ang="0">
                  <a:pos x="5" y="49"/>
                </a:cxn>
                <a:cxn ang="0">
                  <a:pos x="0" y="38"/>
                </a:cxn>
                <a:cxn ang="0">
                  <a:pos x="0" y="26"/>
                </a:cxn>
                <a:cxn ang="0">
                  <a:pos x="3" y="16"/>
                </a:cxn>
                <a:cxn ang="0">
                  <a:pos x="12" y="7"/>
                </a:cxn>
              </a:cxnLst>
              <a:rect l="0" t="0" r="r" b="b"/>
              <a:pathLst>
                <a:path w="61" h="61">
                  <a:moveTo>
                    <a:pt x="12" y="7"/>
                  </a:moveTo>
                  <a:lnTo>
                    <a:pt x="12" y="7"/>
                  </a:lnTo>
                  <a:lnTo>
                    <a:pt x="24" y="2"/>
                  </a:lnTo>
                  <a:lnTo>
                    <a:pt x="36" y="0"/>
                  </a:lnTo>
                  <a:lnTo>
                    <a:pt x="45" y="5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9" y="23"/>
                  </a:lnTo>
                  <a:lnTo>
                    <a:pt x="61" y="35"/>
                  </a:lnTo>
                  <a:lnTo>
                    <a:pt x="57" y="47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38" y="61"/>
                  </a:lnTo>
                  <a:lnTo>
                    <a:pt x="26" y="61"/>
                  </a:lnTo>
                  <a:lnTo>
                    <a:pt x="14" y="56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0" y="38"/>
                  </a:lnTo>
                  <a:lnTo>
                    <a:pt x="0" y="26"/>
                  </a:lnTo>
                  <a:lnTo>
                    <a:pt x="3" y="16"/>
                  </a:lnTo>
                  <a:lnTo>
                    <a:pt x="12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71">
              <a:extLst>
                <a:ext uri="{FF2B5EF4-FFF2-40B4-BE49-F238E27FC236}">
                  <a16:creationId xmlns:a16="http://schemas.microsoft.com/office/drawing/2014/main" id="{52B15C2C-BB1B-2AE0-6A48-DDCBD924E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047" y="1050127"/>
              <a:ext cx="113247" cy="106768"/>
            </a:xfrm>
            <a:custGeom>
              <a:avLst/>
              <a:gdLst/>
              <a:ahLst/>
              <a:cxnLst>
                <a:cxn ang="0">
                  <a:pos x="12" y="7"/>
                </a:cxn>
                <a:cxn ang="0">
                  <a:pos x="12" y="7"/>
                </a:cxn>
                <a:cxn ang="0">
                  <a:pos x="24" y="2"/>
                </a:cxn>
                <a:cxn ang="0">
                  <a:pos x="36" y="0"/>
                </a:cxn>
                <a:cxn ang="0">
                  <a:pos x="45" y="5"/>
                </a:cxn>
                <a:cxn ang="0">
                  <a:pos x="54" y="14"/>
                </a:cxn>
                <a:cxn ang="0">
                  <a:pos x="54" y="14"/>
                </a:cxn>
                <a:cxn ang="0">
                  <a:pos x="59" y="23"/>
                </a:cxn>
                <a:cxn ang="0">
                  <a:pos x="61" y="35"/>
                </a:cxn>
                <a:cxn ang="0">
                  <a:pos x="57" y="47"/>
                </a:cxn>
                <a:cxn ang="0">
                  <a:pos x="47" y="56"/>
                </a:cxn>
                <a:cxn ang="0">
                  <a:pos x="47" y="56"/>
                </a:cxn>
                <a:cxn ang="0">
                  <a:pos x="38" y="61"/>
                </a:cxn>
                <a:cxn ang="0">
                  <a:pos x="26" y="61"/>
                </a:cxn>
                <a:cxn ang="0">
                  <a:pos x="14" y="56"/>
                </a:cxn>
                <a:cxn ang="0">
                  <a:pos x="5" y="49"/>
                </a:cxn>
                <a:cxn ang="0">
                  <a:pos x="5" y="49"/>
                </a:cxn>
                <a:cxn ang="0">
                  <a:pos x="0" y="38"/>
                </a:cxn>
                <a:cxn ang="0">
                  <a:pos x="0" y="26"/>
                </a:cxn>
                <a:cxn ang="0">
                  <a:pos x="3" y="16"/>
                </a:cxn>
                <a:cxn ang="0">
                  <a:pos x="12" y="7"/>
                </a:cxn>
              </a:cxnLst>
              <a:rect l="0" t="0" r="r" b="b"/>
              <a:pathLst>
                <a:path w="61" h="61">
                  <a:moveTo>
                    <a:pt x="12" y="7"/>
                  </a:moveTo>
                  <a:lnTo>
                    <a:pt x="12" y="7"/>
                  </a:lnTo>
                  <a:lnTo>
                    <a:pt x="24" y="2"/>
                  </a:lnTo>
                  <a:lnTo>
                    <a:pt x="36" y="0"/>
                  </a:lnTo>
                  <a:lnTo>
                    <a:pt x="45" y="5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9" y="23"/>
                  </a:lnTo>
                  <a:lnTo>
                    <a:pt x="61" y="35"/>
                  </a:lnTo>
                  <a:lnTo>
                    <a:pt x="57" y="47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38" y="61"/>
                  </a:lnTo>
                  <a:lnTo>
                    <a:pt x="26" y="61"/>
                  </a:lnTo>
                  <a:lnTo>
                    <a:pt x="14" y="56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0" y="38"/>
                  </a:lnTo>
                  <a:lnTo>
                    <a:pt x="0" y="26"/>
                  </a:lnTo>
                  <a:lnTo>
                    <a:pt x="3" y="16"/>
                  </a:lnTo>
                  <a:lnTo>
                    <a:pt x="12" y="7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2">
              <a:extLst>
                <a:ext uri="{FF2B5EF4-FFF2-40B4-BE49-F238E27FC236}">
                  <a16:creationId xmlns:a16="http://schemas.microsoft.com/office/drawing/2014/main" id="{4924DD26-053E-0F96-4F79-56A715243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9723" y="1008120"/>
              <a:ext cx="380582" cy="586349"/>
            </a:xfrm>
            <a:custGeom>
              <a:avLst/>
              <a:gdLst/>
              <a:ahLst/>
              <a:cxnLst>
                <a:cxn ang="0">
                  <a:pos x="200" y="15"/>
                </a:cxn>
                <a:cxn ang="0">
                  <a:pos x="190" y="10"/>
                </a:cxn>
                <a:cxn ang="0">
                  <a:pos x="179" y="15"/>
                </a:cxn>
                <a:cxn ang="0">
                  <a:pos x="103" y="26"/>
                </a:cxn>
                <a:cxn ang="0">
                  <a:pos x="96" y="17"/>
                </a:cxn>
                <a:cxn ang="0">
                  <a:pos x="77" y="3"/>
                </a:cxn>
                <a:cxn ang="0">
                  <a:pos x="63" y="0"/>
                </a:cxn>
                <a:cxn ang="0">
                  <a:pos x="47" y="3"/>
                </a:cxn>
                <a:cxn ang="0">
                  <a:pos x="33" y="12"/>
                </a:cxn>
                <a:cxn ang="0">
                  <a:pos x="26" y="26"/>
                </a:cxn>
                <a:cxn ang="0">
                  <a:pos x="21" y="43"/>
                </a:cxn>
                <a:cxn ang="0">
                  <a:pos x="0" y="229"/>
                </a:cxn>
                <a:cxn ang="0">
                  <a:pos x="21" y="318"/>
                </a:cxn>
                <a:cxn ang="0">
                  <a:pos x="21" y="325"/>
                </a:cxn>
                <a:cxn ang="0">
                  <a:pos x="30" y="332"/>
                </a:cxn>
                <a:cxn ang="0">
                  <a:pos x="35" y="335"/>
                </a:cxn>
                <a:cxn ang="0">
                  <a:pos x="47" y="330"/>
                </a:cxn>
                <a:cxn ang="0">
                  <a:pos x="52" y="318"/>
                </a:cxn>
                <a:cxn ang="0">
                  <a:pos x="75" y="229"/>
                </a:cxn>
                <a:cxn ang="0">
                  <a:pos x="75" y="318"/>
                </a:cxn>
                <a:cxn ang="0">
                  <a:pos x="80" y="330"/>
                </a:cxn>
                <a:cxn ang="0">
                  <a:pos x="92" y="335"/>
                </a:cxn>
                <a:cxn ang="0">
                  <a:pos x="96" y="332"/>
                </a:cxn>
                <a:cxn ang="0">
                  <a:pos x="106" y="325"/>
                </a:cxn>
                <a:cxn ang="0">
                  <a:pos x="106" y="229"/>
                </a:cxn>
                <a:cxn ang="0">
                  <a:pos x="106" y="118"/>
                </a:cxn>
                <a:cxn ang="0">
                  <a:pos x="125" y="88"/>
                </a:cxn>
                <a:cxn ang="0">
                  <a:pos x="132" y="92"/>
                </a:cxn>
                <a:cxn ang="0">
                  <a:pos x="139" y="92"/>
                </a:cxn>
                <a:cxn ang="0">
                  <a:pos x="139" y="92"/>
                </a:cxn>
                <a:cxn ang="0">
                  <a:pos x="146" y="88"/>
                </a:cxn>
                <a:cxn ang="0">
                  <a:pos x="200" y="36"/>
                </a:cxn>
                <a:cxn ang="0">
                  <a:pos x="202" y="31"/>
                </a:cxn>
                <a:cxn ang="0">
                  <a:pos x="205" y="19"/>
                </a:cxn>
              </a:cxnLst>
              <a:rect l="0" t="0" r="r" b="b"/>
              <a:pathLst>
                <a:path w="205" h="335">
                  <a:moveTo>
                    <a:pt x="200" y="15"/>
                  </a:moveTo>
                  <a:lnTo>
                    <a:pt x="200" y="15"/>
                  </a:lnTo>
                  <a:lnTo>
                    <a:pt x="195" y="10"/>
                  </a:lnTo>
                  <a:lnTo>
                    <a:pt x="190" y="10"/>
                  </a:lnTo>
                  <a:lnTo>
                    <a:pt x="183" y="10"/>
                  </a:lnTo>
                  <a:lnTo>
                    <a:pt x="179" y="15"/>
                  </a:lnTo>
                  <a:lnTo>
                    <a:pt x="134" y="55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96" y="17"/>
                  </a:lnTo>
                  <a:lnTo>
                    <a:pt x="89" y="7"/>
                  </a:lnTo>
                  <a:lnTo>
                    <a:pt x="77" y="3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6" y="0"/>
                  </a:lnTo>
                  <a:lnTo>
                    <a:pt x="47" y="3"/>
                  </a:lnTo>
                  <a:lnTo>
                    <a:pt x="40" y="7"/>
                  </a:lnTo>
                  <a:lnTo>
                    <a:pt x="33" y="12"/>
                  </a:lnTo>
                  <a:lnTo>
                    <a:pt x="28" y="19"/>
                  </a:lnTo>
                  <a:lnTo>
                    <a:pt x="26" y="26"/>
                  </a:lnTo>
                  <a:lnTo>
                    <a:pt x="21" y="33"/>
                  </a:lnTo>
                  <a:lnTo>
                    <a:pt x="21" y="43"/>
                  </a:lnTo>
                  <a:lnTo>
                    <a:pt x="21" y="118"/>
                  </a:lnTo>
                  <a:lnTo>
                    <a:pt x="0" y="229"/>
                  </a:lnTo>
                  <a:lnTo>
                    <a:pt x="21" y="229"/>
                  </a:lnTo>
                  <a:lnTo>
                    <a:pt x="21" y="318"/>
                  </a:lnTo>
                  <a:lnTo>
                    <a:pt x="21" y="318"/>
                  </a:lnTo>
                  <a:lnTo>
                    <a:pt x="21" y="325"/>
                  </a:lnTo>
                  <a:lnTo>
                    <a:pt x="26" y="330"/>
                  </a:lnTo>
                  <a:lnTo>
                    <a:pt x="30" y="332"/>
                  </a:lnTo>
                  <a:lnTo>
                    <a:pt x="35" y="335"/>
                  </a:lnTo>
                  <a:lnTo>
                    <a:pt x="35" y="335"/>
                  </a:lnTo>
                  <a:lnTo>
                    <a:pt x="42" y="332"/>
                  </a:lnTo>
                  <a:lnTo>
                    <a:pt x="47" y="330"/>
                  </a:lnTo>
                  <a:lnTo>
                    <a:pt x="49" y="325"/>
                  </a:lnTo>
                  <a:lnTo>
                    <a:pt x="52" y="318"/>
                  </a:lnTo>
                  <a:lnTo>
                    <a:pt x="52" y="229"/>
                  </a:lnTo>
                  <a:lnTo>
                    <a:pt x="75" y="229"/>
                  </a:lnTo>
                  <a:lnTo>
                    <a:pt x="75" y="318"/>
                  </a:lnTo>
                  <a:lnTo>
                    <a:pt x="75" y="318"/>
                  </a:lnTo>
                  <a:lnTo>
                    <a:pt x="77" y="325"/>
                  </a:lnTo>
                  <a:lnTo>
                    <a:pt x="80" y="330"/>
                  </a:lnTo>
                  <a:lnTo>
                    <a:pt x="85" y="332"/>
                  </a:lnTo>
                  <a:lnTo>
                    <a:pt x="92" y="335"/>
                  </a:lnTo>
                  <a:lnTo>
                    <a:pt x="92" y="335"/>
                  </a:lnTo>
                  <a:lnTo>
                    <a:pt x="96" y="332"/>
                  </a:lnTo>
                  <a:lnTo>
                    <a:pt x="103" y="330"/>
                  </a:lnTo>
                  <a:lnTo>
                    <a:pt x="106" y="325"/>
                  </a:lnTo>
                  <a:lnTo>
                    <a:pt x="106" y="318"/>
                  </a:lnTo>
                  <a:lnTo>
                    <a:pt x="106" y="229"/>
                  </a:lnTo>
                  <a:lnTo>
                    <a:pt x="129" y="229"/>
                  </a:lnTo>
                  <a:lnTo>
                    <a:pt x="106" y="118"/>
                  </a:lnTo>
                  <a:lnTo>
                    <a:pt x="106" y="71"/>
                  </a:lnTo>
                  <a:lnTo>
                    <a:pt x="125" y="88"/>
                  </a:lnTo>
                  <a:lnTo>
                    <a:pt x="125" y="88"/>
                  </a:lnTo>
                  <a:lnTo>
                    <a:pt x="132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43" y="90"/>
                  </a:lnTo>
                  <a:lnTo>
                    <a:pt x="146" y="88"/>
                  </a:lnTo>
                  <a:lnTo>
                    <a:pt x="146" y="88"/>
                  </a:lnTo>
                  <a:lnTo>
                    <a:pt x="200" y="36"/>
                  </a:lnTo>
                  <a:lnTo>
                    <a:pt x="200" y="36"/>
                  </a:lnTo>
                  <a:lnTo>
                    <a:pt x="202" y="31"/>
                  </a:lnTo>
                  <a:lnTo>
                    <a:pt x="205" y="24"/>
                  </a:lnTo>
                  <a:lnTo>
                    <a:pt x="205" y="19"/>
                  </a:lnTo>
                  <a:lnTo>
                    <a:pt x="200" y="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73">
              <a:extLst>
                <a:ext uri="{FF2B5EF4-FFF2-40B4-BE49-F238E27FC236}">
                  <a16:creationId xmlns:a16="http://schemas.microsoft.com/office/drawing/2014/main" id="{0BC6E146-A703-04BB-809E-08EEECE68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9723" y="1008120"/>
              <a:ext cx="380582" cy="586349"/>
            </a:xfrm>
            <a:custGeom>
              <a:avLst/>
              <a:gdLst/>
              <a:ahLst/>
              <a:cxnLst>
                <a:cxn ang="0">
                  <a:pos x="200" y="15"/>
                </a:cxn>
                <a:cxn ang="0">
                  <a:pos x="190" y="10"/>
                </a:cxn>
                <a:cxn ang="0">
                  <a:pos x="179" y="15"/>
                </a:cxn>
                <a:cxn ang="0">
                  <a:pos x="103" y="26"/>
                </a:cxn>
                <a:cxn ang="0">
                  <a:pos x="96" y="17"/>
                </a:cxn>
                <a:cxn ang="0">
                  <a:pos x="77" y="3"/>
                </a:cxn>
                <a:cxn ang="0">
                  <a:pos x="63" y="0"/>
                </a:cxn>
                <a:cxn ang="0">
                  <a:pos x="47" y="3"/>
                </a:cxn>
                <a:cxn ang="0">
                  <a:pos x="33" y="12"/>
                </a:cxn>
                <a:cxn ang="0">
                  <a:pos x="26" y="26"/>
                </a:cxn>
                <a:cxn ang="0">
                  <a:pos x="21" y="43"/>
                </a:cxn>
                <a:cxn ang="0">
                  <a:pos x="0" y="229"/>
                </a:cxn>
                <a:cxn ang="0">
                  <a:pos x="21" y="318"/>
                </a:cxn>
                <a:cxn ang="0">
                  <a:pos x="21" y="325"/>
                </a:cxn>
                <a:cxn ang="0">
                  <a:pos x="30" y="332"/>
                </a:cxn>
                <a:cxn ang="0">
                  <a:pos x="35" y="335"/>
                </a:cxn>
                <a:cxn ang="0">
                  <a:pos x="47" y="330"/>
                </a:cxn>
                <a:cxn ang="0">
                  <a:pos x="52" y="318"/>
                </a:cxn>
                <a:cxn ang="0">
                  <a:pos x="75" y="229"/>
                </a:cxn>
                <a:cxn ang="0">
                  <a:pos x="75" y="318"/>
                </a:cxn>
                <a:cxn ang="0">
                  <a:pos x="80" y="330"/>
                </a:cxn>
                <a:cxn ang="0">
                  <a:pos x="92" y="335"/>
                </a:cxn>
                <a:cxn ang="0">
                  <a:pos x="96" y="332"/>
                </a:cxn>
                <a:cxn ang="0">
                  <a:pos x="106" y="325"/>
                </a:cxn>
                <a:cxn ang="0">
                  <a:pos x="106" y="229"/>
                </a:cxn>
                <a:cxn ang="0">
                  <a:pos x="106" y="118"/>
                </a:cxn>
                <a:cxn ang="0">
                  <a:pos x="125" y="88"/>
                </a:cxn>
                <a:cxn ang="0">
                  <a:pos x="132" y="92"/>
                </a:cxn>
                <a:cxn ang="0">
                  <a:pos x="139" y="92"/>
                </a:cxn>
                <a:cxn ang="0">
                  <a:pos x="139" y="92"/>
                </a:cxn>
                <a:cxn ang="0">
                  <a:pos x="146" y="88"/>
                </a:cxn>
                <a:cxn ang="0">
                  <a:pos x="200" y="36"/>
                </a:cxn>
                <a:cxn ang="0">
                  <a:pos x="202" y="31"/>
                </a:cxn>
                <a:cxn ang="0">
                  <a:pos x="205" y="19"/>
                </a:cxn>
              </a:cxnLst>
              <a:rect l="0" t="0" r="r" b="b"/>
              <a:pathLst>
                <a:path w="205" h="335">
                  <a:moveTo>
                    <a:pt x="200" y="15"/>
                  </a:moveTo>
                  <a:lnTo>
                    <a:pt x="200" y="15"/>
                  </a:lnTo>
                  <a:lnTo>
                    <a:pt x="195" y="10"/>
                  </a:lnTo>
                  <a:lnTo>
                    <a:pt x="190" y="10"/>
                  </a:lnTo>
                  <a:lnTo>
                    <a:pt x="183" y="10"/>
                  </a:lnTo>
                  <a:lnTo>
                    <a:pt x="179" y="15"/>
                  </a:lnTo>
                  <a:lnTo>
                    <a:pt x="134" y="55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96" y="17"/>
                  </a:lnTo>
                  <a:lnTo>
                    <a:pt x="89" y="7"/>
                  </a:lnTo>
                  <a:lnTo>
                    <a:pt x="77" y="3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6" y="0"/>
                  </a:lnTo>
                  <a:lnTo>
                    <a:pt x="47" y="3"/>
                  </a:lnTo>
                  <a:lnTo>
                    <a:pt x="40" y="7"/>
                  </a:lnTo>
                  <a:lnTo>
                    <a:pt x="33" y="12"/>
                  </a:lnTo>
                  <a:lnTo>
                    <a:pt x="28" y="19"/>
                  </a:lnTo>
                  <a:lnTo>
                    <a:pt x="26" y="26"/>
                  </a:lnTo>
                  <a:lnTo>
                    <a:pt x="21" y="33"/>
                  </a:lnTo>
                  <a:lnTo>
                    <a:pt x="21" y="43"/>
                  </a:lnTo>
                  <a:lnTo>
                    <a:pt x="21" y="118"/>
                  </a:lnTo>
                  <a:lnTo>
                    <a:pt x="0" y="229"/>
                  </a:lnTo>
                  <a:lnTo>
                    <a:pt x="21" y="229"/>
                  </a:lnTo>
                  <a:lnTo>
                    <a:pt x="21" y="318"/>
                  </a:lnTo>
                  <a:lnTo>
                    <a:pt x="21" y="318"/>
                  </a:lnTo>
                  <a:lnTo>
                    <a:pt x="21" y="325"/>
                  </a:lnTo>
                  <a:lnTo>
                    <a:pt x="26" y="330"/>
                  </a:lnTo>
                  <a:lnTo>
                    <a:pt x="30" y="332"/>
                  </a:lnTo>
                  <a:lnTo>
                    <a:pt x="35" y="335"/>
                  </a:lnTo>
                  <a:lnTo>
                    <a:pt x="35" y="335"/>
                  </a:lnTo>
                  <a:lnTo>
                    <a:pt x="42" y="332"/>
                  </a:lnTo>
                  <a:lnTo>
                    <a:pt x="47" y="330"/>
                  </a:lnTo>
                  <a:lnTo>
                    <a:pt x="49" y="325"/>
                  </a:lnTo>
                  <a:lnTo>
                    <a:pt x="52" y="318"/>
                  </a:lnTo>
                  <a:lnTo>
                    <a:pt x="52" y="229"/>
                  </a:lnTo>
                  <a:lnTo>
                    <a:pt x="75" y="229"/>
                  </a:lnTo>
                  <a:lnTo>
                    <a:pt x="75" y="318"/>
                  </a:lnTo>
                  <a:lnTo>
                    <a:pt x="75" y="318"/>
                  </a:lnTo>
                  <a:lnTo>
                    <a:pt x="77" y="325"/>
                  </a:lnTo>
                  <a:lnTo>
                    <a:pt x="80" y="330"/>
                  </a:lnTo>
                  <a:lnTo>
                    <a:pt x="85" y="332"/>
                  </a:lnTo>
                  <a:lnTo>
                    <a:pt x="92" y="335"/>
                  </a:lnTo>
                  <a:lnTo>
                    <a:pt x="92" y="335"/>
                  </a:lnTo>
                  <a:lnTo>
                    <a:pt x="96" y="332"/>
                  </a:lnTo>
                  <a:lnTo>
                    <a:pt x="103" y="330"/>
                  </a:lnTo>
                  <a:lnTo>
                    <a:pt x="106" y="325"/>
                  </a:lnTo>
                  <a:lnTo>
                    <a:pt x="106" y="318"/>
                  </a:lnTo>
                  <a:lnTo>
                    <a:pt x="106" y="229"/>
                  </a:lnTo>
                  <a:lnTo>
                    <a:pt x="129" y="229"/>
                  </a:lnTo>
                  <a:lnTo>
                    <a:pt x="106" y="118"/>
                  </a:lnTo>
                  <a:lnTo>
                    <a:pt x="106" y="71"/>
                  </a:lnTo>
                  <a:lnTo>
                    <a:pt x="125" y="88"/>
                  </a:lnTo>
                  <a:lnTo>
                    <a:pt x="125" y="88"/>
                  </a:lnTo>
                  <a:lnTo>
                    <a:pt x="132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43" y="90"/>
                  </a:lnTo>
                  <a:lnTo>
                    <a:pt x="146" y="88"/>
                  </a:lnTo>
                  <a:lnTo>
                    <a:pt x="146" y="88"/>
                  </a:lnTo>
                  <a:lnTo>
                    <a:pt x="200" y="36"/>
                  </a:lnTo>
                  <a:lnTo>
                    <a:pt x="200" y="36"/>
                  </a:lnTo>
                  <a:lnTo>
                    <a:pt x="202" y="31"/>
                  </a:lnTo>
                  <a:lnTo>
                    <a:pt x="205" y="24"/>
                  </a:lnTo>
                  <a:lnTo>
                    <a:pt x="205" y="19"/>
                  </a:lnTo>
                  <a:lnTo>
                    <a:pt x="200" y="15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4">
              <a:extLst>
                <a:ext uri="{FF2B5EF4-FFF2-40B4-BE49-F238E27FC236}">
                  <a16:creationId xmlns:a16="http://schemas.microsoft.com/office/drawing/2014/main" id="{691FBD1C-2BD9-4498-C56E-A1423109DC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375748" y="967863"/>
              <a:ext cx="100251" cy="91015"/>
            </a:xfrm>
            <a:prstGeom prst="line">
              <a:avLst/>
            </a:prstGeom>
            <a:grpFill/>
            <a:ln w="14288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5">
              <a:extLst>
                <a:ext uri="{FF2B5EF4-FFF2-40B4-BE49-F238E27FC236}">
                  <a16:creationId xmlns:a16="http://schemas.microsoft.com/office/drawing/2014/main" id="{C822FF9F-709D-5077-2FE3-005CFB4EC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0555" y="1177898"/>
              <a:ext cx="319317" cy="411319"/>
            </a:xfrm>
            <a:custGeom>
              <a:avLst/>
              <a:gdLst/>
              <a:ahLst/>
              <a:cxnLst>
                <a:cxn ang="0">
                  <a:pos x="151" y="0"/>
                </a:cxn>
                <a:cxn ang="0">
                  <a:pos x="151" y="0"/>
                </a:cxn>
                <a:cxn ang="0">
                  <a:pos x="143" y="0"/>
                </a:cxn>
                <a:cxn ang="0">
                  <a:pos x="134" y="2"/>
                </a:cxn>
                <a:cxn ang="0">
                  <a:pos x="134" y="2"/>
                </a:cxn>
                <a:cxn ang="0">
                  <a:pos x="129" y="5"/>
                </a:cxn>
                <a:cxn ang="0">
                  <a:pos x="82" y="35"/>
                </a:cxn>
                <a:cxn ang="0">
                  <a:pos x="16" y="23"/>
                </a:cxn>
                <a:cxn ang="0">
                  <a:pos x="16" y="23"/>
                </a:cxn>
                <a:cxn ang="0">
                  <a:pos x="12" y="23"/>
                </a:cxn>
                <a:cxn ang="0">
                  <a:pos x="7" y="26"/>
                </a:cxn>
                <a:cxn ang="0">
                  <a:pos x="2" y="31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40"/>
                </a:cxn>
                <a:cxn ang="0">
                  <a:pos x="2" y="47"/>
                </a:cxn>
                <a:cxn ang="0">
                  <a:pos x="7" y="49"/>
                </a:cxn>
                <a:cxn ang="0">
                  <a:pos x="12" y="52"/>
                </a:cxn>
                <a:cxn ang="0">
                  <a:pos x="89" y="66"/>
                </a:cxn>
                <a:cxn ang="0">
                  <a:pos x="115" y="49"/>
                </a:cxn>
                <a:cxn ang="0">
                  <a:pos x="108" y="92"/>
                </a:cxn>
                <a:cxn ang="0">
                  <a:pos x="37" y="92"/>
                </a:cxn>
                <a:cxn ang="0">
                  <a:pos x="37" y="92"/>
                </a:cxn>
                <a:cxn ang="0">
                  <a:pos x="33" y="92"/>
                </a:cxn>
                <a:cxn ang="0">
                  <a:pos x="26" y="96"/>
                </a:cxn>
                <a:cxn ang="0">
                  <a:pos x="23" y="101"/>
                </a:cxn>
                <a:cxn ang="0">
                  <a:pos x="21" y="108"/>
                </a:cxn>
                <a:cxn ang="0">
                  <a:pos x="21" y="219"/>
                </a:cxn>
                <a:cxn ang="0">
                  <a:pos x="21" y="219"/>
                </a:cxn>
                <a:cxn ang="0">
                  <a:pos x="23" y="226"/>
                </a:cxn>
                <a:cxn ang="0">
                  <a:pos x="26" y="231"/>
                </a:cxn>
                <a:cxn ang="0">
                  <a:pos x="33" y="235"/>
                </a:cxn>
                <a:cxn ang="0">
                  <a:pos x="37" y="235"/>
                </a:cxn>
                <a:cxn ang="0">
                  <a:pos x="37" y="235"/>
                </a:cxn>
                <a:cxn ang="0">
                  <a:pos x="45" y="235"/>
                </a:cxn>
                <a:cxn ang="0">
                  <a:pos x="49" y="231"/>
                </a:cxn>
                <a:cxn ang="0">
                  <a:pos x="54" y="226"/>
                </a:cxn>
                <a:cxn ang="0">
                  <a:pos x="56" y="219"/>
                </a:cxn>
                <a:cxn ang="0">
                  <a:pos x="56" y="125"/>
                </a:cxn>
                <a:cxn ang="0">
                  <a:pos x="132" y="125"/>
                </a:cxn>
                <a:cxn ang="0">
                  <a:pos x="132" y="125"/>
                </a:cxn>
                <a:cxn ang="0">
                  <a:pos x="139" y="122"/>
                </a:cxn>
                <a:cxn ang="0">
                  <a:pos x="139" y="122"/>
                </a:cxn>
                <a:cxn ang="0">
                  <a:pos x="146" y="120"/>
                </a:cxn>
                <a:cxn ang="0">
                  <a:pos x="151" y="115"/>
                </a:cxn>
                <a:cxn ang="0">
                  <a:pos x="155" y="111"/>
                </a:cxn>
                <a:cxn ang="0">
                  <a:pos x="158" y="104"/>
                </a:cxn>
                <a:cxn ang="0">
                  <a:pos x="172" y="31"/>
                </a:cxn>
                <a:cxn ang="0">
                  <a:pos x="172" y="31"/>
                </a:cxn>
                <a:cxn ang="0">
                  <a:pos x="172" y="21"/>
                </a:cxn>
                <a:cxn ang="0">
                  <a:pos x="167" y="12"/>
                </a:cxn>
                <a:cxn ang="0">
                  <a:pos x="160" y="5"/>
                </a:cxn>
                <a:cxn ang="0">
                  <a:pos x="151" y="0"/>
                </a:cxn>
              </a:cxnLst>
              <a:rect l="0" t="0" r="r" b="b"/>
              <a:pathLst>
                <a:path w="172" h="235">
                  <a:moveTo>
                    <a:pt x="151" y="0"/>
                  </a:moveTo>
                  <a:lnTo>
                    <a:pt x="151" y="0"/>
                  </a:lnTo>
                  <a:lnTo>
                    <a:pt x="143" y="0"/>
                  </a:lnTo>
                  <a:lnTo>
                    <a:pt x="134" y="2"/>
                  </a:lnTo>
                  <a:lnTo>
                    <a:pt x="134" y="2"/>
                  </a:lnTo>
                  <a:lnTo>
                    <a:pt x="129" y="5"/>
                  </a:lnTo>
                  <a:lnTo>
                    <a:pt x="82" y="35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2" y="23"/>
                  </a:lnTo>
                  <a:lnTo>
                    <a:pt x="7" y="26"/>
                  </a:lnTo>
                  <a:lnTo>
                    <a:pt x="2" y="31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40"/>
                  </a:lnTo>
                  <a:lnTo>
                    <a:pt x="2" y="47"/>
                  </a:lnTo>
                  <a:lnTo>
                    <a:pt x="7" y="49"/>
                  </a:lnTo>
                  <a:lnTo>
                    <a:pt x="12" y="52"/>
                  </a:lnTo>
                  <a:lnTo>
                    <a:pt x="89" y="66"/>
                  </a:lnTo>
                  <a:lnTo>
                    <a:pt x="115" y="49"/>
                  </a:lnTo>
                  <a:lnTo>
                    <a:pt x="108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33" y="92"/>
                  </a:lnTo>
                  <a:lnTo>
                    <a:pt x="26" y="96"/>
                  </a:lnTo>
                  <a:lnTo>
                    <a:pt x="23" y="101"/>
                  </a:lnTo>
                  <a:lnTo>
                    <a:pt x="21" y="108"/>
                  </a:lnTo>
                  <a:lnTo>
                    <a:pt x="21" y="219"/>
                  </a:lnTo>
                  <a:lnTo>
                    <a:pt x="21" y="219"/>
                  </a:lnTo>
                  <a:lnTo>
                    <a:pt x="23" y="226"/>
                  </a:lnTo>
                  <a:lnTo>
                    <a:pt x="26" y="231"/>
                  </a:lnTo>
                  <a:lnTo>
                    <a:pt x="33" y="235"/>
                  </a:lnTo>
                  <a:lnTo>
                    <a:pt x="37" y="235"/>
                  </a:lnTo>
                  <a:lnTo>
                    <a:pt x="37" y="235"/>
                  </a:lnTo>
                  <a:lnTo>
                    <a:pt x="45" y="235"/>
                  </a:lnTo>
                  <a:lnTo>
                    <a:pt x="49" y="231"/>
                  </a:lnTo>
                  <a:lnTo>
                    <a:pt x="54" y="226"/>
                  </a:lnTo>
                  <a:lnTo>
                    <a:pt x="56" y="219"/>
                  </a:lnTo>
                  <a:lnTo>
                    <a:pt x="56" y="125"/>
                  </a:lnTo>
                  <a:lnTo>
                    <a:pt x="132" y="125"/>
                  </a:lnTo>
                  <a:lnTo>
                    <a:pt x="132" y="125"/>
                  </a:lnTo>
                  <a:lnTo>
                    <a:pt x="139" y="122"/>
                  </a:lnTo>
                  <a:lnTo>
                    <a:pt x="139" y="122"/>
                  </a:lnTo>
                  <a:lnTo>
                    <a:pt x="146" y="120"/>
                  </a:lnTo>
                  <a:lnTo>
                    <a:pt x="151" y="115"/>
                  </a:lnTo>
                  <a:lnTo>
                    <a:pt x="155" y="111"/>
                  </a:lnTo>
                  <a:lnTo>
                    <a:pt x="158" y="104"/>
                  </a:lnTo>
                  <a:lnTo>
                    <a:pt x="172" y="31"/>
                  </a:lnTo>
                  <a:lnTo>
                    <a:pt x="172" y="31"/>
                  </a:lnTo>
                  <a:lnTo>
                    <a:pt x="172" y="21"/>
                  </a:lnTo>
                  <a:lnTo>
                    <a:pt x="167" y="12"/>
                  </a:lnTo>
                  <a:lnTo>
                    <a:pt x="160" y="5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6">
              <a:extLst>
                <a:ext uri="{FF2B5EF4-FFF2-40B4-BE49-F238E27FC236}">
                  <a16:creationId xmlns:a16="http://schemas.microsoft.com/office/drawing/2014/main" id="{755815AA-4C60-99A1-6284-82A6DBC09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0555" y="1177898"/>
              <a:ext cx="319317" cy="411319"/>
            </a:xfrm>
            <a:custGeom>
              <a:avLst/>
              <a:gdLst/>
              <a:ahLst/>
              <a:cxnLst>
                <a:cxn ang="0">
                  <a:pos x="151" y="0"/>
                </a:cxn>
                <a:cxn ang="0">
                  <a:pos x="151" y="0"/>
                </a:cxn>
                <a:cxn ang="0">
                  <a:pos x="143" y="0"/>
                </a:cxn>
                <a:cxn ang="0">
                  <a:pos x="134" y="2"/>
                </a:cxn>
                <a:cxn ang="0">
                  <a:pos x="134" y="2"/>
                </a:cxn>
                <a:cxn ang="0">
                  <a:pos x="129" y="5"/>
                </a:cxn>
                <a:cxn ang="0">
                  <a:pos x="82" y="35"/>
                </a:cxn>
                <a:cxn ang="0">
                  <a:pos x="16" y="23"/>
                </a:cxn>
                <a:cxn ang="0">
                  <a:pos x="16" y="23"/>
                </a:cxn>
                <a:cxn ang="0">
                  <a:pos x="12" y="23"/>
                </a:cxn>
                <a:cxn ang="0">
                  <a:pos x="7" y="26"/>
                </a:cxn>
                <a:cxn ang="0">
                  <a:pos x="2" y="31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40"/>
                </a:cxn>
                <a:cxn ang="0">
                  <a:pos x="2" y="47"/>
                </a:cxn>
                <a:cxn ang="0">
                  <a:pos x="7" y="49"/>
                </a:cxn>
                <a:cxn ang="0">
                  <a:pos x="12" y="52"/>
                </a:cxn>
                <a:cxn ang="0">
                  <a:pos x="89" y="66"/>
                </a:cxn>
                <a:cxn ang="0">
                  <a:pos x="115" y="49"/>
                </a:cxn>
                <a:cxn ang="0">
                  <a:pos x="108" y="92"/>
                </a:cxn>
                <a:cxn ang="0">
                  <a:pos x="37" y="92"/>
                </a:cxn>
                <a:cxn ang="0">
                  <a:pos x="37" y="92"/>
                </a:cxn>
                <a:cxn ang="0">
                  <a:pos x="33" y="92"/>
                </a:cxn>
                <a:cxn ang="0">
                  <a:pos x="26" y="96"/>
                </a:cxn>
                <a:cxn ang="0">
                  <a:pos x="23" y="101"/>
                </a:cxn>
                <a:cxn ang="0">
                  <a:pos x="21" y="108"/>
                </a:cxn>
                <a:cxn ang="0">
                  <a:pos x="21" y="219"/>
                </a:cxn>
                <a:cxn ang="0">
                  <a:pos x="21" y="219"/>
                </a:cxn>
                <a:cxn ang="0">
                  <a:pos x="23" y="226"/>
                </a:cxn>
                <a:cxn ang="0">
                  <a:pos x="26" y="231"/>
                </a:cxn>
                <a:cxn ang="0">
                  <a:pos x="33" y="235"/>
                </a:cxn>
                <a:cxn ang="0">
                  <a:pos x="37" y="235"/>
                </a:cxn>
                <a:cxn ang="0">
                  <a:pos x="37" y="235"/>
                </a:cxn>
                <a:cxn ang="0">
                  <a:pos x="45" y="235"/>
                </a:cxn>
                <a:cxn ang="0">
                  <a:pos x="49" y="231"/>
                </a:cxn>
                <a:cxn ang="0">
                  <a:pos x="54" y="226"/>
                </a:cxn>
                <a:cxn ang="0">
                  <a:pos x="56" y="219"/>
                </a:cxn>
                <a:cxn ang="0">
                  <a:pos x="56" y="125"/>
                </a:cxn>
                <a:cxn ang="0">
                  <a:pos x="132" y="125"/>
                </a:cxn>
                <a:cxn ang="0">
                  <a:pos x="132" y="125"/>
                </a:cxn>
                <a:cxn ang="0">
                  <a:pos x="139" y="122"/>
                </a:cxn>
                <a:cxn ang="0">
                  <a:pos x="139" y="122"/>
                </a:cxn>
                <a:cxn ang="0">
                  <a:pos x="146" y="120"/>
                </a:cxn>
                <a:cxn ang="0">
                  <a:pos x="151" y="115"/>
                </a:cxn>
                <a:cxn ang="0">
                  <a:pos x="155" y="111"/>
                </a:cxn>
                <a:cxn ang="0">
                  <a:pos x="158" y="104"/>
                </a:cxn>
                <a:cxn ang="0">
                  <a:pos x="172" y="31"/>
                </a:cxn>
                <a:cxn ang="0">
                  <a:pos x="172" y="31"/>
                </a:cxn>
                <a:cxn ang="0">
                  <a:pos x="172" y="21"/>
                </a:cxn>
                <a:cxn ang="0">
                  <a:pos x="167" y="12"/>
                </a:cxn>
                <a:cxn ang="0">
                  <a:pos x="160" y="5"/>
                </a:cxn>
                <a:cxn ang="0">
                  <a:pos x="151" y="0"/>
                </a:cxn>
              </a:cxnLst>
              <a:rect l="0" t="0" r="r" b="b"/>
              <a:pathLst>
                <a:path w="172" h="235">
                  <a:moveTo>
                    <a:pt x="151" y="0"/>
                  </a:moveTo>
                  <a:lnTo>
                    <a:pt x="151" y="0"/>
                  </a:lnTo>
                  <a:lnTo>
                    <a:pt x="143" y="0"/>
                  </a:lnTo>
                  <a:lnTo>
                    <a:pt x="134" y="2"/>
                  </a:lnTo>
                  <a:lnTo>
                    <a:pt x="134" y="2"/>
                  </a:lnTo>
                  <a:lnTo>
                    <a:pt x="129" y="5"/>
                  </a:lnTo>
                  <a:lnTo>
                    <a:pt x="82" y="35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2" y="23"/>
                  </a:lnTo>
                  <a:lnTo>
                    <a:pt x="7" y="26"/>
                  </a:lnTo>
                  <a:lnTo>
                    <a:pt x="2" y="31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40"/>
                  </a:lnTo>
                  <a:lnTo>
                    <a:pt x="2" y="47"/>
                  </a:lnTo>
                  <a:lnTo>
                    <a:pt x="7" y="49"/>
                  </a:lnTo>
                  <a:lnTo>
                    <a:pt x="12" y="52"/>
                  </a:lnTo>
                  <a:lnTo>
                    <a:pt x="89" y="66"/>
                  </a:lnTo>
                  <a:lnTo>
                    <a:pt x="115" y="49"/>
                  </a:lnTo>
                  <a:lnTo>
                    <a:pt x="108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33" y="92"/>
                  </a:lnTo>
                  <a:lnTo>
                    <a:pt x="26" y="96"/>
                  </a:lnTo>
                  <a:lnTo>
                    <a:pt x="23" y="101"/>
                  </a:lnTo>
                  <a:lnTo>
                    <a:pt x="21" y="108"/>
                  </a:lnTo>
                  <a:lnTo>
                    <a:pt x="21" y="219"/>
                  </a:lnTo>
                  <a:lnTo>
                    <a:pt x="21" y="219"/>
                  </a:lnTo>
                  <a:lnTo>
                    <a:pt x="23" y="226"/>
                  </a:lnTo>
                  <a:lnTo>
                    <a:pt x="26" y="231"/>
                  </a:lnTo>
                  <a:lnTo>
                    <a:pt x="33" y="235"/>
                  </a:lnTo>
                  <a:lnTo>
                    <a:pt x="37" y="235"/>
                  </a:lnTo>
                  <a:lnTo>
                    <a:pt x="37" y="235"/>
                  </a:lnTo>
                  <a:lnTo>
                    <a:pt x="45" y="235"/>
                  </a:lnTo>
                  <a:lnTo>
                    <a:pt x="49" y="231"/>
                  </a:lnTo>
                  <a:lnTo>
                    <a:pt x="54" y="226"/>
                  </a:lnTo>
                  <a:lnTo>
                    <a:pt x="56" y="219"/>
                  </a:lnTo>
                  <a:lnTo>
                    <a:pt x="56" y="125"/>
                  </a:lnTo>
                  <a:lnTo>
                    <a:pt x="132" y="125"/>
                  </a:lnTo>
                  <a:lnTo>
                    <a:pt x="132" y="125"/>
                  </a:lnTo>
                  <a:lnTo>
                    <a:pt x="139" y="122"/>
                  </a:lnTo>
                  <a:lnTo>
                    <a:pt x="139" y="122"/>
                  </a:lnTo>
                  <a:lnTo>
                    <a:pt x="146" y="120"/>
                  </a:lnTo>
                  <a:lnTo>
                    <a:pt x="151" y="115"/>
                  </a:lnTo>
                  <a:lnTo>
                    <a:pt x="155" y="111"/>
                  </a:lnTo>
                  <a:lnTo>
                    <a:pt x="158" y="104"/>
                  </a:lnTo>
                  <a:lnTo>
                    <a:pt x="172" y="31"/>
                  </a:lnTo>
                  <a:lnTo>
                    <a:pt x="172" y="31"/>
                  </a:lnTo>
                  <a:lnTo>
                    <a:pt x="172" y="21"/>
                  </a:lnTo>
                  <a:lnTo>
                    <a:pt x="167" y="12"/>
                  </a:lnTo>
                  <a:lnTo>
                    <a:pt x="160" y="5"/>
                  </a:lnTo>
                  <a:lnTo>
                    <a:pt x="151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7">
              <a:extLst>
                <a:ext uri="{FF2B5EF4-FFF2-40B4-BE49-F238E27FC236}">
                  <a16:creationId xmlns:a16="http://schemas.microsoft.com/office/drawing/2014/main" id="{5D6BCCFE-AABE-4245-9556-CA044BC01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5999" y="1284666"/>
              <a:ext cx="44556" cy="3185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78">
              <a:extLst>
                <a:ext uri="{FF2B5EF4-FFF2-40B4-BE49-F238E27FC236}">
                  <a16:creationId xmlns:a16="http://schemas.microsoft.com/office/drawing/2014/main" id="{EBE15F01-B8F8-656C-F3B5-3D0DA2C3F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017" y="1135891"/>
              <a:ext cx="109534" cy="133022"/>
            </a:xfrm>
            <a:custGeom>
              <a:avLst/>
              <a:gdLst/>
              <a:ahLst/>
              <a:cxnLst>
                <a:cxn ang="0">
                  <a:pos x="28" y="76"/>
                </a:cxn>
                <a:cxn ang="0">
                  <a:pos x="59" y="76"/>
                </a:cxn>
                <a:cxn ang="0">
                  <a:pos x="47" y="64"/>
                </a:cxn>
                <a:cxn ang="0">
                  <a:pos x="33" y="64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8" y="64"/>
                </a:cxn>
                <a:cxn ang="0">
                  <a:pos x="28" y="64"/>
                </a:cxn>
                <a:cxn ang="0">
                  <a:pos x="28" y="76"/>
                </a:cxn>
              </a:cxnLst>
              <a:rect l="0" t="0" r="r" b="b"/>
              <a:pathLst>
                <a:path w="59" h="76">
                  <a:moveTo>
                    <a:pt x="28" y="76"/>
                  </a:moveTo>
                  <a:lnTo>
                    <a:pt x="59" y="76"/>
                  </a:lnTo>
                  <a:lnTo>
                    <a:pt x="47" y="64"/>
                  </a:lnTo>
                  <a:lnTo>
                    <a:pt x="33" y="64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28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9">
              <a:extLst>
                <a:ext uri="{FF2B5EF4-FFF2-40B4-BE49-F238E27FC236}">
                  <a16:creationId xmlns:a16="http://schemas.microsoft.com/office/drawing/2014/main" id="{0C6A4C70-BDB7-10B8-F3E1-968F94B74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5361" y="1247910"/>
              <a:ext cx="222779" cy="346558"/>
            </a:xfrm>
            <a:custGeom>
              <a:avLst/>
              <a:gdLst/>
              <a:ahLst/>
              <a:cxnLst>
                <a:cxn ang="0">
                  <a:pos x="120" y="2"/>
                </a:cxn>
                <a:cxn ang="0">
                  <a:pos x="105" y="0"/>
                </a:cxn>
                <a:cxn ang="0">
                  <a:pos x="80" y="99"/>
                </a:cxn>
                <a:cxn ang="0">
                  <a:pos x="0" y="99"/>
                </a:cxn>
                <a:cxn ang="0">
                  <a:pos x="0" y="113"/>
                </a:cxn>
                <a:cxn ang="0">
                  <a:pos x="25" y="113"/>
                </a:cxn>
                <a:cxn ang="0">
                  <a:pos x="2" y="195"/>
                </a:cxn>
                <a:cxn ang="0">
                  <a:pos x="7" y="198"/>
                </a:cxn>
                <a:cxn ang="0">
                  <a:pos x="30" y="113"/>
                </a:cxn>
                <a:cxn ang="0">
                  <a:pos x="61" y="113"/>
                </a:cxn>
                <a:cxn ang="0">
                  <a:pos x="84" y="198"/>
                </a:cxn>
                <a:cxn ang="0">
                  <a:pos x="89" y="195"/>
                </a:cxn>
                <a:cxn ang="0">
                  <a:pos x="65" y="113"/>
                </a:cxn>
                <a:cxn ang="0">
                  <a:pos x="91" y="113"/>
                </a:cxn>
                <a:cxn ang="0">
                  <a:pos x="120" y="2"/>
                </a:cxn>
              </a:cxnLst>
              <a:rect l="0" t="0" r="r" b="b"/>
              <a:pathLst>
                <a:path w="120" h="198">
                  <a:moveTo>
                    <a:pt x="120" y="2"/>
                  </a:moveTo>
                  <a:lnTo>
                    <a:pt x="105" y="0"/>
                  </a:lnTo>
                  <a:lnTo>
                    <a:pt x="80" y="99"/>
                  </a:lnTo>
                  <a:lnTo>
                    <a:pt x="0" y="99"/>
                  </a:lnTo>
                  <a:lnTo>
                    <a:pt x="0" y="113"/>
                  </a:lnTo>
                  <a:lnTo>
                    <a:pt x="25" y="113"/>
                  </a:lnTo>
                  <a:lnTo>
                    <a:pt x="2" y="195"/>
                  </a:lnTo>
                  <a:lnTo>
                    <a:pt x="7" y="198"/>
                  </a:lnTo>
                  <a:lnTo>
                    <a:pt x="30" y="113"/>
                  </a:lnTo>
                  <a:lnTo>
                    <a:pt x="61" y="113"/>
                  </a:lnTo>
                  <a:lnTo>
                    <a:pt x="84" y="198"/>
                  </a:lnTo>
                  <a:lnTo>
                    <a:pt x="89" y="195"/>
                  </a:lnTo>
                  <a:lnTo>
                    <a:pt x="65" y="113"/>
                  </a:lnTo>
                  <a:lnTo>
                    <a:pt x="91" y="113"/>
                  </a:lnTo>
                  <a:lnTo>
                    <a:pt x="12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0">
              <a:extLst>
                <a:ext uri="{FF2B5EF4-FFF2-40B4-BE49-F238E27FC236}">
                  <a16:creationId xmlns:a16="http://schemas.microsoft.com/office/drawing/2014/main" id="{E42AB843-E363-DB4E-9017-ACCE6E2325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7229" y="806836"/>
              <a:ext cx="503110" cy="292299"/>
            </a:xfrm>
            <a:custGeom>
              <a:avLst/>
              <a:gdLst/>
              <a:ahLst/>
              <a:cxnLst>
                <a:cxn ang="0">
                  <a:pos x="245" y="158"/>
                </a:cxn>
                <a:cxn ang="0">
                  <a:pos x="28" y="158"/>
                </a:cxn>
                <a:cxn ang="0">
                  <a:pos x="28" y="12"/>
                </a:cxn>
                <a:cxn ang="0">
                  <a:pos x="245" y="12"/>
                </a:cxn>
                <a:cxn ang="0">
                  <a:pos x="245" y="158"/>
                </a:cxn>
                <a:cxn ang="0">
                  <a:pos x="261" y="158"/>
                </a:cxn>
                <a:cxn ang="0">
                  <a:pos x="261" y="12"/>
                </a:cxn>
                <a:cxn ang="0">
                  <a:pos x="271" y="12"/>
                </a:cxn>
                <a:cxn ang="0">
                  <a:pos x="27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9" y="12"/>
                </a:cxn>
                <a:cxn ang="0">
                  <a:pos x="9" y="158"/>
                </a:cxn>
                <a:cxn ang="0">
                  <a:pos x="0" y="158"/>
                </a:cxn>
                <a:cxn ang="0">
                  <a:pos x="0" y="167"/>
                </a:cxn>
                <a:cxn ang="0">
                  <a:pos x="271" y="167"/>
                </a:cxn>
                <a:cxn ang="0">
                  <a:pos x="271" y="158"/>
                </a:cxn>
                <a:cxn ang="0">
                  <a:pos x="261" y="158"/>
                </a:cxn>
              </a:cxnLst>
              <a:rect l="0" t="0" r="r" b="b"/>
              <a:pathLst>
                <a:path w="271" h="167">
                  <a:moveTo>
                    <a:pt x="245" y="158"/>
                  </a:moveTo>
                  <a:lnTo>
                    <a:pt x="28" y="158"/>
                  </a:lnTo>
                  <a:lnTo>
                    <a:pt x="28" y="12"/>
                  </a:lnTo>
                  <a:lnTo>
                    <a:pt x="245" y="12"/>
                  </a:lnTo>
                  <a:lnTo>
                    <a:pt x="245" y="158"/>
                  </a:lnTo>
                  <a:close/>
                  <a:moveTo>
                    <a:pt x="261" y="158"/>
                  </a:moveTo>
                  <a:lnTo>
                    <a:pt x="261" y="12"/>
                  </a:lnTo>
                  <a:lnTo>
                    <a:pt x="271" y="12"/>
                  </a:lnTo>
                  <a:lnTo>
                    <a:pt x="27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9" y="12"/>
                  </a:lnTo>
                  <a:lnTo>
                    <a:pt x="9" y="158"/>
                  </a:lnTo>
                  <a:lnTo>
                    <a:pt x="0" y="158"/>
                  </a:lnTo>
                  <a:lnTo>
                    <a:pt x="0" y="167"/>
                  </a:lnTo>
                  <a:lnTo>
                    <a:pt x="271" y="167"/>
                  </a:lnTo>
                  <a:lnTo>
                    <a:pt x="271" y="158"/>
                  </a:lnTo>
                  <a:lnTo>
                    <a:pt x="261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071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1F60EBC8-D35D-2686-AE51-CD0AA897C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232" y="1665288"/>
            <a:ext cx="7164388" cy="3544548"/>
          </a:xfrm>
          <a:prstGeom prst="rect">
            <a:avLst/>
          </a:prstGeom>
          <a:ln>
            <a:solidFill>
              <a:srgbClr val="8E0815"/>
            </a:solidFill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F5A6795-438D-6B83-F15D-DE5508468653}"/>
              </a:ext>
            </a:extLst>
          </p:cNvPr>
          <p:cNvSpPr txBox="1"/>
          <p:nvPr/>
        </p:nvSpPr>
        <p:spPr>
          <a:xfrm>
            <a:off x="4991746" y="5356781"/>
            <a:ext cx="6457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Modello per Abstract di sentenze utile ai fini della costruzione di una banca dati di merito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3B75EE1-68D5-D255-0BFE-1568B8B326D7}"/>
              </a:ext>
            </a:extLst>
          </p:cNvPr>
          <p:cNvSpPr/>
          <p:nvPr/>
        </p:nvSpPr>
        <p:spPr>
          <a:xfrm>
            <a:off x="407987" y="1052513"/>
            <a:ext cx="4096949" cy="5040311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EEFAEEE-6457-DBDF-ADCC-6B0CD570C810}"/>
              </a:ext>
            </a:extLst>
          </p:cNvPr>
          <p:cNvSpPr txBox="1"/>
          <p:nvPr/>
        </p:nvSpPr>
        <p:spPr>
          <a:xfrm>
            <a:off x="407988" y="1285875"/>
            <a:ext cx="4096948" cy="516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Nel contesto del progetto </a:t>
            </a:r>
            <a:r>
              <a:rPr lang="it-IT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StartUPP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sono stati sviluppati modelli, linee guida e </a:t>
            </a:r>
            <a:r>
              <a:rPr lang="it-IT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template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 standardizzare gli </a:t>
            </a:r>
            <a:r>
              <a:rPr lang="it-IT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abstract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agevolare la sperimentazione dell'archivio di giurisprudenza locale. Inoltre, è stato creato un </a:t>
            </a:r>
            <a:r>
              <a:rPr lang="it-IT" sz="1200" b="1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software</a:t>
            </a: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gestionale progettato per semplificare la preparazione dei «punti di motivazione</a:t>
            </a:r>
            <a:r>
              <a:rPr lang="it-IT" sz="1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lnSpc>
                <a:spcPct val="107000"/>
              </a:lnSpc>
            </a:pPr>
            <a:endParaRPr lang="it-IT" sz="12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it-IT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Questo strumento offre diverse funzionalità:</a:t>
            </a:r>
          </a:p>
          <a:p>
            <a:pPr marL="171450" lvl="0" indent="-171450" algn="just">
              <a:lnSpc>
                <a:spcPct val="107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Creazione di una banca dati per la conservazione delle massime e delle relative sentenze.</a:t>
            </a:r>
          </a:p>
          <a:p>
            <a:pPr marL="171450" lvl="0" indent="-171450" algn="just">
              <a:lnSpc>
                <a:spcPct val="107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Ricerca di massime o sentenze mediante criteri specifici, come parole chiave o data di pubblicazione.</a:t>
            </a:r>
          </a:p>
          <a:p>
            <a:pPr marL="171450" lvl="0" indent="-171450" algn="just">
              <a:lnSpc>
                <a:spcPct val="107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Integrazione di tecnologie innovative, come l'intelligenza artificiale (AI), per agevolare la pubblicazione delle sentenze, considerando aspetti come la </a:t>
            </a:r>
            <a:r>
              <a:rPr lang="it-IT" sz="1200" b="1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privacy</a:t>
            </a:r>
            <a:r>
              <a:rPr lang="it-IT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la gestione di dati sensibili.</a:t>
            </a:r>
          </a:p>
          <a:p>
            <a:pPr lvl="0" algn="just">
              <a:lnSpc>
                <a:spcPct val="107000"/>
              </a:lnSpc>
              <a:spcBef>
                <a:spcPts val="600"/>
              </a:spcBef>
            </a:pPr>
            <a:r>
              <a:rPr lang="it-IT" sz="1200" u="sng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Caratteristiche dell’applicativo:</a:t>
            </a:r>
            <a:endParaRPr lang="it-IT" sz="1200" u="sng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lnSpc>
                <a:spcPct val="107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Garanzia di sicurezza e controllo degli accessi.</a:t>
            </a:r>
          </a:p>
          <a:p>
            <a:pPr marL="171450" indent="-171450" algn="just">
              <a:lnSpc>
                <a:spcPct val="107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Fornitura di strumenti informatici user-friendly per la redazione delle massime.</a:t>
            </a:r>
          </a:p>
          <a:p>
            <a:pPr marL="171450" lvl="0" indent="-171450" algn="just">
              <a:lnSpc>
                <a:spcPct val="107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endParaRPr lang="it-IT" sz="12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A3E0CBD-C315-FB55-4751-DB475515843B}"/>
              </a:ext>
            </a:extLst>
          </p:cNvPr>
          <p:cNvSpPr/>
          <p:nvPr/>
        </p:nvSpPr>
        <p:spPr>
          <a:xfrm>
            <a:off x="1179016" y="931975"/>
            <a:ext cx="2554890" cy="2347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E08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i="1" dirty="0">
                <a:solidFill>
                  <a:srgbClr val="8E0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software – banca dati FIORE 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39CC0FE-3C3E-F752-799D-C25AEA200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12" name="Immagine 11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E4B0D70A-CB06-A784-BCDE-DFC79E0C2E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DED5137B-9E0C-A17E-1797-569ABF4071DE}"/>
              </a:ext>
            </a:extLst>
          </p:cNvPr>
          <p:cNvSpPr txBox="1">
            <a:spLocks/>
          </p:cNvSpPr>
          <p:nvPr/>
        </p:nvSpPr>
        <p:spPr bwMode="auto">
          <a:xfrm>
            <a:off x="381000" y="276394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just"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Sperimentazione dell’archivio di giurisprudenza locale e massimazione delle sentenze</a:t>
            </a:r>
          </a:p>
        </p:txBody>
      </p:sp>
      <p:sp>
        <p:nvSpPr>
          <p:cNvPr id="14" name="Freeform 4960">
            <a:extLst>
              <a:ext uri="{FF2B5EF4-FFF2-40B4-BE49-F238E27FC236}">
                <a16:creationId xmlns:a16="http://schemas.microsoft.com/office/drawing/2014/main" id="{CBCAE40E-1A1A-B4FE-114B-C13EE0925A88}"/>
              </a:ext>
            </a:extLst>
          </p:cNvPr>
          <p:cNvSpPr>
            <a:spLocks noEditPoints="1"/>
          </p:cNvSpPr>
          <p:nvPr/>
        </p:nvSpPr>
        <p:spPr bwMode="auto">
          <a:xfrm>
            <a:off x="11362419" y="253193"/>
            <a:ext cx="421594" cy="221638"/>
          </a:xfrm>
          <a:custGeom>
            <a:avLst/>
            <a:gdLst>
              <a:gd name="T0" fmla="*/ 242 w 350"/>
              <a:gd name="T1" fmla="*/ 32 h 184"/>
              <a:gd name="T2" fmla="*/ 236 w 350"/>
              <a:gd name="T3" fmla="*/ 42 h 184"/>
              <a:gd name="T4" fmla="*/ 78 w 350"/>
              <a:gd name="T5" fmla="*/ 42 h 184"/>
              <a:gd name="T6" fmla="*/ 68 w 350"/>
              <a:gd name="T7" fmla="*/ 36 h 184"/>
              <a:gd name="T8" fmla="*/ 68 w 350"/>
              <a:gd name="T9" fmla="*/ 10 h 184"/>
              <a:gd name="T10" fmla="*/ 74 w 350"/>
              <a:gd name="T11" fmla="*/ 0 h 184"/>
              <a:gd name="T12" fmla="*/ 232 w 350"/>
              <a:gd name="T13" fmla="*/ 0 h 184"/>
              <a:gd name="T14" fmla="*/ 242 w 350"/>
              <a:gd name="T15" fmla="*/ 6 h 184"/>
              <a:gd name="T16" fmla="*/ 34 w 350"/>
              <a:gd name="T17" fmla="*/ 0 h 184"/>
              <a:gd name="T18" fmla="*/ 6 w 350"/>
              <a:gd name="T19" fmla="*/ 0 h 184"/>
              <a:gd name="T20" fmla="*/ 0 w 350"/>
              <a:gd name="T21" fmla="*/ 10 h 184"/>
              <a:gd name="T22" fmla="*/ 0 w 350"/>
              <a:gd name="T23" fmla="*/ 36 h 184"/>
              <a:gd name="T24" fmla="*/ 10 w 350"/>
              <a:gd name="T25" fmla="*/ 42 h 184"/>
              <a:gd name="T26" fmla="*/ 38 w 350"/>
              <a:gd name="T27" fmla="*/ 42 h 184"/>
              <a:gd name="T28" fmla="*/ 44 w 350"/>
              <a:gd name="T29" fmla="*/ 32 h 184"/>
              <a:gd name="T30" fmla="*/ 42 w 350"/>
              <a:gd name="T31" fmla="*/ 6 h 184"/>
              <a:gd name="T32" fmla="*/ 34 w 350"/>
              <a:gd name="T33" fmla="*/ 0 h 184"/>
              <a:gd name="T34" fmla="*/ 174 w 350"/>
              <a:gd name="T35" fmla="*/ 114 h 184"/>
              <a:gd name="T36" fmla="*/ 78 w 350"/>
              <a:gd name="T37" fmla="*/ 70 h 184"/>
              <a:gd name="T38" fmla="*/ 70 w 350"/>
              <a:gd name="T39" fmla="*/ 72 h 184"/>
              <a:gd name="T40" fmla="*/ 68 w 350"/>
              <a:gd name="T41" fmla="*/ 104 h 184"/>
              <a:gd name="T42" fmla="*/ 70 w 350"/>
              <a:gd name="T43" fmla="*/ 110 h 184"/>
              <a:gd name="T44" fmla="*/ 78 w 350"/>
              <a:gd name="T45" fmla="*/ 114 h 184"/>
              <a:gd name="T46" fmla="*/ 10 w 350"/>
              <a:gd name="T47" fmla="*/ 140 h 184"/>
              <a:gd name="T48" fmla="*/ 0 w 350"/>
              <a:gd name="T49" fmla="*/ 146 h 184"/>
              <a:gd name="T50" fmla="*/ 0 w 350"/>
              <a:gd name="T51" fmla="*/ 174 h 184"/>
              <a:gd name="T52" fmla="*/ 6 w 350"/>
              <a:gd name="T53" fmla="*/ 184 h 184"/>
              <a:gd name="T54" fmla="*/ 34 w 350"/>
              <a:gd name="T55" fmla="*/ 184 h 184"/>
              <a:gd name="T56" fmla="*/ 42 w 350"/>
              <a:gd name="T57" fmla="*/ 178 h 184"/>
              <a:gd name="T58" fmla="*/ 44 w 350"/>
              <a:gd name="T59" fmla="*/ 150 h 184"/>
              <a:gd name="T60" fmla="*/ 38 w 350"/>
              <a:gd name="T61" fmla="*/ 142 h 184"/>
              <a:gd name="T62" fmla="*/ 188 w 350"/>
              <a:gd name="T63" fmla="*/ 140 h 184"/>
              <a:gd name="T64" fmla="*/ 74 w 350"/>
              <a:gd name="T65" fmla="*/ 142 h 184"/>
              <a:gd name="T66" fmla="*/ 68 w 350"/>
              <a:gd name="T67" fmla="*/ 150 h 184"/>
              <a:gd name="T68" fmla="*/ 68 w 350"/>
              <a:gd name="T69" fmla="*/ 178 h 184"/>
              <a:gd name="T70" fmla="*/ 78 w 350"/>
              <a:gd name="T71" fmla="*/ 184 h 184"/>
              <a:gd name="T72" fmla="*/ 34 w 350"/>
              <a:gd name="T73" fmla="*/ 70 h 184"/>
              <a:gd name="T74" fmla="*/ 6 w 350"/>
              <a:gd name="T75" fmla="*/ 70 h 184"/>
              <a:gd name="T76" fmla="*/ 0 w 350"/>
              <a:gd name="T77" fmla="*/ 80 h 184"/>
              <a:gd name="T78" fmla="*/ 0 w 350"/>
              <a:gd name="T79" fmla="*/ 108 h 184"/>
              <a:gd name="T80" fmla="*/ 10 w 350"/>
              <a:gd name="T81" fmla="*/ 114 h 184"/>
              <a:gd name="T82" fmla="*/ 38 w 350"/>
              <a:gd name="T83" fmla="*/ 112 h 184"/>
              <a:gd name="T84" fmla="*/ 44 w 350"/>
              <a:gd name="T85" fmla="*/ 104 h 184"/>
              <a:gd name="T86" fmla="*/ 42 w 350"/>
              <a:gd name="T87" fmla="*/ 76 h 184"/>
              <a:gd name="T88" fmla="*/ 34 w 350"/>
              <a:gd name="T89" fmla="*/ 70 h 184"/>
              <a:gd name="T90" fmla="*/ 312 w 350"/>
              <a:gd name="T91" fmla="*/ 0 h 184"/>
              <a:gd name="T92" fmla="*/ 184 w 350"/>
              <a:gd name="T93" fmla="*/ 66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50" h="184">
                <a:moveTo>
                  <a:pt x="242" y="10"/>
                </a:moveTo>
                <a:lnTo>
                  <a:pt x="242" y="32"/>
                </a:lnTo>
                <a:lnTo>
                  <a:pt x="242" y="32"/>
                </a:lnTo>
                <a:lnTo>
                  <a:pt x="242" y="36"/>
                </a:lnTo>
                <a:lnTo>
                  <a:pt x="240" y="40"/>
                </a:lnTo>
                <a:lnTo>
                  <a:pt x="236" y="42"/>
                </a:lnTo>
                <a:lnTo>
                  <a:pt x="232" y="42"/>
                </a:lnTo>
                <a:lnTo>
                  <a:pt x="78" y="42"/>
                </a:lnTo>
                <a:lnTo>
                  <a:pt x="78" y="42"/>
                </a:lnTo>
                <a:lnTo>
                  <a:pt x="74" y="42"/>
                </a:lnTo>
                <a:lnTo>
                  <a:pt x="70" y="40"/>
                </a:lnTo>
                <a:lnTo>
                  <a:pt x="68" y="36"/>
                </a:lnTo>
                <a:lnTo>
                  <a:pt x="68" y="32"/>
                </a:lnTo>
                <a:lnTo>
                  <a:pt x="68" y="10"/>
                </a:lnTo>
                <a:lnTo>
                  <a:pt x="68" y="10"/>
                </a:lnTo>
                <a:lnTo>
                  <a:pt x="68" y="6"/>
                </a:lnTo>
                <a:lnTo>
                  <a:pt x="70" y="2"/>
                </a:lnTo>
                <a:lnTo>
                  <a:pt x="74" y="0"/>
                </a:lnTo>
                <a:lnTo>
                  <a:pt x="78" y="0"/>
                </a:lnTo>
                <a:lnTo>
                  <a:pt x="232" y="0"/>
                </a:lnTo>
                <a:lnTo>
                  <a:pt x="232" y="0"/>
                </a:lnTo>
                <a:lnTo>
                  <a:pt x="236" y="0"/>
                </a:lnTo>
                <a:lnTo>
                  <a:pt x="240" y="2"/>
                </a:lnTo>
                <a:lnTo>
                  <a:pt x="242" y="6"/>
                </a:lnTo>
                <a:lnTo>
                  <a:pt x="242" y="10"/>
                </a:lnTo>
                <a:lnTo>
                  <a:pt x="242" y="10"/>
                </a:lnTo>
                <a:close/>
                <a:moveTo>
                  <a:pt x="34" y="0"/>
                </a:moveTo>
                <a:lnTo>
                  <a:pt x="10" y="0"/>
                </a:lnTo>
                <a:lnTo>
                  <a:pt x="10" y="0"/>
                </a:lnTo>
                <a:lnTo>
                  <a:pt x="6" y="0"/>
                </a:lnTo>
                <a:lnTo>
                  <a:pt x="2" y="2"/>
                </a:lnTo>
                <a:lnTo>
                  <a:pt x="0" y="6"/>
                </a:lnTo>
                <a:lnTo>
                  <a:pt x="0" y="10"/>
                </a:lnTo>
                <a:lnTo>
                  <a:pt x="0" y="32"/>
                </a:lnTo>
                <a:lnTo>
                  <a:pt x="0" y="32"/>
                </a:lnTo>
                <a:lnTo>
                  <a:pt x="0" y="36"/>
                </a:lnTo>
                <a:lnTo>
                  <a:pt x="2" y="40"/>
                </a:lnTo>
                <a:lnTo>
                  <a:pt x="6" y="42"/>
                </a:lnTo>
                <a:lnTo>
                  <a:pt x="10" y="42"/>
                </a:lnTo>
                <a:lnTo>
                  <a:pt x="34" y="42"/>
                </a:lnTo>
                <a:lnTo>
                  <a:pt x="34" y="42"/>
                </a:lnTo>
                <a:lnTo>
                  <a:pt x="38" y="42"/>
                </a:lnTo>
                <a:lnTo>
                  <a:pt x="40" y="40"/>
                </a:lnTo>
                <a:lnTo>
                  <a:pt x="42" y="36"/>
                </a:lnTo>
                <a:lnTo>
                  <a:pt x="44" y="32"/>
                </a:lnTo>
                <a:lnTo>
                  <a:pt x="44" y="10"/>
                </a:lnTo>
                <a:lnTo>
                  <a:pt x="44" y="10"/>
                </a:lnTo>
                <a:lnTo>
                  <a:pt x="42" y="6"/>
                </a:lnTo>
                <a:lnTo>
                  <a:pt x="40" y="2"/>
                </a:lnTo>
                <a:lnTo>
                  <a:pt x="38" y="0"/>
                </a:lnTo>
                <a:lnTo>
                  <a:pt x="34" y="0"/>
                </a:lnTo>
                <a:lnTo>
                  <a:pt x="34" y="0"/>
                </a:lnTo>
                <a:close/>
                <a:moveTo>
                  <a:pt x="78" y="114"/>
                </a:moveTo>
                <a:lnTo>
                  <a:pt x="174" y="114"/>
                </a:lnTo>
                <a:lnTo>
                  <a:pt x="156" y="80"/>
                </a:lnTo>
                <a:lnTo>
                  <a:pt x="150" y="70"/>
                </a:lnTo>
                <a:lnTo>
                  <a:pt x="78" y="70"/>
                </a:lnTo>
                <a:lnTo>
                  <a:pt x="78" y="70"/>
                </a:lnTo>
                <a:lnTo>
                  <a:pt x="74" y="70"/>
                </a:lnTo>
                <a:lnTo>
                  <a:pt x="70" y="72"/>
                </a:lnTo>
                <a:lnTo>
                  <a:pt x="68" y="76"/>
                </a:lnTo>
                <a:lnTo>
                  <a:pt x="68" y="80"/>
                </a:lnTo>
                <a:lnTo>
                  <a:pt x="68" y="104"/>
                </a:lnTo>
                <a:lnTo>
                  <a:pt x="68" y="104"/>
                </a:lnTo>
                <a:lnTo>
                  <a:pt x="68" y="108"/>
                </a:lnTo>
                <a:lnTo>
                  <a:pt x="70" y="110"/>
                </a:lnTo>
                <a:lnTo>
                  <a:pt x="74" y="112"/>
                </a:lnTo>
                <a:lnTo>
                  <a:pt x="78" y="114"/>
                </a:lnTo>
                <a:lnTo>
                  <a:pt x="78" y="114"/>
                </a:lnTo>
                <a:close/>
                <a:moveTo>
                  <a:pt x="34" y="140"/>
                </a:moveTo>
                <a:lnTo>
                  <a:pt x="10" y="140"/>
                </a:lnTo>
                <a:lnTo>
                  <a:pt x="10" y="140"/>
                </a:lnTo>
                <a:lnTo>
                  <a:pt x="6" y="142"/>
                </a:lnTo>
                <a:lnTo>
                  <a:pt x="2" y="144"/>
                </a:lnTo>
                <a:lnTo>
                  <a:pt x="0" y="146"/>
                </a:lnTo>
                <a:lnTo>
                  <a:pt x="0" y="150"/>
                </a:lnTo>
                <a:lnTo>
                  <a:pt x="0" y="174"/>
                </a:lnTo>
                <a:lnTo>
                  <a:pt x="0" y="174"/>
                </a:lnTo>
                <a:lnTo>
                  <a:pt x="0" y="178"/>
                </a:lnTo>
                <a:lnTo>
                  <a:pt x="2" y="182"/>
                </a:lnTo>
                <a:lnTo>
                  <a:pt x="6" y="184"/>
                </a:lnTo>
                <a:lnTo>
                  <a:pt x="10" y="184"/>
                </a:lnTo>
                <a:lnTo>
                  <a:pt x="34" y="184"/>
                </a:lnTo>
                <a:lnTo>
                  <a:pt x="34" y="184"/>
                </a:lnTo>
                <a:lnTo>
                  <a:pt x="38" y="184"/>
                </a:lnTo>
                <a:lnTo>
                  <a:pt x="40" y="182"/>
                </a:lnTo>
                <a:lnTo>
                  <a:pt x="42" y="178"/>
                </a:lnTo>
                <a:lnTo>
                  <a:pt x="44" y="174"/>
                </a:lnTo>
                <a:lnTo>
                  <a:pt x="44" y="150"/>
                </a:lnTo>
                <a:lnTo>
                  <a:pt x="44" y="150"/>
                </a:lnTo>
                <a:lnTo>
                  <a:pt x="42" y="146"/>
                </a:lnTo>
                <a:lnTo>
                  <a:pt x="40" y="144"/>
                </a:lnTo>
                <a:lnTo>
                  <a:pt x="38" y="142"/>
                </a:lnTo>
                <a:lnTo>
                  <a:pt x="34" y="140"/>
                </a:lnTo>
                <a:lnTo>
                  <a:pt x="34" y="140"/>
                </a:lnTo>
                <a:close/>
                <a:moveTo>
                  <a:pt x="188" y="140"/>
                </a:moveTo>
                <a:lnTo>
                  <a:pt x="78" y="140"/>
                </a:lnTo>
                <a:lnTo>
                  <a:pt x="78" y="140"/>
                </a:lnTo>
                <a:lnTo>
                  <a:pt x="74" y="142"/>
                </a:lnTo>
                <a:lnTo>
                  <a:pt x="70" y="144"/>
                </a:lnTo>
                <a:lnTo>
                  <a:pt x="68" y="146"/>
                </a:lnTo>
                <a:lnTo>
                  <a:pt x="68" y="150"/>
                </a:lnTo>
                <a:lnTo>
                  <a:pt x="68" y="174"/>
                </a:lnTo>
                <a:lnTo>
                  <a:pt x="68" y="174"/>
                </a:lnTo>
                <a:lnTo>
                  <a:pt x="68" y="178"/>
                </a:lnTo>
                <a:lnTo>
                  <a:pt x="70" y="182"/>
                </a:lnTo>
                <a:lnTo>
                  <a:pt x="74" y="184"/>
                </a:lnTo>
                <a:lnTo>
                  <a:pt x="78" y="184"/>
                </a:lnTo>
                <a:lnTo>
                  <a:pt x="212" y="184"/>
                </a:lnTo>
                <a:lnTo>
                  <a:pt x="188" y="140"/>
                </a:lnTo>
                <a:close/>
                <a:moveTo>
                  <a:pt x="34" y="70"/>
                </a:moveTo>
                <a:lnTo>
                  <a:pt x="10" y="70"/>
                </a:lnTo>
                <a:lnTo>
                  <a:pt x="10" y="70"/>
                </a:lnTo>
                <a:lnTo>
                  <a:pt x="6" y="70"/>
                </a:lnTo>
                <a:lnTo>
                  <a:pt x="2" y="72"/>
                </a:lnTo>
                <a:lnTo>
                  <a:pt x="0" y="76"/>
                </a:lnTo>
                <a:lnTo>
                  <a:pt x="0" y="80"/>
                </a:lnTo>
                <a:lnTo>
                  <a:pt x="0" y="104"/>
                </a:lnTo>
                <a:lnTo>
                  <a:pt x="0" y="104"/>
                </a:lnTo>
                <a:lnTo>
                  <a:pt x="0" y="108"/>
                </a:lnTo>
                <a:lnTo>
                  <a:pt x="2" y="110"/>
                </a:lnTo>
                <a:lnTo>
                  <a:pt x="6" y="112"/>
                </a:lnTo>
                <a:lnTo>
                  <a:pt x="10" y="114"/>
                </a:lnTo>
                <a:lnTo>
                  <a:pt x="34" y="114"/>
                </a:lnTo>
                <a:lnTo>
                  <a:pt x="34" y="114"/>
                </a:lnTo>
                <a:lnTo>
                  <a:pt x="38" y="112"/>
                </a:lnTo>
                <a:lnTo>
                  <a:pt x="40" y="110"/>
                </a:lnTo>
                <a:lnTo>
                  <a:pt x="42" y="108"/>
                </a:lnTo>
                <a:lnTo>
                  <a:pt x="44" y="104"/>
                </a:lnTo>
                <a:lnTo>
                  <a:pt x="44" y="80"/>
                </a:lnTo>
                <a:lnTo>
                  <a:pt x="44" y="80"/>
                </a:lnTo>
                <a:lnTo>
                  <a:pt x="42" y="76"/>
                </a:lnTo>
                <a:lnTo>
                  <a:pt x="40" y="72"/>
                </a:lnTo>
                <a:lnTo>
                  <a:pt x="38" y="70"/>
                </a:lnTo>
                <a:lnTo>
                  <a:pt x="34" y="70"/>
                </a:lnTo>
                <a:lnTo>
                  <a:pt x="34" y="70"/>
                </a:lnTo>
                <a:close/>
                <a:moveTo>
                  <a:pt x="350" y="0"/>
                </a:moveTo>
                <a:lnTo>
                  <a:pt x="312" y="0"/>
                </a:lnTo>
                <a:lnTo>
                  <a:pt x="248" y="116"/>
                </a:lnTo>
                <a:lnTo>
                  <a:pt x="220" y="66"/>
                </a:lnTo>
                <a:lnTo>
                  <a:pt x="184" y="66"/>
                </a:lnTo>
                <a:lnTo>
                  <a:pt x="248" y="184"/>
                </a:lnTo>
                <a:lnTo>
                  <a:pt x="350" y="0"/>
                </a:lnTo>
                <a:close/>
              </a:path>
            </a:pathLst>
          </a:custGeom>
          <a:solidFill>
            <a:srgbClr val="08536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868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42">
            <a:extLst>
              <a:ext uri="{FF2B5EF4-FFF2-40B4-BE49-F238E27FC236}">
                <a16:creationId xmlns:a16="http://schemas.microsoft.com/office/drawing/2014/main" id="{04250645-1E9E-079E-D324-46EEF3488754}"/>
              </a:ext>
            </a:extLst>
          </p:cNvPr>
          <p:cNvSpPr/>
          <p:nvPr/>
        </p:nvSpPr>
        <p:spPr>
          <a:xfrm>
            <a:off x="407986" y="1041400"/>
            <a:ext cx="11364913" cy="5041900"/>
          </a:xfrm>
          <a:prstGeom prst="foldedCorner">
            <a:avLst>
              <a:gd name="adj" fmla="val 0"/>
            </a:avLst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2E5658DD-11F1-2AA4-02B7-01779ED49E13}"/>
              </a:ext>
            </a:extLst>
          </p:cNvPr>
          <p:cNvSpPr txBox="1">
            <a:spLocks/>
          </p:cNvSpPr>
          <p:nvPr/>
        </p:nvSpPr>
        <p:spPr bwMode="auto">
          <a:xfrm>
            <a:off x="381000" y="276394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Altre soluzioni di potenziamento sviluppate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ED7BED6D-456E-F912-2756-6B1FC4880350}"/>
              </a:ext>
            </a:extLst>
          </p:cNvPr>
          <p:cNvSpPr/>
          <p:nvPr/>
        </p:nvSpPr>
        <p:spPr>
          <a:xfrm>
            <a:off x="602673" y="1255441"/>
            <a:ext cx="3240000" cy="90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 delle competenze possedute dai FUPP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2D445BA5-EE1B-81A7-301F-7A050F6138FA}"/>
              </a:ext>
            </a:extLst>
          </p:cNvPr>
          <p:cNvSpPr/>
          <p:nvPr/>
        </p:nvSpPr>
        <p:spPr>
          <a:xfrm>
            <a:off x="602673" y="2475827"/>
            <a:ext cx="3240000" cy="90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Classificazione dei processi e attività degli UPP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9A2F7DF-2BED-7C2A-1F4E-E3D0F54775A2}"/>
              </a:ext>
            </a:extLst>
          </p:cNvPr>
          <p:cNvSpPr/>
          <p:nvPr/>
        </p:nvSpPr>
        <p:spPr>
          <a:xfrm>
            <a:off x="602673" y="3696213"/>
            <a:ext cx="3240000" cy="90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Programmazione, monitoraggio e valutazione delle attività dei FUPP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E2FE378-B96F-7EC9-0A1E-9CC5E63632B2}"/>
              </a:ext>
            </a:extLst>
          </p:cNvPr>
          <p:cNvSpPr/>
          <p:nvPr/>
        </p:nvSpPr>
        <p:spPr>
          <a:xfrm>
            <a:off x="602673" y="4916600"/>
            <a:ext cx="3240000" cy="90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Compilazione di Linee Guida per la redazione di atti e/o procedure più frequenti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E377E023-B5D6-58AB-AB9E-F95353E9D293}"/>
              </a:ext>
            </a:extLst>
          </p:cNvPr>
          <p:cNvSpPr/>
          <p:nvPr/>
        </p:nvSpPr>
        <p:spPr>
          <a:xfrm>
            <a:off x="4462506" y="1255441"/>
            <a:ext cx="3240000" cy="90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Modello di gestione e riduzione dell’arretrato civile basato su schede di sintesi dei processi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72DFA34C-ECAF-8C1A-BB7A-396F4C6FC119}"/>
              </a:ext>
            </a:extLst>
          </p:cNvPr>
          <p:cNvSpPr/>
          <p:nvPr/>
        </p:nvSpPr>
        <p:spPr>
          <a:xfrm>
            <a:off x="8349327" y="2475827"/>
            <a:ext cx="3240000" cy="90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Modello previsionale per il monitoraggio del carico di lavoro dei giudici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F2E400EF-BBF2-F4CA-4897-6C5C97EA572C}"/>
              </a:ext>
            </a:extLst>
          </p:cNvPr>
          <p:cNvSpPr/>
          <p:nvPr/>
        </p:nvSpPr>
        <p:spPr>
          <a:xfrm>
            <a:off x="4462506" y="4916600"/>
            <a:ext cx="3240000" cy="90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Modello previsionale per la predizione dei flussi in ingresso basato su indicatori economici e sociali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19D5C87-334D-F68F-5B7A-3FEB983487C7}"/>
              </a:ext>
            </a:extLst>
          </p:cNvPr>
          <p:cNvSpPr/>
          <p:nvPr/>
        </p:nvSpPr>
        <p:spPr>
          <a:xfrm>
            <a:off x="8349327" y="1255441"/>
            <a:ext cx="3240000" cy="90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Monitoraggio statistico dei flussi e sperimentazione assistente virtuale a supporto di giudici e personale amministrativo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9AA2563C-E2F9-E337-3375-F9D23DBF36F6}"/>
              </a:ext>
            </a:extLst>
          </p:cNvPr>
          <p:cNvSpPr/>
          <p:nvPr/>
        </p:nvSpPr>
        <p:spPr>
          <a:xfrm>
            <a:off x="4462506" y="3696213"/>
            <a:ext cx="3240000" cy="90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Protocollo di intese con i Consigli dell’Ordine degli Avvocati finalizzato alla standardizzazione degli atti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4CE371F8-672E-4501-E03B-38642B8C9571}"/>
              </a:ext>
            </a:extLst>
          </p:cNvPr>
          <p:cNvSpPr/>
          <p:nvPr/>
        </p:nvSpPr>
        <p:spPr>
          <a:xfrm>
            <a:off x="4462506" y="2475827"/>
            <a:ext cx="3240000" cy="90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Definizione del Sistema Professionale della Giustizia – Competency Based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A35A93C4-BD36-9DD7-8BB5-702349C1A40F}"/>
              </a:ext>
            </a:extLst>
          </p:cNvPr>
          <p:cNvSpPr/>
          <p:nvPr/>
        </p:nvSpPr>
        <p:spPr>
          <a:xfrm>
            <a:off x="8349327" y="3696213"/>
            <a:ext cx="3240000" cy="90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Potenziamento della calendarizzazione dei procedimenti ed efficientamento nella gestione delle udienze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F3136D19-DA45-FA05-8B26-12917D5A2C96}"/>
              </a:ext>
            </a:extLst>
          </p:cNvPr>
          <p:cNvSpPr/>
          <p:nvPr/>
        </p:nvSpPr>
        <p:spPr>
          <a:xfrm>
            <a:off x="8349327" y="4916600"/>
            <a:ext cx="3240000" cy="900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E0815"/>
            </a:solidFill>
            <a:prstDash val="lg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Redazione di modelli di provvedimento e/o atti a disposizione del sistema giudiziario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642DF4F0-D22F-3F76-AB53-3CB8DD267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21" name="Immagine 20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E392ED70-AC2F-3842-D12A-AA89EF8EBE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54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Folded Corner 42">
            <a:extLst>
              <a:ext uri="{FF2B5EF4-FFF2-40B4-BE49-F238E27FC236}">
                <a16:creationId xmlns:a16="http://schemas.microsoft.com/office/drawing/2014/main" id="{8BE30972-14CD-3B43-5C2A-D74B00DCC2FF}"/>
              </a:ext>
            </a:extLst>
          </p:cNvPr>
          <p:cNvSpPr/>
          <p:nvPr/>
        </p:nvSpPr>
        <p:spPr>
          <a:xfrm>
            <a:off x="6177809" y="1385923"/>
            <a:ext cx="5633191" cy="4939398"/>
          </a:xfrm>
          <a:prstGeom prst="foldedCorner">
            <a:avLst>
              <a:gd name="adj" fmla="val 0"/>
            </a:avLst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: Folded Corner 42">
            <a:extLst>
              <a:ext uri="{FF2B5EF4-FFF2-40B4-BE49-F238E27FC236}">
                <a16:creationId xmlns:a16="http://schemas.microsoft.com/office/drawing/2014/main" id="{0BD932CF-AB01-29E0-E990-A4993D025C7C}"/>
              </a:ext>
            </a:extLst>
          </p:cNvPr>
          <p:cNvSpPr/>
          <p:nvPr/>
        </p:nvSpPr>
        <p:spPr>
          <a:xfrm>
            <a:off x="377954" y="1385923"/>
            <a:ext cx="5633191" cy="4939398"/>
          </a:xfrm>
          <a:prstGeom prst="foldedCorner">
            <a:avLst>
              <a:gd name="adj" fmla="val 0"/>
            </a:avLst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63">
            <a:extLst>
              <a:ext uri="{FF2B5EF4-FFF2-40B4-BE49-F238E27FC236}">
                <a16:creationId xmlns:a16="http://schemas.microsoft.com/office/drawing/2014/main" id="{0F18658C-579B-3CF9-F5B3-6A7F6249BE4F}"/>
              </a:ext>
            </a:extLst>
          </p:cNvPr>
          <p:cNvSpPr/>
          <p:nvPr/>
        </p:nvSpPr>
        <p:spPr>
          <a:xfrm>
            <a:off x="6177808" y="1033588"/>
            <a:ext cx="5633192" cy="297110"/>
          </a:xfrm>
          <a:prstGeom prst="rect">
            <a:avLst/>
          </a:prstGeom>
          <a:solidFill>
            <a:srgbClr val="8E0815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RIS - Riduzione degli arretrati degli Uffici giudiziari negli Uffici interessati</a:t>
            </a:r>
          </a:p>
        </p:txBody>
      </p:sp>
      <p:sp>
        <p:nvSpPr>
          <p:cNvPr id="11" name="Rectangle 70">
            <a:extLst>
              <a:ext uri="{FF2B5EF4-FFF2-40B4-BE49-F238E27FC236}">
                <a16:creationId xmlns:a16="http://schemas.microsoft.com/office/drawing/2014/main" id="{204EA47C-5F92-9328-5C5A-8E8BBBF44C87}"/>
              </a:ext>
            </a:extLst>
          </p:cNvPr>
          <p:cNvSpPr/>
          <p:nvPr/>
        </p:nvSpPr>
        <p:spPr>
          <a:xfrm>
            <a:off x="381000" y="1033588"/>
            <a:ext cx="5633191" cy="297110"/>
          </a:xfrm>
          <a:prstGeom prst="rect">
            <a:avLst/>
          </a:prstGeom>
          <a:solidFill>
            <a:srgbClr val="8E0815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RIS - Durata media dei procedimenti civili negli Uffici giudiziari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8BA6552-F0BD-1287-B74F-DD245397D3E6}"/>
              </a:ext>
            </a:extLst>
          </p:cNvPr>
          <p:cNvSpPr txBox="1">
            <a:spLocks/>
          </p:cNvSpPr>
          <p:nvPr/>
        </p:nvSpPr>
        <p:spPr bwMode="auto">
          <a:xfrm>
            <a:off x="381000" y="276394"/>
            <a:ext cx="10515600" cy="396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it-IT" sz="2800" b="1" dirty="0">
                <a:ln w="3175">
                  <a:noFill/>
                </a:ln>
                <a:solidFill>
                  <a:srgbClr val="0853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Dati di avanzamento degli Indicatori di Risultato</a:t>
            </a:r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46EF012E-C701-7876-F169-B64BECD87E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948447"/>
              </p:ext>
            </p:extLst>
          </p:nvPr>
        </p:nvGraphicFramePr>
        <p:xfrm>
          <a:off x="6320981" y="2576772"/>
          <a:ext cx="4504610" cy="3715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82147">
                  <a:extLst>
                    <a:ext uri="{9D8B030D-6E8A-4147-A177-3AD203B41FA5}">
                      <a16:colId xmlns:a16="http://schemas.microsoft.com/office/drawing/2014/main" val="653190057"/>
                    </a:ext>
                  </a:extLst>
                </a:gridCol>
                <a:gridCol w="816167">
                  <a:extLst>
                    <a:ext uri="{9D8B030D-6E8A-4147-A177-3AD203B41FA5}">
                      <a16:colId xmlns:a16="http://schemas.microsoft.com/office/drawing/2014/main" val="1960650632"/>
                    </a:ext>
                  </a:extLst>
                </a:gridCol>
                <a:gridCol w="706296">
                  <a:extLst>
                    <a:ext uri="{9D8B030D-6E8A-4147-A177-3AD203B41FA5}">
                      <a16:colId xmlns:a16="http://schemas.microsoft.com/office/drawing/2014/main" val="4100255141"/>
                    </a:ext>
                  </a:extLst>
                </a:gridCol>
              </a:tblGrid>
              <a:tr h="131596"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12700" cmpd="sng">
                      <a:noFill/>
                    </a:lnL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081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2023*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081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047727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Corte d'Appello di Bari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-38%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-41%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144543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Bari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348907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Foggia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-11%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-17%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612132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Trani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-11%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612526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Corte d'Appello di Salerno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-48%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-57%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30132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Nocera Inferiore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102668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Salerno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-11%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-16%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971794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Vallo della Lucania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853189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Corte d'Appello di Catanzaro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9%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911001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Castrovillari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-20%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-23%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468748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Catanzaro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681393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Cosenza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-22%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-27%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755804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Crotone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-42%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-41%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832492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Lamezia Terme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99285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Paola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-8%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075844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Vibo Valentia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-11%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623468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Corte d'Appello di Lecce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-23%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-28%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265874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Sezione distaccata di Taranto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-25%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-30%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534891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Brindisi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-8%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-14%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932072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Lecce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-3%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897431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Taranto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-32%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-31%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188795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Corte d'Appello di Reggio Calabria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-15%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-17%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901873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Reggio Calabria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-12%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209077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Locri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455822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Palmi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-35%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-36%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68096"/>
                  </a:ext>
                </a:extLst>
              </a:tr>
            </a:tbl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2E8A06DD-368E-9915-C245-F179803D2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94" y="6385894"/>
            <a:ext cx="4449105" cy="306036"/>
          </a:xfrm>
          <a:prstGeom prst="rect">
            <a:avLst/>
          </a:prstGeom>
        </p:spPr>
      </p:pic>
      <p:pic>
        <p:nvPicPr>
          <p:cNvPr id="9" name="Immagine 8" descr="Immagine che contiene testo, clipart, serviziodatavola, segnale&#10;&#10;Descrizione generata automaticamente">
            <a:extLst>
              <a:ext uri="{FF2B5EF4-FFF2-40B4-BE49-F238E27FC236}">
                <a16:creationId xmlns:a16="http://schemas.microsoft.com/office/drawing/2014/main" id="{49DAC613-BA7E-B1CA-73F3-EEF9B4360F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85894"/>
            <a:ext cx="924063" cy="297110"/>
          </a:xfrm>
          <a:prstGeom prst="rect">
            <a:avLst/>
          </a:prstGeom>
        </p:spPr>
      </p:pic>
      <p:graphicFrame>
        <p:nvGraphicFramePr>
          <p:cNvPr id="12" name="Tabella 12">
            <a:extLst>
              <a:ext uri="{FF2B5EF4-FFF2-40B4-BE49-F238E27FC236}">
                <a16:creationId xmlns:a16="http://schemas.microsoft.com/office/drawing/2014/main" id="{3E6B0809-03B2-6650-666C-281020BBD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912950"/>
              </p:ext>
            </p:extLst>
          </p:nvPr>
        </p:nvGraphicFramePr>
        <p:xfrm>
          <a:off x="6287213" y="1501536"/>
          <a:ext cx="5414385" cy="959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877">
                  <a:extLst>
                    <a:ext uri="{9D8B030D-6E8A-4147-A177-3AD203B41FA5}">
                      <a16:colId xmlns:a16="http://schemas.microsoft.com/office/drawing/2014/main" val="2111615708"/>
                    </a:ext>
                  </a:extLst>
                </a:gridCol>
                <a:gridCol w="1082877">
                  <a:extLst>
                    <a:ext uri="{9D8B030D-6E8A-4147-A177-3AD203B41FA5}">
                      <a16:colId xmlns:a16="http://schemas.microsoft.com/office/drawing/2014/main" val="80377994"/>
                    </a:ext>
                  </a:extLst>
                </a:gridCol>
                <a:gridCol w="1082877">
                  <a:extLst>
                    <a:ext uri="{9D8B030D-6E8A-4147-A177-3AD203B41FA5}">
                      <a16:colId xmlns:a16="http://schemas.microsoft.com/office/drawing/2014/main" val="941195346"/>
                    </a:ext>
                  </a:extLst>
                </a:gridCol>
                <a:gridCol w="1082877">
                  <a:extLst>
                    <a:ext uri="{9D8B030D-6E8A-4147-A177-3AD203B41FA5}">
                      <a16:colId xmlns:a16="http://schemas.microsoft.com/office/drawing/2014/main" val="1268414487"/>
                    </a:ext>
                  </a:extLst>
                </a:gridCol>
                <a:gridCol w="1082877">
                  <a:extLst>
                    <a:ext uri="{9D8B030D-6E8A-4147-A177-3AD203B41FA5}">
                      <a16:colId xmlns:a16="http://schemas.microsoft.com/office/drawing/2014/main" val="1902486000"/>
                    </a:ext>
                  </a:extLst>
                </a:gridCol>
              </a:tblGrid>
              <a:tr h="587478"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 target 2021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8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 target 2022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8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 raggiunto 2022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536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 Target Finale 2023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8E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 raggiunto 2023*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53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594220"/>
                  </a:ext>
                </a:extLst>
              </a:tr>
              <a:tr h="372145"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18%*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171587"/>
                  </a:ext>
                </a:extLst>
              </a:tr>
            </a:tbl>
          </a:graphicData>
        </a:graphic>
      </p:graphicFrame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B23AD759-A7F1-D007-5712-92B2D288BA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760120"/>
              </p:ext>
            </p:extLst>
          </p:nvPr>
        </p:nvGraphicFramePr>
        <p:xfrm>
          <a:off x="490402" y="1501536"/>
          <a:ext cx="5414385" cy="959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877">
                  <a:extLst>
                    <a:ext uri="{9D8B030D-6E8A-4147-A177-3AD203B41FA5}">
                      <a16:colId xmlns:a16="http://schemas.microsoft.com/office/drawing/2014/main" val="2111615708"/>
                    </a:ext>
                  </a:extLst>
                </a:gridCol>
                <a:gridCol w="1082877">
                  <a:extLst>
                    <a:ext uri="{9D8B030D-6E8A-4147-A177-3AD203B41FA5}">
                      <a16:colId xmlns:a16="http://schemas.microsoft.com/office/drawing/2014/main" val="80377994"/>
                    </a:ext>
                  </a:extLst>
                </a:gridCol>
                <a:gridCol w="1082877">
                  <a:extLst>
                    <a:ext uri="{9D8B030D-6E8A-4147-A177-3AD203B41FA5}">
                      <a16:colId xmlns:a16="http://schemas.microsoft.com/office/drawing/2014/main" val="941195346"/>
                    </a:ext>
                  </a:extLst>
                </a:gridCol>
                <a:gridCol w="1082877">
                  <a:extLst>
                    <a:ext uri="{9D8B030D-6E8A-4147-A177-3AD203B41FA5}">
                      <a16:colId xmlns:a16="http://schemas.microsoft.com/office/drawing/2014/main" val="1268414487"/>
                    </a:ext>
                  </a:extLst>
                </a:gridCol>
                <a:gridCol w="1082877">
                  <a:extLst>
                    <a:ext uri="{9D8B030D-6E8A-4147-A177-3AD203B41FA5}">
                      <a16:colId xmlns:a16="http://schemas.microsoft.com/office/drawing/2014/main" val="1902486000"/>
                    </a:ext>
                  </a:extLst>
                </a:gridCol>
              </a:tblGrid>
              <a:tr h="401007"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 target 2021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8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 target 2022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8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 raggiunto 2022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536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 Target Finale 2023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8E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 raggiunto 2023*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53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594220"/>
                  </a:ext>
                </a:extLst>
              </a:tr>
              <a:tr h="388123"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171587"/>
                  </a:ext>
                </a:extLst>
              </a:tr>
            </a:tbl>
          </a:graphicData>
        </a:graphic>
      </p:graphicFrame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F1BC772B-7E6F-AFC8-9DAB-2F530BE81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911982"/>
              </p:ext>
            </p:extLst>
          </p:nvPr>
        </p:nvGraphicFramePr>
        <p:xfrm>
          <a:off x="490402" y="2561922"/>
          <a:ext cx="4504610" cy="37306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82147">
                  <a:extLst>
                    <a:ext uri="{9D8B030D-6E8A-4147-A177-3AD203B41FA5}">
                      <a16:colId xmlns:a16="http://schemas.microsoft.com/office/drawing/2014/main" val="653190057"/>
                    </a:ext>
                  </a:extLst>
                </a:gridCol>
                <a:gridCol w="816167">
                  <a:extLst>
                    <a:ext uri="{9D8B030D-6E8A-4147-A177-3AD203B41FA5}">
                      <a16:colId xmlns:a16="http://schemas.microsoft.com/office/drawing/2014/main" val="1960650632"/>
                    </a:ext>
                  </a:extLst>
                </a:gridCol>
                <a:gridCol w="706296">
                  <a:extLst>
                    <a:ext uri="{9D8B030D-6E8A-4147-A177-3AD203B41FA5}">
                      <a16:colId xmlns:a16="http://schemas.microsoft.com/office/drawing/2014/main" val="4100255141"/>
                    </a:ext>
                  </a:extLst>
                </a:gridCol>
              </a:tblGrid>
              <a:tr h="130149"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12700" cmpd="sng">
                      <a:noFill/>
                    </a:lnL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081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2023*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081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047727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Corte d'Appello di Bari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684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144543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Bari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663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348907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Foggia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779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612132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Trani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487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612526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Corte d'Appello di Salerno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774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30132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Nocera Inferiore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685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102668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Salerno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814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971794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Vallo della Lucania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1205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853189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Corte d'Appello di Catanzaro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652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911001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Castrovillari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1096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468748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Catanzaro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854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681393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Cosenza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448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755804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Crotone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387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832492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Lamezia Terme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1152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99285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Paola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882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075844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Vibo Valentia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1271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623468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Corte d'Appello di Lecce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764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265874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Sezione distaccata di Taranto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1435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534891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Brindisi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608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932072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Lecce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549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897431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Taranto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454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188795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Corte d'Appello di Reggio Calabria</a:t>
                      </a:r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1294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901873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Reggio Calabria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694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209077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Locri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586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455822"/>
                  </a:ext>
                </a:extLst>
              </a:tr>
              <a:tr h="130690"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Tribunale di Palmi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477</a:t>
                      </a:r>
                    </a:p>
                  </a:txBody>
                  <a:tcPr marL="6350" marR="6350" marT="6350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n.d.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56" marR="5756" marT="5756" marB="0" anchor="b">
                    <a:lnL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85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68096"/>
                  </a:ext>
                </a:extLst>
              </a:tr>
            </a:tbl>
          </a:graphicData>
        </a:graphic>
      </p:graphicFrame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531FD8F-1A81-4218-8008-6BDA49B0D23D}"/>
              </a:ext>
            </a:extLst>
          </p:cNvPr>
          <p:cNvSpPr txBox="1"/>
          <p:nvPr/>
        </p:nvSpPr>
        <p:spPr>
          <a:xfrm>
            <a:off x="10847674" y="2516384"/>
            <a:ext cx="9633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/>
              <a:t>*Dati relativi al I trimestre 2023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0130FF1-D046-5380-02A2-93650F21BABE}"/>
              </a:ext>
            </a:extLst>
          </p:cNvPr>
          <p:cNvSpPr txBox="1"/>
          <p:nvPr/>
        </p:nvSpPr>
        <p:spPr>
          <a:xfrm>
            <a:off x="319530" y="753759"/>
            <a:ext cx="114914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i="1" dirty="0"/>
              <a:t>- I dati sono stati elaborati a partire da estrazioni dal sistema DWGC (datawarehouse della giustizia civile) che è alimentato automaticamente a partire dai registri SICID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7062635-B60B-6256-B4A5-74204818A731}"/>
              </a:ext>
            </a:extLst>
          </p:cNvPr>
          <p:cNvSpPr txBox="1"/>
          <p:nvPr/>
        </p:nvSpPr>
        <p:spPr>
          <a:xfrm>
            <a:off x="4995012" y="2576772"/>
            <a:ext cx="9633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/>
              <a:t>*Dati relativi al I trimestre 2023</a:t>
            </a:r>
          </a:p>
        </p:txBody>
      </p:sp>
    </p:spTree>
    <p:extLst>
      <p:ext uri="{BB962C8B-B14F-4D97-AF65-F5344CB8AC3E}">
        <p14:creationId xmlns:p14="http://schemas.microsoft.com/office/powerpoint/2010/main" val="186025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6">
            <a:extLst>
              <a:ext uri="{FF2B5EF4-FFF2-40B4-BE49-F238E27FC236}">
                <a16:creationId xmlns:a16="http://schemas.microsoft.com/office/drawing/2014/main" id="{1D5D4614-CB28-8DD4-FAFF-3B2FCD57093C}"/>
              </a:ext>
            </a:extLst>
          </p:cNvPr>
          <p:cNvSpPr txBox="1">
            <a:spLocks/>
          </p:cNvSpPr>
          <p:nvPr/>
        </p:nvSpPr>
        <p:spPr bwMode="auto">
          <a:xfrm>
            <a:off x="749300" y="2929661"/>
            <a:ext cx="10515600" cy="99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Grazie!</a:t>
            </a:r>
          </a:p>
        </p:txBody>
      </p:sp>
    </p:spTree>
    <p:extLst>
      <p:ext uri="{BB962C8B-B14F-4D97-AF65-F5344CB8AC3E}">
        <p14:creationId xmlns:p14="http://schemas.microsoft.com/office/powerpoint/2010/main" val="9460655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C2BED075D094D47BEED1432A078DA6D" ma:contentTypeVersion="13" ma:contentTypeDescription="Creare un nuovo documento." ma:contentTypeScope="" ma:versionID="f3cbd1be3cf80f9eb7a1eab8f663d263">
  <xsd:schema xmlns:xsd="http://www.w3.org/2001/XMLSchema" xmlns:xs="http://www.w3.org/2001/XMLSchema" xmlns:p="http://schemas.microsoft.com/office/2006/metadata/properties" xmlns:ns2="e51b996e-8e65-4322-ab1b-b6986186a920" xmlns:ns3="d9027789-733c-4c69-9658-3261ad6a2ebe" targetNamespace="http://schemas.microsoft.com/office/2006/metadata/properties" ma:root="true" ma:fieldsID="132414a1fc5ad5f9535c9b5d22d52284" ns2:_="" ns3:_="">
    <xsd:import namespace="e51b996e-8e65-4322-ab1b-b6986186a920"/>
    <xsd:import namespace="d9027789-733c-4c69-9658-3261ad6a2e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1b996e-8e65-4322-ab1b-b6986186a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Tag immagine" ma:readOnly="false" ma:fieldId="{5cf76f15-5ced-4ddc-b409-7134ff3c332f}" ma:taxonomyMulti="true" ma:sspId="b96d6b56-9229-47fc-a629-c3c0cfd3ea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27789-733c-4c69-9658-3261ad6a2eb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f769226-c558-4de1-8254-a74a995603fc}" ma:internalName="TaxCatchAll" ma:showField="CatchAllData" ma:web="d9027789-733c-4c69-9658-3261ad6a2e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943E52-58AD-41CD-82CF-67CD76890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99F940-E56D-46C9-81B5-B49BCD71EA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1b996e-8e65-4322-ab1b-b6986186a920"/>
    <ds:schemaRef ds:uri="d9027789-733c-4c69-9658-3261ad6a2e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1896</TotalTime>
  <Words>2579</Words>
  <Application>Microsoft Office PowerPoint</Application>
  <PresentationFormat>Widescreen</PresentationFormat>
  <Paragraphs>408</Paragraphs>
  <Slides>16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Michela Serpietri</dc:creator>
  <cp:lastModifiedBy>domenico dalfino</cp:lastModifiedBy>
  <cp:revision>34</cp:revision>
  <dcterms:created xsi:type="dcterms:W3CDTF">2023-09-16T07:08:07Z</dcterms:created>
  <dcterms:modified xsi:type="dcterms:W3CDTF">2024-02-28T14:57:26Z</dcterms:modified>
</cp:coreProperties>
</file>