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Layouts/slideLayout8.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11.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8.xml" ContentType="application/vnd.openxmlformats-officedocument.presentationml.notesSlide+xml"/>
  <Override PartName="/ppt/notesSlides/notesSlide10.xml" ContentType="application/vnd.openxmlformats-officedocument.presentationml.notesSlide+xml"/>
  <Override PartName="/ppt/notesSlides/notesSlide7.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1" r:id="rId2"/>
  </p:sldMasterIdLst>
  <p:notesMasterIdLst>
    <p:notesMasterId r:id="rId23"/>
  </p:notesMasterIdLst>
  <p:sldIdLst>
    <p:sldId id="256" r:id="rId3"/>
    <p:sldId id="277" r:id="rId4"/>
    <p:sldId id="302" r:id="rId5"/>
    <p:sldId id="299" r:id="rId6"/>
    <p:sldId id="298" r:id="rId7"/>
    <p:sldId id="281" r:id="rId8"/>
    <p:sldId id="283" r:id="rId9"/>
    <p:sldId id="301" r:id="rId10"/>
    <p:sldId id="282" r:id="rId11"/>
    <p:sldId id="286" r:id="rId12"/>
    <p:sldId id="288" r:id="rId13"/>
    <p:sldId id="292" r:id="rId14"/>
    <p:sldId id="293" r:id="rId15"/>
    <p:sldId id="291" r:id="rId16"/>
    <p:sldId id="287" r:id="rId17"/>
    <p:sldId id="289" r:id="rId18"/>
    <p:sldId id="290" r:id="rId19"/>
    <p:sldId id="296" r:id="rId20"/>
    <p:sldId id="297" r:id="rId21"/>
    <p:sldId id="300" r:id="rId22"/>
  </p:sldIdLst>
  <p:sldSz cx="9144000" cy="6858000" type="screen4x3"/>
  <p:notesSz cx="6858000" cy="9144000"/>
  <p:embeddedFontLst>
    <p:embeddedFont>
      <p:font typeface="Calibri" panose="020F0502020204030204" pitchFamily="34" charset="0"/>
      <p:regular r:id="rId24"/>
      <p:bold r:id="rId25"/>
      <p:italic r:id="rId26"/>
      <p:boldItalic r:id="rId27"/>
    </p:embeddedFont>
    <p:embeddedFont>
      <p:font typeface="Merriweather Sans" pitchFamily="2" charset="0"/>
      <p:regular r:id="rId28"/>
      <p:bold r:id="rId29"/>
      <p:italic r:id="rId30"/>
      <p:boldItalic r:id="rId31"/>
    </p:embeddedFont>
    <p:embeddedFont>
      <p:font typeface="Open Sans" panose="020B0606030504020204" pitchFamily="34" charset="0"/>
      <p:regular r:id="rId32"/>
      <p:bold r:id="rId33"/>
      <p:italic r:id="rId34"/>
      <p:boldItalic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572">
          <p15:clr>
            <a:srgbClr val="A4A3A4"/>
          </p15:clr>
        </p15:guide>
        <p15:guide id="2" pos="317">
          <p15:clr>
            <a:srgbClr val="A4A3A4"/>
          </p15:clr>
        </p15:guide>
        <p15:guide id="3" pos="5261">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3" roundtripDataSignature="AMtx7mh3UIL7nfJ+IkF6Ndr6E01qRm/hI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48A5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14F4748-A0FD-4807-A332-D87A913AD750}">
  <a:tblStyle styleId="{814F4748-A0FD-4807-A332-D87A913AD750}"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8" autoAdjust="0"/>
    <p:restoredTop sz="94679"/>
  </p:normalViewPr>
  <p:slideViewPr>
    <p:cSldViewPr snapToGrid="0">
      <p:cViewPr varScale="1">
        <p:scale>
          <a:sx n="67" d="100"/>
          <a:sy n="67" d="100"/>
        </p:scale>
        <p:origin x="1092" y="44"/>
      </p:cViewPr>
      <p:guideLst>
        <p:guide orient="horz" pos="572"/>
        <p:guide pos="317"/>
        <p:guide pos="526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3.fntdata"/><Relationship Id="rId21" Type="http://schemas.openxmlformats.org/officeDocument/2006/relationships/slide" Target="slides/slide19.xml"/><Relationship Id="rId34" Type="http://schemas.openxmlformats.org/officeDocument/2006/relationships/font" Target="fonts/font11.fntdata"/><Relationship Id="rId47" Type="http://schemas.openxmlformats.org/officeDocument/2006/relationships/tableStyles" Target="tableStyles.xml"/><Relationship Id="rId50" Type="http://schemas.openxmlformats.org/officeDocument/2006/relationships/customXml" Target="../customXml/item2.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1.fntdata"/><Relationship Id="rId32" Type="http://schemas.openxmlformats.org/officeDocument/2006/relationships/font" Target="fonts/font9.fntdata"/><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font" Target="fonts/font5.fntdata"/><Relationship Id="rId49" Type="http://schemas.openxmlformats.org/officeDocument/2006/relationships/customXml" Target="../customXml/item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8.fntdata"/><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font" Target="fonts/font12.fntdata"/><Relationship Id="rId43" Type="http://customschemas.google.com/relationships/presentationmetadata" Target="metadata"/><Relationship Id="rId48" Type="http://schemas.microsoft.com/office/2016/11/relationships/changesInfo" Target="changesInfos/changesInfo1.xml"/><Relationship Id="rId8" Type="http://schemas.openxmlformats.org/officeDocument/2006/relationships/slide" Target="slides/slide6.xml"/><Relationship Id="rId51" Type="http://schemas.openxmlformats.org/officeDocument/2006/relationships/customXml" Target="../customXml/item3.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2.fntdata"/><Relationship Id="rId33" Type="http://schemas.openxmlformats.org/officeDocument/2006/relationships/font" Target="fonts/font10.fntdata"/><Relationship Id="rId46"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essandro Ferrara" userId="6253a0354acafea5" providerId="LiveId" clId="{B08E5540-4EE8-4EEA-AC9B-1D1EDDC97947}"/>
    <pc:docChg chg="custSel modSld sldOrd">
      <pc:chgData name="Alessandro Ferrara" userId="6253a0354acafea5" providerId="LiveId" clId="{B08E5540-4EE8-4EEA-AC9B-1D1EDDC97947}" dt="2023-07-10T10:14:45.926" v="528" actId="6549"/>
      <pc:docMkLst>
        <pc:docMk/>
      </pc:docMkLst>
      <pc:sldChg chg="modSp mod">
        <pc:chgData name="Alessandro Ferrara" userId="6253a0354acafea5" providerId="LiveId" clId="{B08E5540-4EE8-4EEA-AC9B-1D1EDDC97947}" dt="2023-07-10T09:52:59.891" v="498" actId="1076"/>
        <pc:sldMkLst>
          <pc:docMk/>
          <pc:sldMk cId="3134687726" sldId="286"/>
        </pc:sldMkLst>
        <pc:picChg chg="mod">
          <ac:chgData name="Alessandro Ferrara" userId="6253a0354acafea5" providerId="LiveId" clId="{B08E5540-4EE8-4EEA-AC9B-1D1EDDC97947}" dt="2023-07-10T09:52:59.891" v="498" actId="1076"/>
          <ac:picMkLst>
            <pc:docMk/>
            <pc:sldMk cId="3134687726" sldId="286"/>
            <ac:picMk id="3" creationId="{00000000-0000-0000-0000-000000000000}"/>
          </ac:picMkLst>
        </pc:picChg>
      </pc:sldChg>
      <pc:sldChg chg="delSp modSp mod delAnim">
        <pc:chgData name="Alessandro Ferrara" userId="6253a0354acafea5" providerId="LiveId" clId="{B08E5540-4EE8-4EEA-AC9B-1D1EDDC97947}" dt="2023-07-10T09:51:29.533" v="497" actId="6549"/>
        <pc:sldMkLst>
          <pc:docMk/>
          <pc:sldMk cId="2761443012" sldId="291"/>
        </pc:sldMkLst>
        <pc:spChg chg="mod">
          <ac:chgData name="Alessandro Ferrara" userId="6253a0354acafea5" providerId="LiveId" clId="{B08E5540-4EE8-4EEA-AC9B-1D1EDDC97947}" dt="2023-07-10T09:51:29.533" v="497" actId="6549"/>
          <ac:spMkLst>
            <pc:docMk/>
            <pc:sldMk cId="2761443012" sldId="291"/>
            <ac:spMk id="2" creationId="{00000000-0000-0000-0000-000000000000}"/>
          </ac:spMkLst>
        </pc:spChg>
        <pc:picChg chg="del">
          <ac:chgData name="Alessandro Ferrara" userId="6253a0354acafea5" providerId="LiveId" clId="{B08E5540-4EE8-4EEA-AC9B-1D1EDDC97947}" dt="2023-07-10T09:48:25.784" v="379" actId="478"/>
          <ac:picMkLst>
            <pc:docMk/>
            <pc:sldMk cId="2761443012" sldId="291"/>
            <ac:picMk id="3" creationId="{00000000-0000-0000-0000-000000000000}"/>
          </ac:picMkLst>
        </pc:picChg>
        <pc:picChg chg="mod">
          <ac:chgData name="Alessandro Ferrara" userId="6253a0354acafea5" providerId="LiveId" clId="{B08E5540-4EE8-4EEA-AC9B-1D1EDDC97947}" dt="2023-07-10T09:50:44.004" v="381" actId="14100"/>
          <ac:picMkLst>
            <pc:docMk/>
            <pc:sldMk cId="2761443012" sldId="291"/>
            <ac:picMk id="4" creationId="{45A6DBFF-7AED-39B0-0A66-CFF58F9F0312}"/>
          </ac:picMkLst>
        </pc:picChg>
      </pc:sldChg>
      <pc:sldChg chg="ord">
        <pc:chgData name="Alessandro Ferrara" userId="6253a0354acafea5" providerId="LiveId" clId="{B08E5540-4EE8-4EEA-AC9B-1D1EDDC97947}" dt="2023-07-10T09:46:24.921" v="16"/>
        <pc:sldMkLst>
          <pc:docMk/>
          <pc:sldMk cId="3711635203" sldId="293"/>
        </pc:sldMkLst>
      </pc:sldChg>
      <pc:sldChg chg="delSp modSp mod delAnim modAnim">
        <pc:chgData name="Alessandro Ferrara" userId="6253a0354acafea5" providerId="LiveId" clId="{B08E5540-4EE8-4EEA-AC9B-1D1EDDC97947}" dt="2023-07-10T09:38:45.245" v="9" actId="1076"/>
        <pc:sldMkLst>
          <pc:docMk/>
          <pc:sldMk cId="303467620" sldId="298"/>
        </pc:sldMkLst>
        <pc:picChg chg="del">
          <ac:chgData name="Alessandro Ferrara" userId="6253a0354acafea5" providerId="LiveId" clId="{B08E5540-4EE8-4EEA-AC9B-1D1EDDC97947}" dt="2023-07-10T09:30:58.554" v="0" actId="478"/>
          <ac:picMkLst>
            <pc:docMk/>
            <pc:sldMk cId="303467620" sldId="298"/>
            <ac:picMk id="3" creationId="{78E042B2-FBF7-90C4-6959-A783E7CEE4C3}"/>
          </ac:picMkLst>
        </pc:picChg>
        <pc:picChg chg="del">
          <ac:chgData name="Alessandro Ferrara" userId="6253a0354acafea5" providerId="LiveId" clId="{B08E5540-4EE8-4EEA-AC9B-1D1EDDC97947}" dt="2023-07-10T09:38:34.005" v="3" actId="478"/>
          <ac:picMkLst>
            <pc:docMk/>
            <pc:sldMk cId="303467620" sldId="298"/>
            <ac:picMk id="4" creationId="{00000000-0000-0000-0000-000000000000}"/>
          </ac:picMkLst>
        </pc:picChg>
        <pc:picChg chg="del">
          <ac:chgData name="Alessandro Ferrara" userId="6253a0354acafea5" providerId="LiveId" clId="{B08E5540-4EE8-4EEA-AC9B-1D1EDDC97947}" dt="2023-07-10T09:31:17.194" v="1" actId="478"/>
          <ac:picMkLst>
            <pc:docMk/>
            <pc:sldMk cId="303467620" sldId="298"/>
            <ac:picMk id="5" creationId="{09A7E6B4-740A-988B-04B1-B2F321458D32}"/>
          </ac:picMkLst>
        </pc:picChg>
        <pc:picChg chg="del">
          <ac:chgData name="Alessandro Ferrara" userId="6253a0354acafea5" providerId="LiveId" clId="{B08E5540-4EE8-4EEA-AC9B-1D1EDDC97947}" dt="2023-07-10T09:35:11.609" v="2" actId="478"/>
          <ac:picMkLst>
            <pc:docMk/>
            <pc:sldMk cId="303467620" sldId="298"/>
            <ac:picMk id="6" creationId="{3684942E-77B3-3B27-7D0F-49824F378712}"/>
          </ac:picMkLst>
        </pc:picChg>
        <pc:picChg chg="mod">
          <ac:chgData name="Alessandro Ferrara" userId="6253a0354acafea5" providerId="LiveId" clId="{B08E5540-4EE8-4EEA-AC9B-1D1EDDC97947}" dt="2023-07-10T09:38:45.245" v="9" actId="1076"/>
          <ac:picMkLst>
            <pc:docMk/>
            <pc:sldMk cId="303467620" sldId="298"/>
            <ac:picMk id="7" creationId="{9FDF3A71-5572-BB95-5300-639A70E4983F}"/>
          </ac:picMkLst>
        </pc:picChg>
      </pc:sldChg>
      <pc:sldChg chg="delSp modSp mod delAnim">
        <pc:chgData name="Alessandro Ferrara" userId="6253a0354acafea5" providerId="LiveId" clId="{B08E5540-4EE8-4EEA-AC9B-1D1EDDC97947}" dt="2023-07-10T10:14:45.926" v="528" actId="6549"/>
        <pc:sldMkLst>
          <pc:docMk/>
          <pc:sldMk cId="765095638" sldId="301"/>
        </pc:sldMkLst>
        <pc:spChg chg="mod">
          <ac:chgData name="Alessandro Ferrara" userId="6253a0354acafea5" providerId="LiveId" clId="{B08E5540-4EE8-4EEA-AC9B-1D1EDDC97947}" dt="2023-07-10T10:14:45.926" v="528" actId="6549"/>
          <ac:spMkLst>
            <pc:docMk/>
            <pc:sldMk cId="765095638" sldId="301"/>
            <ac:spMk id="2" creationId="{00000000-0000-0000-0000-000000000000}"/>
          </ac:spMkLst>
        </pc:spChg>
        <pc:picChg chg="del">
          <ac:chgData name="Alessandro Ferrara" userId="6253a0354acafea5" providerId="LiveId" clId="{B08E5540-4EE8-4EEA-AC9B-1D1EDDC97947}" dt="2023-07-10T09:39:49.912" v="10" actId="478"/>
          <ac:picMkLst>
            <pc:docMk/>
            <pc:sldMk cId="765095638" sldId="301"/>
            <ac:picMk id="3" creationId="{00000000-0000-0000-0000-000000000000}"/>
          </ac:picMkLst>
        </pc:picChg>
        <pc:picChg chg="mod">
          <ac:chgData name="Alessandro Ferrara" userId="6253a0354acafea5" providerId="LiveId" clId="{B08E5540-4EE8-4EEA-AC9B-1D1EDDC97947}" dt="2023-07-10T09:44:47.792" v="13" actId="1076"/>
          <ac:picMkLst>
            <pc:docMk/>
            <pc:sldMk cId="765095638" sldId="301"/>
            <ac:picMk id="4" creationId="{69D0E326-6448-3114-53EE-D13D88C2692F}"/>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it-IT"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9" name="Google Shape;139;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5:notes"/>
          <p:cNvSpPr txBox="1">
            <a:spLocks noGrp="1"/>
          </p:cNvSpPr>
          <p:nvPr>
            <p:ph type="hdr" idx="2"/>
          </p:nvPr>
        </p:nvSpPr>
        <p:spPr>
          <a:xfrm>
            <a:off x="0" y="0"/>
            <a:ext cx="3962400" cy="3429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214" name="Google Shape;214;p5:notes"/>
          <p:cNvSpPr txBox="1">
            <a:spLocks noGrp="1"/>
          </p:cNvSpPr>
          <p:nvPr>
            <p:ph type="dt" idx="10"/>
          </p:nvPr>
        </p:nvSpPr>
        <p:spPr>
          <a:xfrm>
            <a:off x="5180013" y="0"/>
            <a:ext cx="3962400" cy="3429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1400"/>
              <a:buNone/>
            </a:pPr>
            <a:r>
              <a:rPr lang="it-IT" sz="1200" b="0" i="0" u="none" strike="noStrike" cap="none">
                <a:solidFill>
                  <a:schemeClr val="dk1"/>
                </a:solidFill>
                <a:latin typeface="Calibri"/>
                <a:ea typeface="Calibri"/>
                <a:cs typeface="Calibri"/>
                <a:sym typeface="Calibri"/>
              </a:rPr>
              <a:t>1.7.2013</a:t>
            </a:r>
            <a:endParaRPr/>
          </a:p>
        </p:txBody>
      </p:sp>
      <p:sp>
        <p:nvSpPr>
          <p:cNvPr id="215" name="Google Shape;215;p5:notes"/>
          <p:cNvSpPr>
            <a:spLocks noGrp="1" noRot="1" noChangeAspect="1"/>
          </p:cNvSpPr>
          <p:nvPr>
            <p:ph type="sldImg" idx="3"/>
          </p:nvPr>
        </p:nvSpPr>
        <p:spPr>
          <a:xfrm>
            <a:off x="2860675" y="512763"/>
            <a:ext cx="3422650" cy="25669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p5:notes"/>
          <p:cNvSpPr txBox="1">
            <a:spLocks noGrp="1"/>
          </p:cNvSpPr>
          <p:nvPr>
            <p:ph type="body" idx="1"/>
          </p:nvPr>
        </p:nvSpPr>
        <p:spPr>
          <a:xfrm>
            <a:off x="914400" y="3251200"/>
            <a:ext cx="7315200" cy="3081338"/>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dirty="0"/>
          </a:p>
        </p:txBody>
      </p:sp>
      <p:sp>
        <p:nvSpPr>
          <p:cNvPr id="217" name="Google Shape;217;p5:notes"/>
          <p:cNvSpPr txBox="1">
            <a:spLocks noGrp="1"/>
          </p:cNvSpPr>
          <p:nvPr>
            <p:ph type="ftr" idx="11"/>
          </p:nvPr>
        </p:nvSpPr>
        <p:spPr>
          <a:xfrm>
            <a:off x="0" y="6502400"/>
            <a:ext cx="3962400" cy="341313"/>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218" name="Google Shape;218;p5:notes"/>
          <p:cNvSpPr txBox="1">
            <a:spLocks noGrp="1"/>
          </p:cNvSpPr>
          <p:nvPr>
            <p:ph type="sldNum" idx="12"/>
          </p:nvPr>
        </p:nvSpPr>
        <p:spPr>
          <a:xfrm>
            <a:off x="5180013" y="6502400"/>
            <a:ext cx="3962400" cy="341313"/>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None/>
            </a:pPr>
            <a:r>
              <a:rPr lang="it-IT" sz="1200" b="0" i="0" u="none" strike="noStrike" cap="none">
                <a:solidFill>
                  <a:srgbClr val="000000"/>
                </a:solidFill>
                <a:latin typeface="Arial"/>
                <a:ea typeface="Arial"/>
                <a:cs typeface="Arial"/>
                <a:sym typeface="Arial"/>
              </a:rPr>
              <a:t>‹#›</a:t>
            </a:r>
            <a:endParaRPr/>
          </a:p>
        </p:txBody>
      </p:sp>
    </p:spTree>
    <p:extLst>
      <p:ext uri="{BB962C8B-B14F-4D97-AF65-F5344CB8AC3E}">
        <p14:creationId xmlns:p14="http://schemas.microsoft.com/office/powerpoint/2010/main" val="33367971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5:notes"/>
          <p:cNvSpPr txBox="1">
            <a:spLocks noGrp="1"/>
          </p:cNvSpPr>
          <p:nvPr>
            <p:ph type="hdr" idx="2"/>
          </p:nvPr>
        </p:nvSpPr>
        <p:spPr>
          <a:xfrm>
            <a:off x="0" y="0"/>
            <a:ext cx="3962400" cy="3429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214" name="Google Shape;214;p5:notes"/>
          <p:cNvSpPr txBox="1">
            <a:spLocks noGrp="1"/>
          </p:cNvSpPr>
          <p:nvPr>
            <p:ph type="dt" idx="10"/>
          </p:nvPr>
        </p:nvSpPr>
        <p:spPr>
          <a:xfrm>
            <a:off x="5180013" y="0"/>
            <a:ext cx="3962400" cy="3429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1400"/>
              <a:buNone/>
            </a:pPr>
            <a:r>
              <a:rPr lang="it-IT" sz="1200" b="0" i="0" u="none" strike="noStrike" cap="none">
                <a:solidFill>
                  <a:schemeClr val="dk1"/>
                </a:solidFill>
                <a:latin typeface="Calibri"/>
                <a:ea typeface="Calibri"/>
                <a:cs typeface="Calibri"/>
                <a:sym typeface="Calibri"/>
              </a:rPr>
              <a:t>1.7.2013</a:t>
            </a:r>
            <a:endParaRPr/>
          </a:p>
        </p:txBody>
      </p:sp>
      <p:sp>
        <p:nvSpPr>
          <p:cNvPr id="215" name="Google Shape;215;p5:notes"/>
          <p:cNvSpPr>
            <a:spLocks noGrp="1" noRot="1" noChangeAspect="1"/>
          </p:cNvSpPr>
          <p:nvPr>
            <p:ph type="sldImg" idx="3"/>
          </p:nvPr>
        </p:nvSpPr>
        <p:spPr>
          <a:xfrm>
            <a:off x="2860675" y="512763"/>
            <a:ext cx="3422650" cy="25669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p5:notes"/>
          <p:cNvSpPr txBox="1">
            <a:spLocks noGrp="1"/>
          </p:cNvSpPr>
          <p:nvPr>
            <p:ph type="body" idx="1"/>
          </p:nvPr>
        </p:nvSpPr>
        <p:spPr>
          <a:xfrm>
            <a:off x="914400" y="3251200"/>
            <a:ext cx="7315200" cy="3081338"/>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dirty="0"/>
          </a:p>
        </p:txBody>
      </p:sp>
      <p:sp>
        <p:nvSpPr>
          <p:cNvPr id="217" name="Google Shape;217;p5:notes"/>
          <p:cNvSpPr txBox="1">
            <a:spLocks noGrp="1"/>
          </p:cNvSpPr>
          <p:nvPr>
            <p:ph type="ftr" idx="11"/>
          </p:nvPr>
        </p:nvSpPr>
        <p:spPr>
          <a:xfrm>
            <a:off x="0" y="6502400"/>
            <a:ext cx="3962400" cy="341313"/>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218" name="Google Shape;218;p5:notes"/>
          <p:cNvSpPr txBox="1">
            <a:spLocks noGrp="1"/>
          </p:cNvSpPr>
          <p:nvPr>
            <p:ph type="sldNum" idx="12"/>
          </p:nvPr>
        </p:nvSpPr>
        <p:spPr>
          <a:xfrm>
            <a:off x="5180013" y="6502400"/>
            <a:ext cx="3962400" cy="341313"/>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None/>
            </a:pPr>
            <a:r>
              <a:rPr lang="it-IT" sz="1200" b="0" i="0" u="none" strike="noStrike" cap="none">
                <a:solidFill>
                  <a:srgbClr val="000000"/>
                </a:solidFill>
                <a:latin typeface="Arial"/>
                <a:ea typeface="Arial"/>
                <a:cs typeface="Arial"/>
                <a:sym typeface="Arial"/>
              </a:rPr>
              <a:t>‹#›</a:t>
            </a:r>
            <a:endParaRPr/>
          </a:p>
        </p:txBody>
      </p:sp>
    </p:spTree>
    <p:extLst>
      <p:ext uri="{BB962C8B-B14F-4D97-AF65-F5344CB8AC3E}">
        <p14:creationId xmlns:p14="http://schemas.microsoft.com/office/powerpoint/2010/main" val="1562341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5:notes"/>
          <p:cNvSpPr txBox="1">
            <a:spLocks noGrp="1"/>
          </p:cNvSpPr>
          <p:nvPr>
            <p:ph type="hdr" idx="2"/>
          </p:nvPr>
        </p:nvSpPr>
        <p:spPr>
          <a:xfrm>
            <a:off x="0" y="0"/>
            <a:ext cx="3962400" cy="3429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214" name="Google Shape;214;p5:notes"/>
          <p:cNvSpPr txBox="1">
            <a:spLocks noGrp="1"/>
          </p:cNvSpPr>
          <p:nvPr>
            <p:ph type="dt" idx="10"/>
          </p:nvPr>
        </p:nvSpPr>
        <p:spPr>
          <a:xfrm>
            <a:off x="5180013" y="0"/>
            <a:ext cx="3962400" cy="3429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1400"/>
              <a:buNone/>
            </a:pPr>
            <a:r>
              <a:rPr lang="it-IT" sz="1200" b="0" i="0" u="none" strike="noStrike" cap="none">
                <a:solidFill>
                  <a:schemeClr val="dk1"/>
                </a:solidFill>
                <a:latin typeface="Calibri"/>
                <a:ea typeface="Calibri"/>
                <a:cs typeface="Calibri"/>
                <a:sym typeface="Calibri"/>
              </a:rPr>
              <a:t>1.7.2013</a:t>
            </a:r>
            <a:endParaRPr/>
          </a:p>
        </p:txBody>
      </p:sp>
      <p:sp>
        <p:nvSpPr>
          <p:cNvPr id="215" name="Google Shape;215;p5:notes"/>
          <p:cNvSpPr>
            <a:spLocks noGrp="1" noRot="1" noChangeAspect="1"/>
          </p:cNvSpPr>
          <p:nvPr>
            <p:ph type="sldImg" idx="3"/>
          </p:nvPr>
        </p:nvSpPr>
        <p:spPr>
          <a:xfrm>
            <a:off x="2860675" y="512763"/>
            <a:ext cx="3422650" cy="25669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p5:notes"/>
          <p:cNvSpPr txBox="1">
            <a:spLocks noGrp="1"/>
          </p:cNvSpPr>
          <p:nvPr>
            <p:ph type="body" idx="1"/>
          </p:nvPr>
        </p:nvSpPr>
        <p:spPr>
          <a:xfrm>
            <a:off x="914400" y="3251200"/>
            <a:ext cx="7315200" cy="3081338"/>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dirty="0"/>
          </a:p>
        </p:txBody>
      </p:sp>
      <p:sp>
        <p:nvSpPr>
          <p:cNvPr id="217" name="Google Shape;217;p5:notes"/>
          <p:cNvSpPr txBox="1">
            <a:spLocks noGrp="1"/>
          </p:cNvSpPr>
          <p:nvPr>
            <p:ph type="ftr" idx="11"/>
          </p:nvPr>
        </p:nvSpPr>
        <p:spPr>
          <a:xfrm>
            <a:off x="0" y="6502400"/>
            <a:ext cx="3962400" cy="341313"/>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218" name="Google Shape;218;p5:notes"/>
          <p:cNvSpPr txBox="1">
            <a:spLocks noGrp="1"/>
          </p:cNvSpPr>
          <p:nvPr>
            <p:ph type="sldNum" idx="12"/>
          </p:nvPr>
        </p:nvSpPr>
        <p:spPr>
          <a:xfrm>
            <a:off x="5180013" y="6502400"/>
            <a:ext cx="3962400" cy="341313"/>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None/>
            </a:pPr>
            <a:r>
              <a:rPr lang="it-IT" sz="1200" b="0" i="0" u="none" strike="noStrike" cap="none">
                <a:solidFill>
                  <a:srgbClr val="000000"/>
                </a:solidFill>
                <a:latin typeface="Arial"/>
                <a:ea typeface="Arial"/>
                <a:cs typeface="Arial"/>
                <a:sym typeface="Arial"/>
              </a:rPr>
              <a:t>‹#›</a:t>
            </a:r>
            <a:endParaRPr/>
          </a:p>
        </p:txBody>
      </p:sp>
    </p:spTree>
    <p:extLst>
      <p:ext uri="{BB962C8B-B14F-4D97-AF65-F5344CB8AC3E}">
        <p14:creationId xmlns:p14="http://schemas.microsoft.com/office/powerpoint/2010/main" val="5144415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5:notes"/>
          <p:cNvSpPr txBox="1">
            <a:spLocks noGrp="1"/>
          </p:cNvSpPr>
          <p:nvPr>
            <p:ph type="hdr" idx="2"/>
          </p:nvPr>
        </p:nvSpPr>
        <p:spPr>
          <a:xfrm>
            <a:off x="0" y="0"/>
            <a:ext cx="3962400" cy="3429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214" name="Google Shape;214;p5:notes"/>
          <p:cNvSpPr txBox="1">
            <a:spLocks noGrp="1"/>
          </p:cNvSpPr>
          <p:nvPr>
            <p:ph type="dt" idx="10"/>
          </p:nvPr>
        </p:nvSpPr>
        <p:spPr>
          <a:xfrm>
            <a:off x="5180013" y="0"/>
            <a:ext cx="3962400" cy="3429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1400"/>
              <a:buNone/>
            </a:pPr>
            <a:r>
              <a:rPr lang="it-IT" sz="1200" b="0" i="0" u="none" strike="noStrike" cap="none">
                <a:solidFill>
                  <a:schemeClr val="dk1"/>
                </a:solidFill>
                <a:latin typeface="Calibri"/>
                <a:ea typeface="Calibri"/>
                <a:cs typeface="Calibri"/>
                <a:sym typeface="Calibri"/>
              </a:rPr>
              <a:t>1.7.2013</a:t>
            </a:r>
            <a:endParaRPr/>
          </a:p>
        </p:txBody>
      </p:sp>
      <p:sp>
        <p:nvSpPr>
          <p:cNvPr id="215" name="Google Shape;215;p5:notes"/>
          <p:cNvSpPr>
            <a:spLocks noGrp="1" noRot="1" noChangeAspect="1"/>
          </p:cNvSpPr>
          <p:nvPr>
            <p:ph type="sldImg" idx="3"/>
          </p:nvPr>
        </p:nvSpPr>
        <p:spPr>
          <a:xfrm>
            <a:off x="2860675" y="512763"/>
            <a:ext cx="3422650" cy="25669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p5:notes"/>
          <p:cNvSpPr txBox="1">
            <a:spLocks noGrp="1"/>
          </p:cNvSpPr>
          <p:nvPr>
            <p:ph type="body" idx="1"/>
          </p:nvPr>
        </p:nvSpPr>
        <p:spPr>
          <a:xfrm>
            <a:off x="914400" y="3251200"/>
            <a:ext cx="7315200" cy="3081338"/>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dirty="0"/>
          </a:p>
        </p:txBody>
      </p:sp>
      <p:sp>
        <p:nvSpPr>
          <p:cNvPr id="217" name="Google Shape;217;p5:notes"/>
          <p:cNvSpPr txBox="1">
            <a:spLocks noGrp="1"/>
          </p:cNvSpPr>
          <p:nvPr>
            <p:ph type="ftr" idx="11"/>
          </p:nvPr>
        </p:nvSpPr>
        <p:spPr>
          <a:xfrm>
            <a:off x="0" y="6502400"/>
            <a:ext cx="3962400" cy="341313"/>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218" name="Google Shape;218;p5:notes"/>
          <p:cNvSpPr txBox="1">
            <a:spLocks noGrp="1"/>
          </p:cNvSpPr>
          <p:nvPr>
            <p:ph type="sldNum" idx="12"/>
          </p:nvPr>
        </p:nvSpPr>
        <p:spPr>
          <a:xfrm>
            <a:off x="5180013" y="6502400"/>
            <a:ext cx="3962400" cy="341313"/>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None/>
            </a:pPr>
            <a:r>
              <a:rPr lang="it-IT" sz="1200" b="0" i="0" u="none" strike="noStrike" cap="none">
                <a:solidFill>
                  <a:srgbClr val="000000"/>
                </a:solidFill>
                <a:latin typeface="Arial"/>
                <a:ea typeface="Arial"/>
                <a:cs typeface="Arial"/>
                <a:sym typeface="Arial"/>
              </a:rPr>
              <a:t>‹#›</a:t>
            </a:r>
            <a:endParaRPr/>
          </a:p>
        </p:txBody>
      </p:sp>
    </p:spTree>
    <p:extLst>
      <p:ext uri="{BB962C8B-B14F-4D97-AF65-F5344CB8AC3E}">
        <p14:creationId xmlns:p14="http://schemas.microsoft.com/office/powerpoint/2010/main" val="39858263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5:notes"/>
          <p:cNvSpPr txBox="1">
            <a:spLocks noGrp="1"/>
          </p:cNvSpPr>
          <p:nvPr>
            <p:ph type="hdr" idx="2"/>
          </p:nvPr>
        </p:nvSpPr>
        <p:spPr>
          <a:xfrm>
            <a:off x="0" y="0"/>
            <a:ext cx="3962400" cy="3429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214" name="Google Shape;214;p5:notes"/>
          <p:cNvSpPr txBox="1">
            <a:spLocks noGrp="1"/>
          </p:cNvSpPr>
          <p:nvPr>
            <p:ph type="dt" idx="10"/>
          </p:nvPr>
        </p:nvSpPr>
        <p:spPr>
          <a:xfrm>
            <a:off x="5180013" y="0"/>
            <a:ext cx="3962400" cy="3429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1400"/>
              <a:buNone/>
            </a:pPr>
            <a:r>
              <a:rPr lang="it-IT" sz="1200" b="0" i="0" u="none" strike="noStrike" cap="none">
                <a:solidFill>
                  <a:schemeClr val="dk1"/>
                </a:solidFill>
                <a:latin typeface="Calibri"/>
                <a:ea typeface="Calibri"/>
                <a:cs typeface="Calibri"/>
                <a:sym typeface="Calibri"/>
              </a:rPr>
              <a:t>1.7.2013</a:t>
            </a:r>
            <a:endParaRPr/>
          </a:p>
        </p:txBody>
      </p:sp>
      <p:sp>
        <p:nvSpPr>
          <p:cNvPr id="215" name="Google Shape;215;p5:notes"/>
          <p:cNvSpPr>
            <a:spLocks noGrp="1" noRot="1" noChangeAspect="1"/>
          </p:cNvSpPr>
          <p:nvPr>
            <p:ph type="sldImg" idx="3"/>
          </p:nvPr>
        </p:nvSpPr>
        <p:spPr>
          <a:xfrm>
            <a:off x="2860675" y="512763"/>
            <a:ext cx="3422650" cy="25669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p5:notes"/>
          <p:cNvSpPr txBox="1">
            <a:spLocks noGrp="1"/>
          </p:cNvSpPr>
          <p:nvPr>
            <p:ph type="body" idx="1"/>
          </p:nvPr>
        </p:nvSpPr>
        <p:spPr>
          <a:xfrm>
            <a:off x="914400" y="3251200"/>
            <a:ext cx="7315200" cy="3081338"/>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dirty="0"/>
          </a:p>
        </p:txBody>
      </p:sp>
      <p:sp>
        <p:nvSpPr>
          <p:cNvPr id="217" name="Google Shape;217;p5:notes"/>
          <p:cNvSpPr txBox="1">
            <a:spLocks noGrp="1"/>
          </p:cNvSpPr>
          <p:nvPr>
            <p:ph type="ftr" idx="11"/>
          </p:nvPr>
        </p:nvSpPr>
        <p:spPr>
          <a:xfrm>
            <a:off x="0" y="6502400"/>
            <a:ext cx="3962400" cy="341313"/>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218" name="Google Shape;218;p5:notes"/>
          <p:cNvSpPr txBox="1">
            <a:spLocks noGrp="1"/>
          </p:cNvSpPr>
          <p:nvPr>
            <p:ph type="sldNum" idx="12"/>
          </p:nvPr>
        </p:nvSpPr>
        <p:spPr>
          <a:xfrm>
            <a:off x="5180013" y="6502400"/>
            <a:ext cx="3962400" cy="341313"/>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None/>
            </a:pPr>
            <a:r>
              <a:rPr lang="it-IT" sz="1200" b="0" i="0" u="none" strike="noStrike" cap="none">
                <a:solidFill>
                  <a:srgbClr val="000000"/>
                </a:solidFill>
                <a:latin typeface="Arial"/>
                <a:ea typeface="Arial"/>
                <a:cs typeface="Arial"/>
                <a:sym typeface="Arial"/>
              </a:rPr>
              <a:t>‹#›</a:t>
            </a:r>
            <a:endParaRPr/>
          </a:p>
        </p:txBody>
      </p:sp>
    </p:spTree>
    <p:extLst>
      <p:ext uri="{BB962C8B-B14F-4D97-AF65-F5344CB8AC3E}">
        <p14:creationId xmlns:p14="http://schemas.microsoft.com/office/powerpoint/2010/main" val="21057613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5:notes"/>
          <p:cNvSpPr txBox="1">
            <a:spLocks noGrp="1"/>
          </p:cNvSpPr>
          <p:nvPr>
            <p:ph type="hdr" idx="2"/>
          </p:nvPr>
        </p:nvSpPr>
        <p:spPr>
          <a:xfrm>
            <a:off x="0" y="0"/>
            <a:ext cx="3962400" cy="3429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214" name="Google Shape;214;p5:notes"/>
          <p:cNvSpPr txBox="1">
            <a:spLocks noGrp="1"/>
          </p:cNvSpPr>
          <p:nvPr>
            <p:ph type="dt" idx="10"/>
          </p:nvPr>
        </p:nvSpPr>
        <p:spPr>
          <a:xfrm>
            <a:off x="5180013" y="0"/>
            <a:ext cx="3962400" cy="3429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1400"/>
              <a:buNone/>
            </a:pPr>
            <a:r>
              <a:rPr lang="it-IT" sz="1200" b="0" i="0" u="none" strike="noStrike" cap="none">
                <a:solidFill>
                  <a:schemeClr val="dk1"/>
                </a:solidFill>
                <a:latin typeface="Calibri"/>
                <a:ea typeface="Calibri"/>
                <a:cs typeface="Calibri"/>
                <a:sym typeface="Calibri"/>
              </a:rPr>
              <a:t>1.7.2013</a:t>
            </a:r>
            <a:endParaRPr/>
          </a:p>
        </p:txBody>
      </p:sp>
      <p:sp>
        <p:nvSpPr>
          <p:cNvPr id="215" name="Google Shape;215;p5:notes"/>
          <p:cNvSpPr>
            <a:spLocks noGrp="1" noRot="1" noChangeAspect="1"/>
          </p:cNvSpPr>
          <p:nvPr>
            <p:ph type="sldImg" idx="3"/>
          </p:nvPr>
        </p:nvSpPr>
        <p:spPr>
          <a:xfrm>
            <a:off x="2860675" y="512763"/>
            <a:ext cx="3422650" cy="25669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p5:notes"/>
          <p:cNvSpPr txBox="1">
            <a:spLocks noGrp="1"/>
          </p:cNvSpPr>
          <p:nvPr>
            <p:ph type="body" idx="1"/>
          </p:nvPr>
        </p:nvSpPr>
        <p:spPr>
          <a:xfrm>
            <a:off x="914400" y="3251200"/>
            <a:ext cx="7315200" cy="3081338"/>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dirty="0"/>
          </a:p>
        </p:txBody>
      </p:sp>
      <p:sp>
        <p:nvSpPr>
          <p:cNvPr id="217" name="Google Shape;217;p5:notes"/>
          <p:cNvSpPr txBox="1">
            <a:spLocks noGrp="1"/>
          </p:cNvSpPr>
          <p:nvPr>
            <p:ph type="ftr" idx="11"/>
          </p:nvPr>
        </p:nvSpPr>
        <p:spPr>
          <a:xfrm>
            <a:off x="0" y="6502400"/>
            <a:ext cx="3962400" cy="341313"/>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218" name="Google Shape;218;p5:notes"/>
          <p:cNvSpPr txBox="1">
            <a:spLocks noGrp="1"/>
          </p:cNvSpPr>
          <p:nvPr>
            <p:ph type="sldNum" idx="12"/>
          </p:nvPr>
        </p:nvSpPr>
        <p:spPr>
          <a:xfrm>
            <a:off x="5180013" y="6502400"/>
            <a:ext cx="3962400" cy="341313"/>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None/>
            </a:pPr>
            <a:r>
              <a:rPr lang="it-IT" sz="1200" b="0" i="0" u="none" strike="noStrike" cap="none">
                <a:solidFill>
                  <a:srgbClr val="000000"/>
                </a:solidFill>
                <a:latin typeface="Arial"/>
                <a:ea typeface="Arial"/>
                <a:cs typeface="Arial"/>
                <a:sym typeface="Arial"/>
              </a:rPr>
              <a:t>‹#›</a:t>
            </a:r>
            <a:endParaRPr/>
          </a:p>
        </p:txBody>
      </p:sp>
    </p:spTree>
    <p:extLst>
      <p:ext uri="{BB962C8B-B14F-4D97-AF65-F5344CB8AC3E}">
        <p14:creationId xmlns:p14="http://schemas.microsoft.com/office/powerpoint/2010/main" val="10746578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5:notes"/>
          <p:cNvSpPr txBox="1">
            <a:spLocks noGrp="1"/>
          </p:cNvSpPr>
          <p:nvPr>
            <p:ph type="hdr" idx="2"/>
          </p:nvPr>
        </p:nvSpPr>
        <p:spPr>
          <a:xfrm>
            <a:off x="0" y="0"/>
            <a:ext cx="3962400" cy="3429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214" name="Google Shape;214;p5:notes"/>
          <p:cNvSpPr txBox="1">
            <a:spLocks noGrp="1"/>
          </p:cNvSpPr>
          <p:nvPr>
            <p:ph type="dt" idx="10"/>
          </p:nvPr>
        </p:nvSpPr>
        <p:spPr>
          <a:xfrm>
            <a:off x="5180013" y="0"/>
            <a:ext cx="3962400" cy="3429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1400"/>
              <a:buNone/>
            </a:pPr>
            <a:r>
              <a:rPr lang="it-IT" sz="1200" b="0" i="0" u="none" strike="noStrike" cap="none">
                <a:solidFill>
                  <a:schemeClr val="dk1"/>
                </a:solidFill>
                <a:latin typeface="Calibri"/>
                <a:ea typeface="Calibri"/>
                <a:cs typeface="Calibri"/>
                <a:sym typeface="Calibri"/>
              </a:rPr>
              <a:t>1.7.2013</a:t>
            </a:r>
            <a:endParaRPr/>
          </a:p>
        </p:txBody>
      </p:sp>
      <p:sp>
        <p:nvSpPr>
          <p:cNvPr id="215" name="Google Shape;215;p5:notes"/>
          <p:cNvSpPr>
            <a:spLocks noGrp="1" noRot="1" noChangeAspect="1"/>
          </p:cNvSpPr>
          <p:nvPr>
            <p:ph type="sldImg" idx="3"/>
          </p:nvPr>
        </p:nvSpPr>
        <p:spPr>
          <a:xfrm>
            <a:off x="2860675" y="512763"/>
            <a:ext cx="3422650" cy="25669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p5:notes"/>
          <p:cNvSpPr txBox="1">
            <a:spLocks noGrp="1"/>
          </p:cNvSpPr>
          <p:nvPr>
            <p:ph type="body" idx="1"/>
          </p:nvPr>
        </p:nvSpPr>
        <p:spPr>
          <a:xfrm>
            <a:off x="914400" y="3251200"/>
            <a:ext cx="7315200" cy="3081338"/>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dirty="0"/>
          </a:p>
        </p:txBody>
      </p:sp>
      <p:sp>
        <p:nvSpPr>
          <p:cNvPr id="217" name="Google Shape;217;p5:notes"/>
          <p:cNvSpPr txBox="1">
            <a:spLocks noGrp="1"/>
          </p:cNvSpPr>
          <p:nvPr>
            <p:ph type="ftr" idx="11"/>
          </p:nvPr>
        </p:nvSpPr>
        <p:spPr>
          <a:xfrm>
            <a:off x="0" y="6502400"/>
            <a:ext cx="3962400" cy="341313"/>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218" name="Google Shape;218;p5:notes"/>
          <p:cNvSpPr txBox="1">
            <a:spLocks noGrp="1"/>
          </p:cNvSpPr>
          <p:nvPr>
            <p:ph type="sldNum" idx="12"/>
          </p:nvPr>
        </p:nvSpPr>
        <p:spPr>
          <a:xfrm>
            <a:off x="5180013" y="6502400"/>
            <a:ext cx="3962400" cy="341313"/>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None/>
            </a:pPr>
            <a:r>
              <a:rPr lang="it-IT" sz="1200" b="0" i="0" u="none" strike="noStrike" cap="none">
                <a:solidFill>
                  <a:srgbClr val="000000"/>
                </a:solidFill>
                <a:latin typeface="Arial"/>
                <a:ea typeface="Arial"/>
                <a:cs typeface="Arial"/>
                <a:sym typeface="Arial"/>
              </a:rPr>
              <a:t>‹#›</a:t>
            </a:r>
            <a:endParaRPr/>
          </a:p>
        </p:txBody>
      </p:sp>
    </p:spTree>
    <p:extLst>
      <p:ext uri="{BB962C8B-B14F-4D97-AF65-F5344CB8AC3E}">
        <p14:creationId xmlns:p14="http://schemas.microsoft.com/office/powerpoint/2010/main" val="1969159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5:notes"/>
          <p:cNvSpPr txBox="1">
            <a:spLocks noGrp="1"/>
          </p:cNvSpPr>
          <p:nvPr>
            <p:ph type="hdr" idx="2"/>
          </p:nvPr>
        </p:nvSpPr>
        <p:spPr>
          <a:xfrm>
            <a:off x="0" y="0"/>
            <a:ext cx="3962400" cy="3429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214" name="Google Shape;214;p5:notes"/>
          <p:cNvSpPr txBox="1">
            <a:spLocks noGrp="1"/>
          </p:cNvSpPr>
          <p:nvPr>
            <p:ph type="dt" idx="10"/>
          </p:nvPr>
        </p:nvSpPr>
        <p:spPr>
          <a:xfrm>
            <a:off x="5180013" y="0"/>
            <a:ext cx="3962400" cy="3429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1400"/>
              <a:buNone/>
            </a:pPr>
            <a:r>
              <a:rPr lang="it-IT" sz="1200" b="0" i="0" u="none" strike="noStrike" cap="none">
                <a:solidFill>
                  <a:schemeClr val="dk1"/>
                </a:solidFill>
                <a:latin typeface="Calibri"/>
                <a:ea typeface="Calibri"/>
                <a:cs typeface="Calibri"/>
                <a:sym typeface="Calibri"/>
              </a:rPr>
              <a:t>1.7.2013</a:t>
            </a:r>
            <a:endParaRPr/>
          </a:p>
        </p:txBody>
      </p:sp>
      <p:sp>
        <p:nvSpPr>
          <p:cNvPr id="215" name="Google Shape;215;p5:notes"/>
          <p:cNvSpPr>
            <a:spLocks noGrp="1" noRot="1" noChangeAspect="1"/>
          </p:cNvSpPr>
          <p:nvPr>
            <p:ph type="sldImg" idx="3"/>
          </p:nvPr>
        </p:nvSpPr>
        <p:spPr>
          <a:xfrm>
            <a:off x="2860675" y="512763"/>
            <a:ext cx="3422650" cy="25669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p5:notes"/>
          <p:cNvSpPr txBox="1">
            <a:spLocks noGrp="1"/>
          </p:cNvSpPr>
          <p:nvPr>
            <p:ph type="body" idx="1"/>
          </p:nvPr>
        </p:nvSpPr>
        <p:spPr>
          <a:xfrm>
            <a:off x="914400" y="3251200"/>
            <a:ext cx="7315200" cy="3081338"/>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dirty="0"/>
          </a:p>
        </p:txBody>
      </p:sp>
      <p:sp>
        <p:nvSpPr>
          <p:cNvPr id="217" name="Google Shape;217;p5:notes"/>
          <p:cNvSpPr txBox="1">
            <a:spLocks noGrp="1"/>
          </p:cNvSpPr>
          <p:nvPr>
            <p:ph type="ftr" idx="11"/>
          </p:nvPr>
        </p:nvSpPr>
        <p:spPr>
          <a:xfrm>
            <a:off x="0" y="6502400"/>
            <a:ext cx="3962400" cy="341313"/>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218" name="Google Shape;218;p5:notes"/>
          <p:cNvSpPr txBox="1">
            <a:spLocks noGrp="1"/>
          </p:cNvSpPr>
          <p:nvPr>
            <p:ph type="sldNum" idx="12"/>
          </p:nvPr>
        </p:nvSpPr>
        <p:spPr>
          <a:xfrm>
            <a:off x="5180013" y="6502400"/>
            <a:ext cx="3962400" cy="341313"/>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None/>
            </a:pPr>
            <a:r>
              <a:rPr lang="it-IT" sz="1200" b="0" i="0" u="none" strike="noStrike" cap="none">
                <a:solidFill>
                  <a:srgbClr val="000000"/>
                </a:solidFill>
                <a:latin typeface="Arial"/>
                <a:ea typeface="Arial"/>
                <a:cs typeface="Arial"/>
                <a:sym typeface="Arial"/>
              </a:rPr>
              <a:t>‹#›</a:t>
            </a:r>
            <a:endParaRPr/>
          </a:p>
        </p:txBody>
      </p:sp>
    </p:spTree>
    <p:extLst>
      <p:ext uri="{BB962C8B-B14F-4D97-AF65-F5344CB8AC3E}">
        <p14:creationId xmlns:p14="http://schemas.microsoft.com/office/powerpoint/2010/main" val="35127828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5:notes"/>
          <p:cNvSpPr txBox="1">
            <a:spLocks noGrp="1"/>
          </p:cNvSpPr>
          <p:nvPr>
            <p:ph type="hdr" idx="2"/>
          </p:nvPr>
        </p:nvSpPr>
        <p:spPr>
          <a:xfrm>
            <a:off x="0" y="0"/>
            <a:ext cx="3962400" cy="3429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214" name="Google Shape;214;p5:notes"/>
          <p:cNvSpPr txBox="1">
            <a:spLocks noGrp="1"/>
          </p:cNvSpPr>
          <p:nvPr>
            <p:ph type="dt" idx="10"/>
          </p:nvPr>
        </p:nvSpPr>
        <p:spPr>
          <a:xfrm>
            <a:off x="5180013" y="0"/>
            <a:ext cx="3962400" cy="3429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1400"/>
              <a:buNone/>
            </a:pPr>
            <a:r>
              <a:rPr lang="it-IT" sz="1200" b="0" i="0" u="none" strike="noStrike" cap="none">
                <a:solidFill>
                  <a:schemeClr val="dk1"/>
                </a:solidFill>
                <a:latin typeface="Calibri"/>
                <a:ea typeface="Calibri"/>
                <a:cs typeface="Calibri"/>
                <a:sym typeface="Calibri"/>
              </a:rPr>
              <a:t>1.7.2013</a:t>
            </a:r>
            <a:endParaRPr/>
          </a:p>
        </p:txBody>
      </p:sp>
      <p:sp>
        <p:nvSpPr>
          <p:cNvPr id="215" name="Google Shape;215;p5:notes"/>
          <p:cNvSpPr>
            <a:spLocks noGrp="1" noRot="1" noChangeAspect="1"/>
          </p:cNvSpPr>
          <p:nvPr>
            <p:ph type="sldImg" idx="3"/>
          </p:nvPr>
        </p:nvSpPr>
        <p:spPr>
          <a:xfrm>
            <a:off x="2860675" y="512763"/>
            <a:ext cx="3422650" cy="25669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p5:notes"/>
          <p:cNvSpPr txBox="1">
            <a:spLocks noGrp="1"/>
          </p:cNvSpPr>
          <p:nvPr>
            <p:ph type="body" idx="1"/>
          </p:nvPr>
        </p:nvSpPr>
        <p:spPr>
          <a:xfrm>
            <a:off x="914400" y="3251200"/>
            <a:ext cx="7315200" cy="3081338"/>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dirty="0"/>
          </a:p>
        </p:txBody>
      </p:sp>
      <p:sp>
        <p:nvSpPr>
          <p:cNvPr id="217" name="Google Shape;217;p5:notes"/>
          <p:cNvSpPr txBox="1">
            <a:spLocks noGrp="1"/>
          </p:cNvSpPr>
          <p:nvPr>
            <p:ph type="ftr" idx="11"/>
          </p:nvPr>
        </p:nvSpPr>
        <p:spPr>
          <a:xfrm>
            <a:off x="0" y="6502400"/>
            <a:ext cx="3962400" cy="341313"/>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218" name="Google Shape;218;p5:notes"/>
          <p:cNvSpPr txBox="1">
            <a:spLocks noGrp="1"/>
          </p:cNvSpPr>
          <p:nvPr>
            <p:ph type="sldNum" idx="12"/>
          </p:nvPr>
        </p:nvSpPr>
        <p:spPr>
          <a:xfrm>
            <a:off x="5180013" y="6502400"/>
            <a:ext cx="3962400" cy="341313"/>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None/>
            </a:pPr>
            <a:r>
              <a:rPr lang="it-IT" sz="1200" b="0" i="0" u="none" strike="noStrike" cap="none">
                <a:solidFill>
                  <a:srgbClr val="000000"/>
                </a:solidFill>
                <a:latin typeface="Arial"/>
                <a:ea typeface="Arial"/>
                <a:cs typeface="Arial"/>
                <a:sym typeface="Arial"/>
              </a:rPr>
              <a:t>‹#›</a:t>
            </a:r>
            <a:endParaRPr/>
          </a:p>
        </p:txBody>
      </p:sp>
    </p:spTree>
    <p:extLst>
      <p:ext uri="{BB962C8B-B14F-4D97-AF65-F5344CB8AC3E}">
        <p14:creationId xmlns:p14="http://schemas.microsoft.com/office/powerpoint/2010/main" val="34091818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5:notes"/>
          <p:cNvSpPr txBox="1">
            <a:spLocks noGrp="1"/>
          </p:cNvSpPr>
          <p:nvPr>
            <p:ph type="hdr" idx="2"/>
          </p:nvPr>
        </p:nvSpPr>
        <p:spPr>
          <a:xfrm>
            <a:off x="0" y="0"/>
            <a:ext cx="3962400" cy="3429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214" name="Google Shape;214;p5:notes"/>
          <p:cNvSpPr txBox="1">
            <a:spLocks noGrp="1"/>
          </p:cNvSpPr>
          <p:nvPr>
            <p:ph type="dt" idx="10"/>
          </p:nvPr>
        </p:nvSpPr>
        <p:spPr>
          <a:xfrm>
            <a:off x="5180013" y="0"/>
            <a:ext cx="3962400" cy="3429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1400"/>
              <a:buNone/>
            </a:pPr>
            <a:r>
              <a:rPr lang="it-IT" sz="1200" b="0" i="0" u="none" strike="noStrike" cap="none">
                <a:solidFill>
                  <a:schemeClr val="dk1"/>
                </a:solidFill>
                <a:latin typeface="Calibri"/>
                <a:ea typeface="Calibri"/>
                <a:cs typeface="Calibri"/>
                <a:sym typeface="Calibri"/>
              </a:rPr>
              <a:t>1.7.2013</a:t>
            </a:r>
            <a:endParaRPr/>
          </a:p>
        </p:txBody>
      </p:sp>
      <p:sp>
        <p:nvSpPr>
          <p:cNvPr id="215" name="Google Shape;215;p5:notes"/>
          <p:cNvSpPr>
            <a:spLocks noGrp="1" noRot="1" noChangeAspect="1"/>
          </p:cNvSpPr>
          <p:nvPr>
            <p:ph type="sldImg" idx="3"/>
          </p:nvPr>
        </p:nvSpPr>
        <p:spPr>
          <a:xfrm>
            <a:off x="2860675" y="512763"/>
            <a:ext cx="3422650" cy="25669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p5:notes"/>
          <p:cNvSpPr txBox="1">
            <a:spLocks noGrp="1"/>
          </p:cNvSpPr>
          <p:nvPr>
            <p:ph type="body" idx="1"/>
          </p:nvPr>
        </p:nvSpPr>
        <p:spPr>
          <a:xfrm>
            <a:off x="914400" y="3251200"/>
            <a:ext cx="7315200" cy="3081338"/>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dirty="0"/>
          </a:p>
        </p:txBody>
      </p:sp>
      <p:sp>
        <p:nvSpPr>
          <p:cNvPr id="217" name="Google Shape;217;p5:notes"/>
          <p:cNvSpPr txBox="1">
            <a:spLocks noGrp="1"/>
          </p:cNvSpPr>
          <p:nvPr>
            <p:ph type="ftr" idx="11"/>
          </p:nvPr>
        </p:nvSpPr>
        <p:spPr>
          <a:xfrm>
            <a:off x="0" y="6502400"/>
            <a:ext cx="3962400" cy="341313"/>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218" name="Google Shape;218;p5:notes"/>
          <p:cNvSpPr txBox="1">
            <a:spLocks noGrp="1"/>
          </p:cNvSpPr>
          <p:nvPr>
            <p:ph type="sldNum" idx="12"/>
          </p:nvPr>
        </p:nvSpPr>
        <p:spPr>
          <a:xfrm>
            <a:off x="5180013" y="6502400"/>
            <a:ext cx="3962400" cy="341313"/>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None/>
            </a:pPr>
            <a:r>
              <a:rPr lang="it-IT" sz="1200" b="0" i="0" u="none" strike="noStrike" cap="none">
                <a:solidFill>
                  <a:srgbClr val="000000"/>
                </a:solidFill>
                <a:latin typeface="Arial"/>
                <a:ea typeface="Arial"/>
                <a:cs typeface="Arial"/>
                <a:sym typeface="Arial"/>
              </a:rPr>
              <a:t>‹#›</a:t>
            </a:r>
            <a:endParaRPr/>
          </a:p>
        </p:txBody>
      </p:sp>
    </p:spTree>
    <p:extLst>
      <p:ext uri="{BB962C8B-B14F-4D97-AF65-F5344CB8AC3E}">
        <p14:creationId xmlns:p14="http://schemas.microsoft.com/office/powerpoint/2010/main" val="23801511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5:notes"/>
          <p:cNvSpPr txBox="1">
            <a:spLocks noGrp="1"/>
          </p:cNvSpPr>
          <p:nvPr>
            <p:ph type="hdr" idx="2"/>
          </p:nvPr>
        </p:nvSpPr>
        <p:spPr>
          <a:xfrm>
            <a:off x="0" y="0"/>
            <a:ext cx="3962400" cy="3429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214" name="Google Shape;214;p5:notes"/>
          <p:cNvSpPr txBox="1">
            <a:spLocks noGrp="1"/>
          </p:cNvSpPr>
          <p:nvPr>
            <p:ph type="dt" idx="10"/>
          </p:nvPr>
        </p:nvSpPr>
        <p:spPr>
          <a:xfrm>
            <a:off x="5180013" y="0"/>
            <a:ext cx="3962400" cy="3429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1400"/>
              <a:buNone/>
            </a:pPr>
            <a:r>
              <a:rPr lang="it-IT" sz="1200" b="0" i="0" u="none" strike="noStrike" cap="none">
                <a:solidFill>
                  <a:schemeClr val="dk1"/>
                </a:solidFill>
                <a:latin typeface="Calibri"/>
                <a:ea typeface="Calibri"/>
                <a:cs typeface="Calibri"/>
                <a:sym typeface="Calibri"/>
              </a:rPr>
              <a:t>1.7.2013</a:t>
            </a:r>
            <a:endParaRPr/>
          </a:p>
        </p:txBody>
      </p:sp>
      <p:sp>
        <p:nvSpPr>
          <p:cNvPr id="215" name="Google Shape;215;p5:notes"/>
          <p:cNvSpPr>
            <a:spLocks noGrp="1" noRot="1" noChangeAspect="1"/>
          </p:cNvSpPr>
          <p:nvPr>
            <p:ph type="sldImg" idx="3"/>
          </p:nvPr>
        </p:nvSpPr>
        <p:spPr>
          <a:xfrm>
            <a:off x="2860675" y="512763"/>
            <a:ext cx="3422650" cy="25669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p5:notes"/>
          <p:cNvSpPr txBox="1">
            <a:spLocks noGrp="1"/>
          </p:cNvSpPr>
          <p:nvPr>
            <p:ph type="body" idx="1"/>
          </p:nvPr>
        </p:nvSpPr>
        <p:spPr>
          <a:xfrm>
            <a:off x="914400" y="3251200"/>
            <a:ext cx="7315200" cy="3081338"/>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dirty="0"/>
          </a:p>
        </p:txBody>
      </p:sp>
      <p:sp>
        <p:nvSpPr>
          <p:cNvPr id="217" name="Google Shape;217;p5:notes"/>
          <p:cNvSpPr txBox="1">
            <a:spLocks noGrp="1"/>
          </p:cNvSpPr>
          <p:nvPr>
            <p:ph type="ftr" idx="11"/>
          </p:nvPr>
        </p:nvSpPr>
        <p:spPr>
          <a:xfrm>
            <a:off x="0" y="6502400"/>
            <a:ext cx="3962400" cy="341313"/>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218" name="Google Shape;218;p5:notes"/>
          <p:cNvSpPr txBox="1">
            <a:spLocks noGrp="1"/>
          </p:cNvSpPr>
          <p:nvPr>
            <p:ph type="sldNum" idx="12"/>
          </p:nvPr>
        </p:nvSpPr>
        <p:spPr>
          <a:xfrm>
            <a:off x="5180013" y="6502400"/>
            <a:ext cx="3962400" cy="341313"/>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None/>
            </a:pPr>
            <a:r>
              <a:rPr lang="it-IT" sz="1200" b="0" i="0" u="none" strike="noStrike" cap="none">
                <a:solidFill>
                  <a:srgbClr val="000000"/>
                </a:solidFill>
                <a:latin typeface="Arial"/>
                <a:ea typeface="Arial"/>
                <a:cs typeface="Arial"/>
                <a:sym typeface="Arial"/>
              </a:rPr>
              <a:t>‹#›</a:t>
            </a:r>
            <a:endParaRPr/>
          </a:p>
        </p:txBody>
      </p:sp>
    </p:spTree>
    <p:extLst>
      <p:ext uri="{BB962C8B-B14F-4D97-AF65-F5344CB8AC3E}">
        <p14:creationId xmlns:p14="http://schemas.microsoft.com/office/powerpoint/2010/main" val="28924333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5:notes"/>
          <p:cNvSpPr txBox="1">
            <a:spLocks noGrp="1"/>
          </p:cNvSpPr>
          <p:nvPr>
            <p:ph type="hdr" idx="2"/>
          </p:nvPr>
        </p:nvSpPr>
        <p:spPr>
          <a:xfrm>
            <a:off x="0" y="0"/>
            <a:ext cx="3962400" cy="3429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214" name="Google Shape;214;p5:notes"/>
          <p:cNvSpPr txBox="1">
            <a:spLocks noGrp="1"/>
          </p:cNvSpPr>
          <p:nvPr>
            <p:ph type="dt" idx="10"/>
          </p:nvPr>
        </p:nvSpPr>
        <p:spPr>
          <a:xfrm>
            <a:off x="5180013" y="0"/>
            <a:ext cx="3962400" cy="3429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1400"/>
              <a:buNone/>
            </a:pPr>
            <a:r>
              <a:rPr lang="it-IT" sz="1200" b="0" i="0" u="none" strike="noStrike" cap="none">
                <a:solidFill>
                  <a:schemeClr val="dk1"/>
                </a:solidFill>
                <a:latin typeface="Calibri"/>
                <a:ea typeface="Calibri"/>
                <a:cs typeface="Calibri"/>
                <a:sym typeface="Calibri"/>
              </a:rPr>
              <a:t>1.7.2013</a:t>
            </a:r>
            <a:endParaRPr/>
          </a:p>
        </p:txBody>
      </p:sp>
      <p:sp>
        <p:nvSpPr>
          <p:cNvPr id="215" name="Google Shape;215;p5:notes"/>
          <p:cNvSpPr>
            <a:spLocks noGrp="1" noRot="1" noChangeAspect="1"/>
          </p:cNvSpPr>
          <p:nvPr>
            <p:ph type="sldImg" idx="3"/>
          </p:nvPr>
        </p:nvSpPr>
        <p:spPr>
          <a:xfrm>
            <a:off x="2860675" y="512763"/>
            <a:ext cx="3422650" cy="25669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p5:notes"/>
          <p:cNvSpPr txBox="1">
            <a:spLocks noGrp="1"/>
          </p:cNvSpPr>
          <p:nvPr>
            <p:ph type="body" idx="1"/>
          </p:nvPr>
        </p:nvSpPr>
        <p:spPr>
          <a:xfrm>
            <a:off x="914400" y="3251200"/>
            <a:ext cx="7315200" cy="3081338"/>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dirty="0"/>
          </a:p>
        </p:txBody>
      </p:sp>
      <p:sp>
        <p:nvSpPr>
          <p:cNvPr id="217" name="Google Shape;217;p5:notes"/>
          <p:cNvSpPr txBox="1">
            <a:spLocks noGrp="1"/>
          </p:cNvSpPr>
          <p:nvPr>
            <p:ph type="ftr" idx="11"/>
          </p:nvPr>
        </p:nvSpPr>
        <p:spPr>
          <a:xfrm>
            <a:off x="0" y="6502400"/>
            <a:ext cx="3962400" cy="341313"/>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218" name="Google Shape;218;p5:notes"/>
          <p:cNvSpPr txBox="1">
            <a:spLocks noGrp="1"/>
          </p:cNvSpPr>
          <p:nvPr>
            <p:ph type="sldNum" idx="12"/>
          </p:nvPr>
        </p:nvSpPr>
        <p:spPr>
          <a:xfrm>
            <a:off x="5180013" y="6502400"/>
            <a:ext cx="3962400" cy="341313"/>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None/>
            </a:pPr>
            <a:r>
              <a:rPr lang="it-IT" sz="1200" b="0" i="0" u="none" strike="noStrike" cap="none">
                <a:solidFill>
                  <a:srgbClr val="000000"/>
                </a:solidFill>
                <a:latin typeface="Arial"/>
                <a:ea typeface="Arial"/>
                <a:cs typeface="Arial"/>
                <a:sym typeface="Arial"/>
              </a:rPr>
              <a:t>‹#›</a:t>
            </a:r>
            <a:endParaRPr/>
          </a:p>
        </p:txBody>
      </p:sp>
    </p:spTree>
    <p:extLst>
      <p:ext uri="{BB962C8B-B14F-4D97-AF65-F5344CB8AC3E}">
        <p14:creationId xmlns:p14="http://schemas.microsoft.com/office/powerpoint/2010/main" val="2980344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5:notes"/>
          <p:cNvSpPr txBox="1">
            <a:spLocks noGrp="1"/>
          </p:cNvSpPr>
          <p:nvPr>
            <p:ph type="hdr" idx="2"/>
          </p:nvPr>
        </p:nvSpPr>
        <p:spPr>
          <a:xfrm>
            <a:off x="0" y="0"/>
            <a:ext cx="3962400" cy="3429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214" name="Google Shape;214;p5:notes"/>
          <p:cNvSpPr txBox="1">
            <a:spLocks noGrp="1"/>
          </p:cNvSpPr>
          <p:nvPr>
            <p:ph type="dt" idx="10"/>
          </p:nvPr>
        </p:nvSpPr>
        <p:spPr>
          <a:xfrm>
            <a:off x="5180013" y="0"/>
            <a:ext cx="3962400" cy="3429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1400"/>
              <a:buNone/>
            </a:pPr>
            <a:r>
              <a:rPr lang="it-IT" sz="1200" b="0" i="0" u="none" strike="noStrike" cap="none">
                <a:solidFill>
                  <a:schemeClr val="dk1"/>
                </a:solidFill>
                <a:latin typeface="Calibri"/>
                <a:ea typeface="Calibri"/>
                <a:cs typeface="Calibri"/>
                <a:sym typeface="Calibri"/>
              </a:rPr>
              <a:t>1.7.2013</a:t>
            </a:r>
            <a:endParaRPr/>
          </a:p>
        </p:txBody>
      </p:sp>
      <p:sp>
        <p:nvSpPr>
          <p:cNvPr id="215" name="Google Shape;215;p5:notes"/>
          <p:cNvSpPr>
            <a:spLocks noGrp="1" noRot="1" noChangeAspect="1"/>
          </p:cNvSpPr>
          <p:nvPr>
            <p:ph type="sldImg" idx="3"/>
          </p:nvPr>
        </p:nvSpPr>
        <p:spPr>
          <a:xfrm>
            <a:off x="2860675" y="512763"/>
            <a:ext cx="3422650" cy="25669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p5:notes"/>
          <p:cNvSpPr txBox="1">
            <a:spLocks noGrp="1"/>
          </p:cNvSpPr>
          <p:nvPr>
            <p:ph type="body" idx="1"/>
          </p:nvPr>
        </p:nvSpPr>
        <p:spPr>
          <a:xfrm>
            <a:off x="914400" y="3251200"/>
            <a:ext cx="7315200" cy="3081338"/>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dirty="0"/>
          </a:p>
        </p:txBody>
      </p:sp>
      <p:sp>
        <p:nvSpPr>
          <p:cNvPr id="217" name="Google Shape;217;p5:notes"/>
          <p:cNvSpPr txBox="1">
            <a:spLocks noGrp="1"/>
          </p:cNvSpPr>
          <p:nvPr>
            <p:ph type="ftr" idx="11"/>
          </p:nvPr>
        </p:nvSpPr>
        <p:spPr>
          <a:xfrm>
            <a:off x="0" y="6502400"/>
            <a:ext cx="3962400" cy="341313"/>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218" name="Google Shape;218;p5:notes"/>
          <p:cNvSpPr txBox="1">
            <a:spLocks noGrp="1"/>
          </p:cNvSpPr>
          <p:nvPr>
            <p:ph type="sldNum" idx="12"/>
          </p:nvPr>
        </p:nvSpPr>
        <p:spPr>
          <a:xfrm>
            <a:off x="5180013" y="6502400"/>
            <a:ext cx="3962400" cy="341313"/>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None/>
            </a:pPr>
            <a:r>
              <a:rPr lang="it-IT" sz="1200" b="0" i="0" u="none" strike="noStrike" cap="none">
                <a:solidFill>
                  <a:srgbClr val="000000"/>
                </a:solidFill>
                <a:latin typeface="Arial"/>
                <a:ea typeface="Arial"/>
                <a:cs typeface="Arial"/>
                <a:sym typeface="Arial"/>
              </a:rPr>
              <a:t>‹#›</a:t>
            </a:r>
            <a:endParaRPr/>
          </a:p>
        </p:txBody>
      </p:sp>
    </p:spTree>
    <p:extLst>
      <p:ext uri="{BB962C8B-B14F-4D97-AF65-F5344CB8AC3E}">
        <p14:creationId xmlns:p14="http://schemas.microsoft.com/office/powerpoint/2010/main" val="22120646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5:notes"/>
          <p:cNvSpPr txBox="1">
            <a:spLocks noGrp="1"/>
          </p:cNvSpPr>
          <p:nvPr>
            <p:ph type="hdr" idx="2"/>
          </p:nvPr>
        </p:nvSpPr>
        <p:spPr>
          <a:xfrm>
            <a:off x="0" y="0"/>
            <a:ext cx="3962400" cy="3429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214" name="Google Shape;214;p5:notes"/>
          <p:cNvSpPr txBox="1">
            <a:spLocks noGrp="1"/>
          </p:cNvSpPr>
          <p:nvPr>
            <p:ph type="dt" idx="10"/>
          </p:nvPr>
        </p:nvSpPr>
        <p:spPr>
          <a:xfrm>
            <a:off x="5180013" y="0"/>
            <a:ext cx="3962400" cy="3429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1400"/>
              <a:buNone/>
            </a:pPr>
            <a:r>
              <a:rPr lang="it-IT" sz="1200" b="0" i="0" u="none" strike="noStrike" cap="none">
                <a:solidFill>
                  <a:schemeClr val="dk1"/>
                </a:solidFill>
                <a:latin typeface="Calibri"/>
                <a:ea typeface="Calibri"/>
                <a:cs typeface="Calibri"/>
                <a:sym typeface="Calibri"/>
              </a:rPr>
              <a:t>1.7.2013</a:t>
            </a:r>
            <a:endParaRPr/>
          </a:p>
        </p:txBody>
      </p:sp>
      <p:sp>
        <p:nvSpPr>
          <p:cNvPr id="215" name="Google Shape;215;p5:notes"/>
          <p:cNvSpPr>
            <a:spLocks noGrp="1" noRot="1" noChangeAspect="1"/>
          </p:cNvSpPr>
          <p:nvPr>
            <p:ph type="sldImg" idx="3"/>
          </p:nvPr>
        </p:nvSpPr>
        <p:spPr>
          <a:xfrm>
            <a:off x="2860675" y="512763"/>
            <a:ext cx="3422650" cy="25669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p5:notes"/>
          <p:cNvSpPr txBox="1">
            <a:spLocks noGrp="1"/>
          </p:cNvSpPr>
          <p:nvPr>
            <p:ph type="body" idx="1"/>
          </p:nvPr>
        </p:nvSpPr>
        <p:spPr>
          <a:xfrm>
            <a:off x="914400" y="3251200"/>
            <a:ext cx="7315200" cy="3081338"/>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dirty="0"/>
          </a:p>
        </p:txBody>
      </p:sp>
      <p:sp>
        <p:nvSpPr>
          <p:cNvPr id="217" name="Google Shape;217;p5:notes"/>
          <p:cNvSpPr txBox="1">
            <a:spLocks noGrp="1"/>
          </p:cNvSpPr>
          <p:nvPr>
            <p:ph type="ftr" idx="11"/>
          </p:nvPr>
        </p:nvSpPr>
        <p:spPr>
          <a:xfrm>
            <a:off x="0" y="6502400"/>
            <a:ext cx="3962400" cy="341313"/>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218" name="Google Shape;218;p5:notes"/>
          <p:cNvSpPr txBox="1">
            <a:spLocks noGrp="1"/>
          </p:cNvSpPr>
          <p:nvPr>
            <p:ph type="sldNum" idx="12"/>
          </p:nvPr>
        </p:nvSpPr>
        <p:spPr>
          <a:xfrm>
            <a:off x="5180013" y="6502400"/>
            <a:ext cx="3962400" cy="341313"/>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None/>
            </a:pPr>
            <a:r>
              <a:rPr lang="it-IT" sz="1200" b="0" i="0" u="none" strike="noStrike" cap="none">
                <a:solidFill>
                  <a:srgbClr val="000000"/>
                </a:solidFill>
                <a:latin typeface="Arial"/>
                <a:ea typeface="Arial"/>
                <a:cs typeface="Arial"/>
                <a:sym typeface="Arial"/>
              </a:rPr>
              <a:t>‹#›</a:t>
            </a:r>
            <a:endParaRPr/>
          </a:p>
        </p:txBody>
      </p:sp>
    </p:spTree>
    <p:extLst>
      <p:ext uri="{BB962C8B-B14F-4D97-AF65-F5344CB8AC3E}">
        <p14:creationId xmlns:p14="http://schemas.microsoft.com/office/powerpoint/2010/main" val="14756831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5:notes"/>
          <p:cNvSpPr txBox="1">
            <a:spLocks noGrp="1"/>
          </p:cNvSpPr>
          <p:nvPr>
            <p:ph type="hdr" idx="2"/>
          </p:nvPr>
        </p:nvSpPr>
        <p:spPr>
          <a:xfrm>
            <a:off x="0" y="0"/>
            <a:ext cx="3962400" cy="3429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214" name="Google Shape;214;p5:notes"/>
          <p:cNvSpPr txBox="1">
            <a:spLocks noGrp="1"/>
          </p:cNvSpPr>
          <p:nvPr>
            <p:ph type="dt" idx="10"/>
          </p:nvPr>
        </p:nvSpPr>
        <p:spPr>
          <a:xfrm>
            <a:off x="5180013" y="0"/>
            <a:ext cx="3962400" cy="3429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1400"/>
              <a:buNone/>
            </a:pPr>
            <a:r>
              <a:rPr lang="it-IT" sz="1200" b="0" i="0" u="none" strike="noStrike" cap="none">
                <a:solidFill>
                  <a:schemeClr val="dk1"/>
                </a:solidFill>
                <a:latin typeface="Calibri"/>
                <a:ea typeface="Calibri"/>
                <a:cs typeface="Calibri"/>
                <a:sym typeface="Calibri"/>
              </a:rPr>
              <a:t>1.7.2013</a:t>
            </a:r>
            <a:endParaRPr/>
          </a:p>
        </p:txBody>
      </p:sp>
      <p:sp>
        <p:nvSpPr>
          <p:cNvPr id="215" name="Google Shape;215;p5:notes"/>
          <p:cNvSpPr>
            <a:spLocks noGrp="1" noRot="1" noChangeAspect="1"/>
          </p:cNvSpPr>
          <p:nvPr>
            <p:ph type="sldImg" idx="3"/>
          </p:nvPr>
        </p:nvSpPr>
        <p:spPr>
          <a:xfrm>
            <a:off x="2860675" y="512763"/>
            <a:ext cx="3422650" cy="25669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p5:notes"/>
          <p:cNvSpPr txBox="1">
            <a:spLocks noGrp="1"/>
          </p:cNvSpPr>
          <p:nvPr>
            <p:ph type="body" idx="1"/>
          </p:nvPr>
        </p:nvSpPr>
        <p:spPr>
          <a:xfrm>
            <a:off x="914400" y="3251200"/>
            <a:ext cx="7315200" cy="3081338"/>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dirty="0"/>
          </a:p>
        </p:txBody>
      </p:sp>
      <p:sp>
        <p:nvSpPr>
          <p:cNvPr id="217" name="Google Shape;217;p5:notes"/>
          <p:cNvSpPr txBox="1">
            <a:spLocks noGrp="1"/>
          </p:cNvSpPr>
          <p:nvPr>
            <p:ph type="ftr" idx="11"/>
          </p:nvPr>
        </p:nvSpPr>
        <p:spPr>
          <a:xfrm>
            <a:off x="0" y="6502400"/>
            <a:ext cx="3962400" cy="341313"/>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218" name="Google Shape;218;p5:notes"/>
          <p:cNvSpPr txBox="1">
            <a:spLocks noGrp="1"/>
          </p:cNvSpPr>
          <p:nvPr>
            <p:ph type="sldNum" idx="12"/>
          </p:nvPr>
        </p:nvSpPr>
        <p:spPr>
          <a:xfrm>
            <a:off x="5180013" y="6502400"/>
            <a:ext cx="3962400" cy="341313"/>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None/>
            </a:pPr>
            <a:r>
              <a:rPr lang="it-IT" sz="1200" b="0" i="0" u="none" strike="noStrike" cap="none">
                <a:solidFill>
                  <a:srgbClr val="000000"/>
                </a:solidFill>
                <a:latin typeface="Arial"/>
                <a:ea typeface="Arial"/>
                <a:cs typeface="Arial"/>
                <a:sym typeface="Arial"/>
              </a:rPr>
              <a:t>‹#›</a:t>
            </a:r>
            <a:endParaRPr/>
          </a:p>
        </p:txBody>
      </p:sp>
    </p:spTree>
    <p:extLst>
      <p:ext uri="{BB962C8B-B14F-4D97-AF65-F5344CB8AC3E}">
        <p14:creationId xmlns:p14="http://schemas.microsoft.com/office/powerpoint/2010/main" val="35202014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5:notes"/>
          <p:cNvSpPr txBox="1">
            <a:spLocks noGrp="1"/>
          </p:cNvSpPr>
          <p:nvPr>
            <p:ph type="hdr" idx="2"/>
          </p:nvPr>
        </p:nvSpPr>
        <p:spPr>
          <a:xfrm>
            <a:off x="0" y="0"/>
            <a:ext cx="3962400" cy="3429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214" name="Google Shape;214;p5:notes"/>
          <p:cNvSpPr txBox="1">
            <a:spLocks noGrp="1"/>
          </p:cNvSpPr>
          <p:nvPr>
            <p:ph type="dt" idx="10"/>
          </p:nvPr>
        </p:nvSpPr>
        <p:spPr>
          <a:xfrm>
            <a:off x="5180013" y="0"/>
            <a:ext cx="3962400" cy="3429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1400"/>
              <a:buNone/>
            </a:pPr>
            <a:r>
              <a:rPr lang="it-IT" sz="1200" b="0" i="0" u="none" strike="noStrike" cap="none">
                <a:solidFill>
                  <a:schemeClr val="dk1"/>
                </a:solidFill>
                <a:latin typeface="Calibri"/>
                <a:ea typeface="Calibri"/>
                <a:cs typeface="Calibri"/>
                <a:sym typeface="Calibri"/>
              </a:rPr>
              <a:t>1.7.2013</a:t>
            </a:r>
            <a:endParaRPr/>
          </a:p>
        </p:txBody>
      </p:sp>
      <p:sp>
        <p:nvSpPr>
          <p:cNvPr id="215" name="Google Shape;215;p5:notes"/>
          <p:cNvSpPr>
            <a:spLocks noGrp="1" noRot="1" noChangeAspect="1"/>
          </p:cNvSpPr>
          <p:nvPr>
            <p:ph type="sldImg" idx="3"/>
          </p:nvPr>
        </p:nvSpPr>
        <p:spPr>
          <a:xfrm>
            <a:off x="2860675" y="512763"/>
            <a:ext cx="3422650" cy="25669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p5:notes"/>
          <p:cNvSpPr txBox="1">
            <a:spLocks noGrp="1"/>
          </p:cNvSpPr>
          <p:nvPr>
            <p:ph type="body" idx="1"/>
          </p:nvPr>
        </p:nvSpPr>
        <p:spPr>
          <a:xfrm>
            <a:off x="914400" y="3251200"/>
            <a:ext cx="7315200" cy="3081338"/>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dirty="0"/>
          </a:p>
        </p:txBody>
      </p:sp>
      <p:sp>
        <p:nvSpPr>
          <p:cNvPr id="217" name="Google Shape;217;p5:notes"/>
          <p:cNvSpPr txBox="1">
            <a:spLocks noGrp="1"/>
          </p:cNvSpPr>
          <p:nvPr>
            <p:ph type="ftr" idx="11"/>
          </p:nvPr>
        </p:nvSpPr>
        <p:spPr>
          <a:xfrm>
            <a:off x="0" y="6502400"/>
            <a:ext cx="3962400" cy="341313"/>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218" name="Google Shape;218;p5:notes"/>
          <p:cNvSpPr txBox="1">
            <a:spLocks noGrp="1"/>
          </p:cNvSpPr>
          <p:nvPr>
            <p:ph type="sldNum" idx="12"/>
          </p:nvPr>
        </p:nvSpPr>
        <p:spPr>
          <a:xfrm>
            <a:off x="5180013" y="6502400"/>
            <a:ext cx="3962400" cy="341313"/>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None/>
            </a:pPr>
            <a:r>
              <a:rPr lang="it-IT" sz="1200" b="0" i="0" u="none" strike="noStrike" cap="none">
                <a:solidFill>
                  <a:srgbClr val="000000"/>
                </a:solidFill>
                <a:latin typeface="Arial"/>
                <a:ea typeface="Arial"/>
                <a:cs typeface="Arial"/>
                <a:sym typeface="Arial"/>
              </a:rPr>
              <a:t>‹#›</a:t>
            </a:r>
            <a:endParaRPr/>
          </a:p>
        </p:txBody>
      </p:sp>
    </p:spTree>
    <p:extLst>
      <p:ext uri="{BB962C8B-B14F-4D97-AF65-F5344CB8AC3E}">
        <p14:creationId xmlns:p14="http://schemas.microsoft.com/office/powerpoint/2010/main" val="23282177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5:notes"/>
          <p:cNvSpPr txBox="1">
            <a:spLocks noGrp="1"/>
          </p:cNvSpPr>
          <p:nvPr>
            <p:ph type="hdr" idx="2"/>
          </p:nvPr>
        </p:nvSpPr>
        <p:spPr>
          <a:xfrm>
            <a:off x="0" y="0"/>
            <a:ext cx="3962400" cy="3429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214" name="Google Shape;214;p5:notes"/>
          <p:cNvSpPr txBox="1">
            <a:spLocks noGrp="1"/>
          </p:cNvSpPr>
          <p:nvPr>
            <p:ph type="dt" idx="10"/>
          </p:nvPr>
        </p:nvSpPr>
        <p:spPr>
          <a:xfrm>
            <a:off x="5180013" y="0"/>
            <a:ext cx="3962400" cy="3429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1400"/>
              <a:buNone/>
            </a:pPr>
            <a:r>
              <a:rPr lang="it-IT" sz="1200" b="0" i="0" u="none" strike="noStrike" cap="none">
                <a:solidFill>
                  <a:schemeClr val="dk1"/>
                </a:solidFill>
                <a:latin typeface="Calibri"/>
                <a:ea typeface="Calibri"/>
                <a:cs typeface="Calibri"/>
                <a:sym typeface="Calibri"/>
              </a:rPr>
              <a:t>1.7.2013</a:t>
            </a:r>
            <a:endParaRPr/>
          </a:p>
        </p:txBody>
      </p:sp>
      <p:sp>
        <p:nvSpPr>
          <p:cNvPr id="215" name="Google Shape;215;p5:notes"/>
          <p:cNvSpPr>
            <a:spLocks noGrp="1" noRot="1" noChangeAspect="1"/>
          </p:cNvSpPr>
          <p:nvPr>
            <p:ph type="sldImg" idx="3"/>
          </p:nvPr>
        </p:nvSpPr>
        <p:spPr>
          <a:xfrm>
            <a:off x="2860675" y="512763"/>
            <a:ext cx="3422650" cy="25669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p5:notes"/>
          <p:cNvSpPr txBox="1">
            <a:spLocks noGrp="1"/>
          </p:cNvSpPr>
          <p:nvPr>
            <p:ph type="body" idx="1"/>
          </p:nvPr>
        </p:nvSpPr>
        <p:spPr>
          <a:xfrm>
            <a:off x="914400" y="3251200"/>
            <a:ext cx="7315200" cy="3081338"/>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dirty="0"/>
          </a:p>
        </p:txBody>
      </p:sp>
      <p:sp>
        <p:nvSpPr>
          <p:cNvPr id="217" name="Google Shape;217;p5:notes"/>
          <p:cNvSpPr txBox="1">
            <a:spLocks noGrp="1"/>
          </p:cNvSpPr>
          <p:nvPr>
            <p:ph type="ftr" idx="11"/>
          </p:nvPr>
        </p:nvSpPr>
        <p:spPr>
          <a:xfrm>
            <a:off x="0" y="6502400"/>
            <a:ext cx="3962400" cy="341313"/>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218" name="Google Shape;218;p5:notes"/>
          <p:cNvSpPr txBox="1">
            <a:spLocks noGrp="1"/>
          </p:cNvSpPr>
          <p:nvPr>
            <p:ph type="sldNum" idx="12"/>
          </p:nvPr>
        </p:nvSpPr>
        <p:spPr>
          <a:xfrm>
            <a:off x="5180013" y="6502400"/>
            <a:ext cx="3962400" cy="341313"/>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None/>
            </a:pPr>
            <a:r>
              <a:rPr lang="it-IT" sz="1200" b="0" i="0" u="none" strike="noStrike" cap="none">
                <a:solidFill>
                  <a:srgbClr val="000000"/>
                </a:solidFill>
                <a:latin typeface="Arial"/>
                <a:ea typeface="Arial"/>
                <a:cs typeface="Arial"/>
                <a:sym typeface="Arial"/>
              </a:rPr>
              <a:t>‹#›</a:t>
            </a:r>
            <a:endParaRPr/>
          </a:p>
        </p:txBody>
      </p:sp>
    </p:spTree>
    <p:extLst>
      <p:ext uri="{BB962C8B-B14F-4D97-AF65-F5344CB8AC3E}">
        <p14:creationId xmlns:p14="http://schemas.microsoft.com/office/powerpoint/2010/main" val="15384575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5:notes"/>
          <p:cNvSpPr txBox="1">
            <a:spLocks noGrp="1"/>
          </p:cNvSpPr>
          <p:nvPr>
            <p:ph type="hdr" idx="2"/>
          </p:nvPr>
        </p:nvSpPr>
        <p:spPr>
          <a:xfrm>
            <a:off x="0" y="0"/>
            <a:ext cx="3962400" cy="3429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214" name="Google Shape;214;p5:notes"/>
          <p:cNvSpPr txBox="1">
            <a:spLocks noGrp="1"/>
          </p:cNvSpPr>
          <p:nvPr>
            <p:ph type="dt" idx="10"/>
          </p:nvPr>
        </p:nvSpPr>
        <p:spPr>
          <a:xfrm>
            <a:off x="5180013" y="0"/>
            <a:ext cx="3962400" cy="3429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1400"/>
              <a:buNone/>
            </a:pPr>
            <a:r>
              <a:rPr lang="it-IT" sz="1200" b="0" i="0" u="none" strike="noStrike" cap="none">
                <a:solidFill>
                  <a:schemeClr val="dk1"/>
                </a:solidFill>
                <a:latin typeface="Calibri"/>
                <a:ea typeface="Calibri"/>
                <a:cs typeface="Calibri"/>
                <a:sym typeface="Calibri"/>
              </a:rPr>
              <a:t>1.7.2013</a:t>
            </a:r>
            <a:endParaRPr/>
          </a:p>
        </p:txBody>
      </p:sp>
      <p:sp>
        <p:nvSpPr>
          <p:cNvPr id="215" name="Google Shape;215;p5:notes"/>
          <p:cNvSpPr>
            <a:spLocks noGrp="1" noRot="1" noChangeAspect="1"/>
          </p:cNvSpPr>
          <p:nvPr>
            <p:ph type="sldImg" idx="3"/>
          </p:nvPr>
        </p:nvSpPr>
        <p:spPr>
          <a:xfrm>
            <a:off x="2860675" y="512763"/>
            <a:ext cx="3422650" cy="25669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p5:notes"/>
          <p:cNvSpPr txBox="1">
            <a:spLocks noGrp="1"/>
          </p:cNvSpPr>
          <p:nvPr>
            <p:ph type="body" idx="1"/>
          </p:nvPr>
        </p:nvSpPr>
        <p:spPr>
          <a:xfrm>
            <a:off x="914400" y="3251200"/>
            <a:ext cx="7315200" cy="3081338"/>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dirty="0"/>
          </a:p>
        </p:txBody>
      </p:sp>
      <p:sp>
        <p:nvSpPr>
          <p:cNvPr id="217" name="Google Shape;217;p5:notes"/>
          <p:cNvSpPr txBox="1">
            <a:spLocks noGrp="1"/>
          </p:cNvSpPr>
          <p:nvPr>
            <p:ph type="ftr" idx="11"/>
          </p:nvPr>
        </p:nvSpPr>
        <p:spPr>
          <a:xfrm>
            <a:off x="0" y="6502400"/>
            <a:ext cx="3962400" cy="341313"/>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218" name="Google Shape;218;p5:notes"/>
          <p:cNvSpPr txBox="1">
            <a:spLocks noGrp="1"/>
          </p:cNvSpPr>
          <p:nvPr>
            <p:ph type="sldNum" idx="12"/>
          </p:nvPr>
        </p:nvSpPr>
        <p:spPr>
          <a:xfrm>
            <a:off x="5180013" y="6502400"/>
            <a:ext cx="3962400" cy="341313"/>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None/>
            </a:pPr>
            <a:r>
              <a:rPr lang="it-IT" sz="1200" b="0" i="0" u="none" strike="noStrike" cap="none">
                <a:solidFill>
                  <a:srgbClr val="000000"/>
                </a:solidFill>
                <a:latin typeface="Arial"/>
                <a:ea typeface="Arial"/>
                <a:cs typeface="Arial"/>
                <a:sym typeface="Arial"/>
              </a:rPr>
              <a:t>‹#›</a:t>
            </a:r>
            <a:endParaRPr/>
          </a:p>
        </p:txBody>
      </p:sp>
    </p:spTree>
    <p:extLst>
      <p:ext uri="{BB962C8B-B14F-4D97-AF65-F5344CB8AC3E}">
        <p14:creationId xmlns:p14="http://schemas.microsoft.com/office/powerpoint/2010/main" val="29056620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5:notes"/>
          <p:cNvSpPr txBox="1">
            <a:spLocks noGrp="1"/>
          </p:cNvSpPr>
          <p:nvPr>
            <p:ph type="hdr" idx="2"/>
          </p:nvPr>
        </p:nvSpPr>
        <p:spPr>
          <a:xfrm>
            <a:off x="0" y="0"/>
            <a:ext cx="3962400" cy="3429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214" name="Google Shape;214;p5:notes"/>
          <p:cNvSpPr txBox="1">
            <a:spLocks noGrp="1"/>
          </p:cNvSpPr>
          <p:nvPr>
            <p:ph type="dt" idx="10"/>
          </p:nvPr>
        </p:nvSpPr>
        <p:spPr>
          <a:xfrm>
            <a:off x="5180013" y="0"/>
            <a:ext cx="3962400" cy="342900"/>
          </a:xfrm>
          <a:prstGeom prst="rect">
            <a:avLst/>
          </a:prstGeom>
          <a:noFill/>
          <a:ln>
            <a:noFill/>
          </a:ln>
        </p:spPr>
        <p:txBody>
          <a:bodyPr spcFirstLastPara="1" wrap="square" lIns="91425" tIns="45700" rIns="91425" bIns="45700" anchor="t" anchorCtr="0">
            <a:noAutofit/>
          </a:bodyPr>
          <a:lstStyle/>
          <a:p>
            <a:pPr marL="0" lvl="0" indent="0" algn="r" rtl="0">
              <a:lnSpc>
                <a:spcPct val="100000"/>
              </a:lnSpc>
              <a:spcBef>
                <a:spcPts val="0"/>
              </a:spcBef>
              <a:spcAft>
                <a:spcPts val="0"/>
              </a:spcAft>
              <a:buSzPts val="1400"/>
              <a:buNone/>
            </a:pPr>
            <a:r>
              <a:rPr lang="it-IT" sz="1200" b="0" i="0" u="none" strike="noStrike" cap="none">
                <a:solidFill>
                  <a:schemeClr val="dk1"/>
                </a:solidFill>
                <a:latin typeface="Calibri"/>
                <a:ea typeface="Calibri"/>
                <a:cs typeface="Calibri"/>
                <a:sym typeface="Calibri"/>
              </a:rPr>
              <a:t>1.7.2013</a:t>
            </a:r>
            <a:endParaRPr/>
          </a:p>
        </p:txBody>
      </p:sp>
      <p:sp>
        <p:nvSpPr>
          <p:cNvPr id="215" name="Google Shape;215;p5:notes"/>
          <p:cNvSpPr>
            <a:spLocks noGrp="1" noRot="1" noChangeAspect="1"/>
          </p:cNvSpPr>
          <p:nvPr>
            <p:ph type="sldImg" idx="3"/>
          </p:nvPr>
        </p:nvSpPr>
        <p:spPr>
          <a:xfrm>
            <a:off x="2860675" y="512763"/>
            <a:ext cx="3422650" cy="25669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6" name="Google Shape;216;p5:notes"/>
          <p:cNvSpPr txBox="1">
            <a:spLocks noGrp="1"/>
          </p:cNvSpPr>
          <p:nvPr>
            <p:ph type="body" idx="1"/>
          </p:nvPr>
        </p:nvSpPr>
        <p:spPr>
          <a:xfrm>
            <a:off x="914400" y="3251200"/>
            <a:ext cx="7315200" cy="3081338"/>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dirty="0"/>
          </a:p>
        </p:txBody>
      </p:sp>
      <p:sp>
        <p:nvSpPr>
          <p:cNvPr id="217" name="Google Shape;217;p5:notes"/>
          <p:cNvSpPr txBox="1">
            <a:spLocks noGrp="1"/>
          </p:cNvSpPr>
          <p:nvPr>
            <p:ph type="ftr" idx="11"/>
          </p:nvPr>
        </p:nvSpPr>
        <p:spPr>
          <a:xfrm>
            <a:off x="0" y="6502400"/>
            <a:ext cx="3962400" cy="341313"/>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SzPts val="1400"/>
              <a:buNone/>
            </a:pPr>
            <a:endParaRPr sz="1200" b="0" i="0" u="none" strike="noStrike" cap="none">
              <a:solidFill>
                <a:schemeClr val="dk1"/>
              </a:solidFill>
              <a:latin typeface="Calibri"/>
              <a:ea typeface="Calibri"/>
              <a:cs typeface="Calibri"/>
              <a:sym typeface="Calibri"/>
            </a:endParaRPr>
          </a:p>
        </p:txBody>
      </p:sp>
      <p:sp>
        <p:nvSpPr>
          <p:cNvPr id="218" name="Google Shape;218;p5:notes"/>
          <p:cNvSpPr txBox="1">
            <a:spLocks noGrp="1"/>
          </p:cNvSpPr>
          <p:nvPr>
            <p:ph type="sldNum" idx="12"/>
          </p:nvPr>
        </p:nvSpPr>
        <p:spPr>
          <a:xfrm>
            <a:off x="5180013" y="6502400"/>
            <a:ext cx="3962400" cy="341313"/>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None/>
            </a:pPr>
            <a:r>
              <a:rPr lang="it-IT" sz="1200" b="0" i="0" u="none" strike="noStrike" cap="none">
                <a:solidFill>
                  <a:srgbClr val="000000"/>
                </a:solidFill>
                <a:latin typeface="Arial"/>
                <a:ea typeface="Arial"/>
                <a:cs typeface="Arial"/>
                <a:sym typeface="Arial"/>
              </a:rPr>
              <a:t>‹#›</a:t>
            </a:r>
            <a:endParaRPr/>
          </a:p>
        </p:txBody>
      </p:sp>
    </p:spTree>
    <p:extLst>
      <p:ext uri="{BB962C8B-B14F-4D97-AF65-F5344CB8AC3E}">
        <p14:creationId xmlns:p14="http://schemas.microsoft.com/office/powerpoint/2010/main" val="20632585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7.jpg"/><Relationship Id="rId7" Type="http://schemas.openxmlformats.org/officeDocument/2006/relationships/image" Target="../media/image4.png"/><Relationship Id="rId2" Type="http://schemas.openxmlformats.org/officeDocument/2006/relationships/image" Target="../media/image6.jp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9.jpg"/><Relationship Id="rId4" Type="http://schemas.openxmlformats.org/officeDocument/2006/relationships/image" Target="../media/image8.jp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5"/>
        <p:cNvGrpSpPr/>
        <p:nvPr/>
      </p:nvGrpSpPr>
      <p:grpSpPr>
        <a:xfrm>
          <a:off x="0" y="0"/>
          <a:ext cx="0" cy="0"/>
          <a:chOff x="0" y="0"/>
          <a:chExt cx="0" cy="0"/>
        </a:xfrm>
      </p:grpSpPr>
      <p:sp>
        <p:nvSpPr>
          <p:cNvPr id="16" name="Google Shape;16;p26"/>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26"/>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 name="Google Shape;18;p26"/>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26"/>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26"/>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cxnSp>
        <p:nvCxnSpPr>
          <p:cNvPr id="21" name="Google Shape;21;p26"/>
          <p:cNvCxnSpPr/>
          <p:nvPr/>
        </p:nvCxnSpPr>
        <p:spPr>
          <a:xfrm>
            <a:off x="0" y="739485"/>
            <a:ext cx="6003636" cy="0"/>
          </a:xfrm>
          <a:prstGeom prst="straightConnector1">
            <a:avLst/>
          </a:prstGeom>
          <a:noFill/>
          <a:ln w="28575" cap="flat" cmpd="sng">
            <a:solidFill>
              <a:srgbClr val="595959"/>
            </a:solidFill>
            <a:prstDash val="solid"/>
            <a:miter lim="800000"/>
            <a:headEnd type="none" w="sm" len="sm"/>
            <a:tailEnd type="none" w="sm" len="sm"/>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7"/>
        <p:cNvGrpSpPr/>
        <p:nvPr/>
      </p:nvGrpSpPr>
      <p:grpSpPr>
        <a:xfrm>
          <a:off x="0" y="0"/>
          <a:ext cx="0" cy="0"/>
          <a:chOff x="0" y="0"/>
          <a:chExt cx="0" cy="0"/>
        </a:xfrm>
      </p:grpSpPr>
      <p:sp>
        <p:nvSpPr>
          <p:cNvPr id="78" name="Google Shape;78;p42"/>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42"/>
          <p:cNvSpPr txBox="1">
            <a:spLocks noGrp="1"/>
          </p:cNvSpPr>
          <p:nvPr>
            <p:ph type="body" idx="1"/>
          </p:nvPr>
        </p:nvSpPr>
        <p:spPr>
          <a:xfrm rot="5400000">
            <a:off x="2396331" y="57944"/>
            <a:ext cx="4351338" cy="78867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0" name="Google Shape;80;p42"/>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42"/>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42"/>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3"/>
        <p:cNvGrpSpPr/>
        <p:nvPr/>
      </p:nvGrpSpPr>
      <p:grpSpPr>
        <a:xfrm>
          <a:off x="0" y="0"/>
          <a:ext cx="0" cy="0"/>
          <a:chOff x="0" y="0"/>
          <a:chExt cx="0" cy="0"/>
        </a:xfrm>
      </p:grpSpPr>
      <p:sp>
        <p:nvSpPr>
          <p:cNvPr id="84" name="Google Shape;84;p43"/>
          <p:cNvSpPr txBox="1">
            <a:spLocks noGrp="1"/>
          </p:cNvSpPr>
          <p:nvPr>
            <p:ph type="title"/>
          </p:nvPr>
        </p:nvSpPr>
        <p:spPr>
          <a:xfrm rot="5400000">
            <a:off x="4623594" y="2285207"/>
            <a:ext cx="5811838" cy="197167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5" name="Google Shape;85;p43"/>
          <p:cNvSpPr txBox="1">
            <a:spLocks noGrp="1"/>
          </p:cNvSpPr>
          <p:nvPr>
            <p:ph type="body" idx="1"/>
          </p:nvPr>
        </p:nvSpPr>
        <p:spPr>
          <a:xfrm rot="5400000">
            <a:off x="623094" y="370681"/>
            <a:ext cx="5811838" cy="580072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6" name="Google Shape;86;p4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7" name="Google Shape;87;p4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8" name="Google Shape;88;p4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10"/>
        <p:cNvGrpSpPr/>
        <p:nvPr/>
      </p:nvGrpSpPr>
      <p:grpSpPr>
        <a:xfrm>
          <a:off x="0" y="0"/>
          <a:ext cx="0" cy="0"/>
          <a:chOff x="0" y="0"/>
          <a:chExt cx="0" cy="0"/>
        </a:xfrm>
      </p:grpSpPr>
      <p:pic>
        <p:nvPicPr>
          <p:cNvPr id="111" name="Google Shape;111;p31"/>
          <p:cNvPicPr preferRelativeResize="0"/>
          <p:nvPr/>
        </p:nvPicPr>
        <p:blipFill rotWithShape="1">
          <a:blip r:embed="rId2">
            <a:alphaModFix/>
          </a:blip>
          <a:srcRect t="10991"/>
          <a:stretch/>
        </p:blipFill>
        <p:spPr>
          <a:xfrm>
            <a:off x="0" y="757382"/>
            <a:ext cx="9144000" cy="6133734"/>
          </a:xfrm>
          <a:prstGeom prst="rect">
            <a:avLst/>
          </a:prstGeom>
          <a:noFill/>
          <a:ln>
            <a:noFill/>
          </a:ln>
        </p:spPr>
      </p:pic>
      <p:sp>
        <p:nvSpPr>
          <p:cNvPr id="112" name="Google Shape;112;p31"/>
          <p:cNvSpPr/>
          <p:nvPr/>
        </p:nvSpPr>
        <p:spPr>
          <a:xfrm>
            <a:off x="655782" y="434109"/>
            <a:ext cx="3792688" cy="1468582"/>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3" name="Google Shape;113;p31"/>
          <p:cNvSpPr/>
          <p:nvPr/>
        </p:nvSpPr>
        <p:spPr>
          <a:xfrm>
            <a:off x="5351312" y="5421745"/>
            <a:ext cx="3792688" cy="854364"/>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14" name="Google Shape;114;p31" descr="Immagine che contiene testo, clipart, serviziodatavola, segnale&#10;&#10;Descrizione generata automaticamente"/>
          <p:cNvPicPr preferRelativeResize="0"/>
          <p:nvPr/>
        </p:nvPicPr>
        <p:blipFill rotWithShape="1">
          <a:blip r:embed="rId3">
            <a:alphaModFix/>
          </a:blip>
          <a:srcRect/>
          <a:stretch/>
        </p:blipFill>
        <p:spPr>
          <a:xfrm>
            <a:off x="133903" y="1266762"/>
            <a:ext cx="3332296" cy="1071419"/>
          </a:xfrm>
          <a:prstGeom prst="rect">
            <a:avLst/>
          </a:prstGeom>
          <a:noFill/>
          <a:ln>
            <a:noFill/>
          </a:ln>
        </p:spPr>
      </p:pic>
      <p:pic>
        <p:nvPicPr>
          <p:cNvPr id="115" name="Google Shape;115;p31"/>
          <p:cNvPicPr preferRelativeResize="0"/>
          <p:nvPr/>
        </p:nvPicPr>
        <p:blipFill rotWithShape="1">
          <a:blip r:embed="rId4">
            <a:alphaModFix/>
          </a:blip>
          <a:srcRect/>
          <a:stretch/>
        </p:blipFill>
        <p:spPr>
          <a:xfrm>
            <a:off x="133903" y="69748"/>
            <a:ext cx="7022550" cy="483053"/>
          </a:xfrm>
          <a:prstGeom prst="rect">
            <a:avLst/>
          </a:prstGeom>
          <a:noFill/>
          <a:ln>
            <a:noFill/>
          </a:ln>
        </p:spPr>
      </p:pic>
      <p:pic>
        <p:nvPicPr>
          <p:cNvPr id="116" name="Google Shape;116;p31"/>
          <p:cNvPicPr preferRelativeResize="0"/>
          <p:nvPr/>
        </p:nvPicPr>
        <p:blipFill rotWithShape="1">
          <a:blip r:embed="rId5">
            <a:alphaModFix/>
          </a:blip>
          <a:srcRect/>
          <a:stretch/>
        </p:blipFill>
        <p:spPr>
          <a:xfrm>
            <a:off x="5631881" y="5421745"/>
            <a:ext cx="2687685" cy="854364"/>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ontent Slide">
  <p:cSld name="Content Slide">
    <p:spTree>
      <p:nvGrpSpPr>
        <p:cNvPr id="1" name="Shape 117"/>
        <p:cNvGrpSpPr/>
        <p:nvPr/>
      </p:nvGrpSpPr>
      <p:grpSpPr>
        <a:xfrm>
          <a:off x="0" y="0"/>
          <a:ext cx="0" cy="0"/>
          <a:chOff x="0" y="0"/>
          <a:chExt cx="0" cy="0"/>
        </a:xfrm>
      </p:grpSpPr>
      <p:sp>
        <p:nvSpPr>
          <p:cNvPr id="118" name="Google Shape;118;p32"/>
          <p:cNvSpPr txBox="1">
            <a:spLocks noGrp="1"/>
          </p:cNvSpPr>
          <p:nvPr>
            <p:ph type="body" idx="1"/>
          </p:nvPr>
        </p:nvSpPr>
        <p:spPr>
          <a:xfrm>
            <a:off x="5157385" y="6142317"/>
            <a:ext cx="2220770" cy="288925"/>
          </a:xfrm>
          <a:prstGeom prst="rect">
            <a:avLst/>
          </a:prstGeom>
          <a:noFill/>
          <a:ln>
            <a:noFill/>
          </a:ln>
        </p:spPr>
        <p:txBody>
          <a:bodyPr spcFirstLastPara="1" wrap="square" lIns="99575" tIns="49775" rIns="99575" bIns="49775" anchor="t" anchorCtr="0">
            <a:noAutofit/>
          </a:bodyPr>
          <a:lstStyle>
            <a:lvl1pPr marL="457200" marR="0" lvl="0" indent="-228600" algn="l" rtl="0">
              <a:lnSpc>
                <a:spcPct val="100000"/>
              </a:lnSpc>
              <a:spcBef>
                <a:spcPts val="204"/>
              </a:spcBef>
              <a:spcAft>
                <a:spcPts val="0"/>
              </a:spcAft>
              <a:buClr>
                <a:schemeClr val="lt1"/>
              </a:buClr>
              <a:buSzPts val="1021"/>
              <a:buFont typeface="Merriweather Sans"/>
              <a:buNone/>
              <a:defRPr sz="1021" b="1" i="0" u="none" strike="noStrike" cap="none">
                <a:solidFill>
                  <a:schemeClr val="lt1"/>
                </a:solidFill>
                <a:latin typeface="Calibri"/>
                <a:ea typeface="Calibri"/>
                <a:cs typeface="Calibri"/>
                <a:sym typeface="Calibri"/>
              </a:defRPr>
            </a:lvl1pPr>
            <a:lvl2pPr marL="914400" marR="0" lvl="1" indent="-228600" algn="l" rtl="0">
              <a:lnSpc>
                <a:spcPct val="100000"/>
              </a:lnSpc>
              <a:spcBef>
                <a:spcPts val="177"/>
              </a:spcBef>
              <a:spcAft>
                <a:spcPts val="0"/>
              </a:spcAft>
              <a:buClr>
                <a:schemeClr val="lt1"/>
              </a:buClr>
              <a:buSzPts val="884"/>
              <a:buFont typeface="Merriweather Sans"/>
              <a:buNone/>
              <a:defRPr sz="884" b="0" i="0" u="none" strike="noStrike" cap="none">
                <a:solidFill>
                  <a:schemeClr val="lt1"/>
                </a:solidFill>
                <a:latin typeface="Calibri"/>
                <a:ea typeface="Calibri"/>
                <a:cs typeface="Calibri"/>
                <a:sym typeface="Calibri"/>
              </a:defRPr>
            </a:lvl2pPr>
            <a:lvl3pPr marL="1371600" marR="0" lvl="2" indent="-228600" algn="l" rtl="0">
              <a:lnSpc>
                <a:spcPct val="100000"/>
              </a:lnSpc>
              <a:spcBef>
                <a:spcPts val="177"/>
              </a:spcBef>
              <a:spcAft>
                <a:spcPts val="0"/>
              </a:spcAft>
              <a:buClr>
                <a:schemeClr val="lt1"/>
              </a:buClr>
              <a:buSzPts val="884"/>
              <a:buFont typeface="Merriweather Sans"/>
              <a:buNone/>
              <a:defRPr sz="884" b="0" i="0" u="none" strike="noStrike" cap="none">
                <a:solidFill>
                  <a:schemeClr val="lt1"/>
                </a:solidFill>
                <a:latin typeface="Calibri"/>
                <a:ea typeface="Calibri"/>
                <a:cs typeface="Calibri"/>
                <a:sym typeface="Calibri"/>
              </a:defRPr>
            </a:lvl3pPr>
            <a:lvl4pPr marL="1828800" marR="0" lvl="3" indent="-228600" algn="l" rtl="0">
              <a:lnSpc>
                <a:spcPct val="100000"/>
              </a:lnSpc>
              <a:spcBef>
                <a:spcPts val="177"/>
              </a:spcBef>
              <a:spcAft>
                <a:spcPts val="0"/>
              </a:spcAft>
              <a:buClr>
                <a:schemeClr val="lt1"/>
              </a:buClr>
              <a:buSzPts val="884"/>
              <a:buFont typeface="Merriweather Sans"/>
              <a:buNone/>
              <a:defRPr sz="884" b="0" i="0" u="none" strike="noStrike" cap="none">
                <a:solidFill>
                  <a:schemeClr val="lt1"/>
                </a:solidFill>
                <a:latin typeface="Calibri"/>
                <a:ea typeface="Calibri"/>
                <a:cs typeface="Calibri"/>
                <a:sym typeface="Calibri"/>
              </a:defRPr>
            </a:lvl4pPr>
            <a:lvl5pPr marL="2286000" marR="0" lvl="4" indent="-228600" algn="l" rtl="0">
              <a:lnSpc>
                <a:spcPct val="100000"/>
              </a:lnSpc>
              <a:spcBef>
                <a:spcPts val="177"/>
              </a:spcBef>
              <a:spcAft>
                <a:spcPts val="0"/>
              </a:spcAft>
              <a:buClr>
                <a:schemeClr val="lt1"/>
              </a:buClr>
              <a:buSzPts val="884"/>
              <a:buFont typeface="Merriweather Sans"/>
              <a:buNone/>
              <a:defRPr sz="884" b="0" i="0" u="none" strike="noStrike" cap="none">
                <a:solidFill>
                  <a:schemeClr val="lt1"/>
                </a:solidFill>
                <a:latin typeface="Calibri"/>
                <a:ea typeface="Calibri"/>
                <a:cs typeface="Calibri"/>
                <a:sym typeface="Calibri"/>
              </a:defRPr>
            </a:lvl5pPr>
            <a:lvl6pPr marL="2743200" marR="0" lvl="5" indent="-323595" algn="l" rtl="0">
              <a:lnSpc>
                <a:spcPct val="100000"/>
              </a:lnSpc>
              <a:spcBef>
                <a:spcPts val="299"/>
              </a:spcBef>
              <a:spcAft>
                <a:spcPts val="0"/>
              </a:spcAft>
              <a:buClr>
                <a:schemeClr val="dk1"/>
              </a:buClr>
              <a:buSzPts val="1496"/>
              <a:buFont typeface="Arial"/>
              <a:buChar char="•"/>
              <a:defRPr sz="1496" b="0" i="0" u="none" strike="noStrike" cap="none">
                <a:solidFill>
                  <a:schemeClr val="dk1"/>
                </a:solidFill>
                <a:latin typeface="Calibri"/>
                <a:ea typeface="Calibri"/>
                <a:cs typeface="Calibri"/>
                <a:sym typeface="Calibri"/>
              </a:defRPr>
            </a:lvl6pPr>
            <a:lvl7pPr marL="3200400" marR="0" lvl="6" indent="-323595" algn="l" rtl="0">
              <a:lnSpc>
                <a:spcPct val="100000"/>
              </a:lnSpc>
              <a:spcBef>
                <a:spcPts val="299"/>
              </a:spcBef>
              <a:spcAft>
                <a:spcPts val="0"/>
              </a:spcAft>
              <a:buClr>
                <a:schemeClr val="dk1"/>
              </a:buClr>
              <a:buSzPts val="1496"/>
              <a:buFont typeface="Arial"/>
              <a:buChar char="•"/>
              <a:defRPr sz="1496" b="0" i="0" u="none" strike="noStrike" cap="none">
                <a:solidFill>
                  <a:schemeClr val="dk1"/>
                </a:solidFill>
                <a:latin typeface="Calibri"/>
                <a:ea typeface="Calibri"/>
                <a:cs typeface="Calibri"/>
                <a:sym typeface="Calibri"/>
              </a:defRPr>
            </a:lvl7pPr>
            <a:lvl8pPr marL="3657600" marR="0" lvl="7" indent="-323596" algn="l" rtl="0">
              <a:lnSpc>
                <a:spcPct val="100000"/>
              </a:lnSpc>
              <a:spcBef>
                <a:spcPts val="299"/>
              </a:spcBef>
              <a:spcAft>
                <a:spcPts val="0"/>
              </a:spcAft>
              <a:buClr>
                <a:schemeClr val="dk1"/>
              </a:buClr>
              <a:buSzPts val="1496"/>
              <a:buFont typeface="Arial"/>
              <a:buChar char="•"/>
              <a:defRPr sz="1496" b="0" i="0" u="none" strike="noStrike" cap="none">
                <a:solidFill>
                  <a:schemeClr val="dk1"/>
                </a:solidFill>
                <a:latin typeface="Calibri"/>
                <a:ea typeface="Calibri"/>
                <a:cs typeface="Calibri"/>
                <a:sym typeface="Calibri"/>
              </a:defRPr>
            </a:lvl8pPr>
            <a:lvl9pPr marL="4114800" marR="0" lvl="8" indent="-323596" algn="l" rtl="0">
              <a:lnSpc>
                <a:spcPct val="100000"/>
              </a:lnSpc>
              <a:spcBef>
                <a:spcPts val="299"/>
              </a:spcBef>
              <a:spcAft>
                <a:spcPts val="0"/>
              </a:spcAft>
              <a:buClr>
                <a:schemeClr val="dk1"/>
              </a:buClr>
              <a:buSzPts val="1496"/>
              <a:buFont typeface="Arial"/>
              <a:buChar char="•"/>
              <a:defRPr sz="1496" b="0" i="0" u="none" strike="noStrike" cap="none">
                <a:solidFill>
                  <a:schemeClr val="dk1"/>
                </a:solidFill>
                <a:latin typeface="Calibri"/>
                <a:ea typeface="Calibri"/>
                <a:cs typeface="Calibri"/>
                <a:sym typeface="Calibri"/>
              </a:defRPr>
            </a:lvl9pPr>
          </a:lstStyle>
          <a:p>
            <a:endParaRPr/>
          </a:p>
        </p:txBody>
      </p:sp>
      <p:sp>
        <p:nvSpPr>
          <p:cNvPr id="119" name="Google Shape;119;p32"/>
          <p:cNvSpPr txBox="1">
            <a:spLocks noGrp="1"/>
          </p:cNvSpPr>
          <p:nvPr>
            <p:ph type="body" idx="2"/>
          </p:nvPr>
        </p:nvSpPr>
        <p:spPr>
          <a:xfrm>
            <a:off x="1235718" y="1600200"/>
            <a:ext cx="7390838" cy="4243388"/>
          </a:xfrm>
          <a:prstGeom prst="rect">
            <a:avLst/>
          </a:prstGeom>
          <a:noFill/>
          <a:ln>
            <a:noFill/>
          </a:ln>
        </p:spPr>
        <p:txBody>
          <a:bodyPr spcFirstLastPara="1" wrap="square" lIns="99575" tIns="49775" rIns="99575" bIns="49775" anchor="t" anchorCtr="0">
            <a:noAutofit/>
          </a:bodyPr>
          <a:lstStyle>
            <a:lvl1pPr marL="457200" marR="0" lvl="0" indent="-228600" algn="l" rtl="0">
              <a:lnSpc>
                <a:spcPct val="100000"/>
              </a:lnSpc>
              <a:spcBef>
                <a:spcPts val="231"/>
              </a:spcBef>
              <a:spcAft>
                <a:spcPts val="0"/>
              </a:spcAft>
              <a:buClr>
                <a:srgbClr val="004288"/>
              </a:buClr>
              <a:buSzPts val="1157"/>
              <a:buFont typeface="Calibri"/>
              <a:buNone/>
              <a:defRPr sz="1157" b="0" i="0" u="none" strike="noStrike" cap="none">
                <a:solidFill>
                  <a:srgbClr val="5B6770"/>
                </a:solidFill>
                <a:latin typeface="Calibri"/>
                <a:ea typeface="Calibri"/>
                <a:cs typeface="Calibri"/>
                <a:sym typeface="Calibri"/>
              </a:defRPr>
            </a:lvl1pPr>
            <a:lvl2pPr marL="914400" marR="0" lvl="1" indent="-302069" algn="l" rtl="0">
              <a:lnSpc>
                <a:spcPct val="100000"/>
              </a:lnSpc>
              <a:spcBef>
                <a:spcPts val="231"/>
              </a:spcBef>
              <a:spcAft>
                <a:spcPts val="0"/>
              </a:spcAft>
              <a:buClr>
                <a:srgbClr val="9A3324"/>
              </a:buClr>
              <a:buSzPts val="1157"/>
              <a:buFont typeface="Noto Sans Symbols"/>
              <a:buChar char="▪"/>
              <a:defRPr sz="1157" b="0" i="0" u="none" strike="noStrike" cap="none">
                <a:solidFill>
                  <a:srgbClr val="5B6770"/>
                </a:solidFill>
                <a:latin typeface="Calibri"/>
                <a:ea typeface="Calibri"/>
                <a:cs typeface="Calibri"/>
                <a:sym typeface="Calibri"/>
              </a:defRPr>
            </a:lvl2pPr>
            <a:lvl3pPr marL="1371600" marR="0" lvl="2" indent="-302069" algn="l" rtl="0">
              <a:lnSpc>
                <a:spcPct val="100000"/>
              </a:lnSpc>
              <a:spcBef>
                <a:spcPts val="231"/>
              </a:spcBef>
              <a:spcAft>
                <a:spcPts val="0"/>
              </a:spcAft>
              <a:buClr>
                <a:srgbClr val="9A3324"/>
              </a:buClr>
              <a:buSzPts val="1157"/>
              <a:buFont typeface="Noto Sans Symbols"/>
              <a:buChar char="▪"/>
              <a:defRPr sz="1157" b="0" i="0" u="none" strike="noStrike" cap="none">
                <a:solidFill>
                  <a:srgbClr val="5B6770"/>
                </a:solidFill>
                <a:latin typeface="Calibri"/>
                <a:ea typeface="Calibri"/>
                <a:cs typeface="Calibri"/>
                <a:sym typeface="Calibri"/>
              </a:defRPr>
            </a:lvl3pPr>
            <a:lvl4pPr marL="1828800" marR="0" lvl="3" indent="-302069" algn="l" rtl="0">
              <a:lnSpc>
                <a:spcPct val="100000"/>
              </a:lnSpc>
              <a:spcBef>
                <a:spcPts val="231"/>
              </a:spcBef>
              <a:spcAft>
                <a:spcPts val="0"/>
              </a:spcAft>
              <a:buClr>
                <a:srgbClr val="9A3324"/>
              </a:buClr>
              <a:buSzPts val="1157"/>
              <a:buFont typeface="Noto Sans Symbols"/>
              <a:buChar char="▪"/>
              <a:defRPr sz="1157" b="0" i="0" u="none" strike="noStrike" cap="none">
                <a:solidFill>
                  <a:srgbClr val="5B6770"/>
                </a:solidFill>
                <a:latin typeface="Calibri"/>
                <a:ea typeface="Calibri"/>
                <a:cs typeface="Calibri"/>
                <a:sym typeface="Calibri"/>
              </a:defRPr>
            </a:lvl4pPr>
            <a:lvl5pPr marL="2286000" marR="0" lvl="4" indent="-302069" algn="l" rtl="0">
              <a:lnSpc>
                <a:spcPct val="100000"/>
              </a:lnSpc>
              <a:spcBef>
                <a:spcPts val="231"/>
              </a:spcBef>
              <a:spcAft>
                <a:spcPts val="0"/>
              </a:spcAft>
              <a:buClr>
                <a:srgbClr val="9A3324"/>
              </a:buClr>
              <a:buSzPts val="1157"/>
              <a:buFont typeface="Noto Sans Symbols"/>
              <a:buChar char="▪"/>
              <a:defRPr sz="1157" b="0" i="0" u="none" strike="noStrike" cap="none">
                <a:solidFill>
                  <a:srgbClr val="5B6770"/>
                </a:solidFill>
                <a:latin typeface="Calibri"/>
                <a:ea typeface="Calibri"/>
                <a:cs typeface="Calibri"/>
                <a:sym typeface="Calibri"/>
              </a:defRPr>
            </a:lvl5pPr>
            <a:lvl6pPr marL="2743200" marR="0" lvl="5" indent="-323595" algn="l" rtl="0">
              <a:lnSpc>
                <a:spcPct val="100000"/>
              </a:lnSpc>
              <a:spcBef>
                <a:spcPts val="299"/>
              </a:spcBef>
              <a:spcAft>
                <a:spcPts val="0"/>
              </a:spcAft>
              <a:buClr>
                <a:schemeClr val="dk1"/>
              </a:buClr>
              <a:buSzPts val="1496"/>
              <a:buFont typeface="Arial"/>
              <a:buChar char="•"/>
              <a:defRPr sz="1496" b="0" i="0" u="none" strike="noStrike" cap="none">
                <a:solidFill>
                  <a:schemeClr val="dk1"/>
                </a:solidFill>
                <a:latin typeface="Calibri"/>
                <a:ea typeface="Calibri"/>
                <a:cs typeface="Calibri"/>
                <a:sym typeface="Calibri"/>
              </a:defRPr>
            </a:lvl6pPr>
            <a:lvl7pPr marL="3200400" marR="0" lvl="6" indent="-323595" algn="l" rtl="0">
              <a:lnSpc>
                <a:spcPct val="100000"/>
              </a:lnSpc>
              <a:spcBef>
                <a:spcPts val="299"/>
              </a:spcBef>
              <a:spcAft>
                <a:spcPts val="0"/>
              </a:spcAft>
              <a:buClr>
                <a:schemeClr val="dk1"/>
              </a:buClr>
              <a:buSzPts val="1496"/>
              <a:buFont typeface="Arial"/>
              <a:buChar char="•"/>
              <a:defRPr sz="1496" b="0" i="0" u="none" strike="noStrike" cap="none">
                <a:solidFill>
                  <a:schemeClr val="dk1"/>
                </a:solidFill>
                <a:latin typeface="Calibri"/>
                <a:ea typeface="Calibri"/>
                <a:cs typeface="Calibri"/>
                <a:sym typeface="Calibri"/>
              </a:defRPr>
            </a:lvl7pPr>
            <a:lvl8pPr marL="3657600" marR="0" lvl="7" indent="-323596" algn="l" rtl="0">
              <a:lnSpc>
                <a:spcPct val="100000"/>
              </a:lnSpc>
              <a:spcBef>
                <a:spcPts val="299"/>
              </a:spcBef>
              <a:spcAft>
                <a:spcPts val="0"/>
              </a:spcAft>
              <a:buClr>
                <a:schemeClr val="dk1"/>
              </a:buClr>
              <a:buSzPts val="1496"/>
              <a:buFont typeface="Arial"/>
              <a:buChar char="•"/>
              <a:defRPr sz="1496" b="0" i="0" u="none" strike="noStrike" cap="none">
                <a:solidFill>
                  <a:schemeClr val="dk1"/>
                </a:solidFill>
                <a:latin typeface="Calibri"/>
                <a:ea typeface="Calibri"/>
                <a:cs typeface="Calibri"/>
                <a:sym typeface="Calibri"/>
              </a:defRPr>
            </a:lvl8pPr>
            <a:lvl9pPr marL="4114800" marR="0" lvl="8" indent="-323596" algn="l" rtl="0">
              <a:lnSpc>
                <a:spcPct val="100000"/>
              </a:lnSpc>
              <a:spcBef>
                <a:spcPts val="299"/>
              </a:spcBef>
              <a:spcAft>
                <a:spcPts val="0"/>
              </a:spcAft>
              <a:buClr>
                <a:schemeClr val="dk1"/>
              </a:buClr>
              <a:buSzPts val="1496"/>
              <a:buFont typeface="Arial"/>
              <a:buChar char="•"/>
              <a:defRPr sz="1496" b="0" i="0" u="none" strike="noStrike" cap="none">
                <a:solidFill>
                  <a:schemeClr val="dk1"/>
                </a:solidFill>
                <a:latin typeface="Calibri"/>
                <a:ea typeface="Calibri"/>
                <a:cs typeface="Calibri"/>
                <a:sym typeface="Calibri"/>
              </a:defRPr>
            </a:lvl9pPr>
          </a:lstStyle>
          <a:p>
            <a:endParaRPr/>
          </a:p>
        </p:txBody>
      </p:sp>
      <p:sp>
        <p:nvSpPr>
          <p:cNvPr id="120" name="Google Shape;120;p32"/>
          <p:cNvSpPr txBox="1">
            <a:spLocks noGrp="1"/>
          </p:cNvSpPr>
          <p:nvPr>
            <p:ph type="title"/>
          </p:nvPr>
        </p:nvSpPr>
        <p:spPr>
          <a:xfrm>
            <a:off x="1236104" y="517125"/>
            <a:ext cx="7368997" cy="809841"/>
          </a:xfrm>
          <a:prstGeom prst="rect">
            <a:avLst/>
          </a:prstGeom>
          <a:noFill/>
          <a:ln>
            <a:noFill/>
          </a:ln>
        </p:spPr>
        <p:txBody>
          <a:bodyPr spcFirstLastPara="1" wrap="square" lIns="99575" tIns="49775" rIns="99575" bIns="49775" anchor="t" anchorCtr="0">
            <a:noAutofit/>
          </a:bodyPr>
          <a:lstStyle>
            <a:lvl1pPr marR="0" lvl="0" algn="l" rtl="0">
              <a:lnSpc>
                <a:spcPct val="124984"/>
              </a:lnSpc>
              <a:spcBef>
                <a:spcPts val="0"/>
              </a:spcBef>
              <a:spcAft>
                <a:spcPts val="0"/>
              </a:spcAft>
              <a:buClr>
                <a:srgbClr val="000000"/>
              </a:buClr>
              <a:buSzPts val="1400"/>
              <a:buFont typeface="Arial"/>
              <a:buNone/>
              <a:defRPr sz="1633" b="1" i="0" u="none" strike="noStrike" cap="none">
                <a:solidFill>
                  <a:srgbClr val="9A3324"/>
                </a:solidFill>
                <a:latin typeface="Calibri"/>
                <a:ea typeface="Calibri"/>
                <a:cs typeface="Calibri"/>
                <a:sym typeface="Calibri"/>
              </a:defRPr>
            </a:lvl1pPr>
            <a:lvl2pPr marR="0" lvl="1" algn="l" rtl="0">
              <a:lnSpc>
                <a:spcPct val="105701"/>
              </a:lnSpc>
              <a:spcBef>
                <a:spcPts val="0"/>
              </a:spcBef>
              <a:spcAft>
                <a:spcPts val="0"/>
              </a:spcAft>
              <a:buClr>
                <a:srgbClr val="000000"/>
              </a:buClr>
              <a:buSzPts val="1400"/>
              <a:buFont typeface="Arial"/>
              <a:buNone/>
              <a:defRPr sz="2245" b="1" i="0" u="none" strike="noStrike" cap="none">
                <a:solidFill>
                  <a:srgbClr val="004276"/>
                </a:solidFill>
                <a:latin typeface="Calibri"/>
                <a:ea typeface="Calibri"/>
                <a:cs typeface="Calibri"/>
                <a:sym typeface="Calibri"/>
              </a:defRPr>
            </a:lvl2pPr>
            <a:lvl3pPr marR="0" lvl="2" algn="l" rtl="0">
              <a:lnSpc>
                <a:spcPct val="105701"/>
              </a:lnSpc>
              <a:spcBef>
                <a:spcPts val="0"/>
              </a:spcBef>
              <a:spcAft>
                <a:spcPts val="0"/>
              </a:spcAft>
              <a:buClr>
                <a:srgbClr val="000000"/>
              </a:buClr>
              <a:buSzPts val="1400"/>
              <a:buFont typeface="Arial"/>
              <a:buNone/>
              <a:defRPr sz="2245" b="1" i="0" u="none" strike="noStrike" cap="none">
                <a:solidFill>
                  <a:srgbClr val="004276"/>
                </a:solidFill>
                <a:latin typeface="Calibri"/>
                <a:ea typeface="Calibri"/>
                <a:cs typeface="Calibri"/>
                <a:sym typeface="Calibri"/>
              </a:defRPr>
            </a:lvl3pPr>
            <a:lvl4pPr marR="0" lvl="3" algn="l" rtl="0">
              <a:lnSpc>
                <a:spcPct val="105701"/>
              </a:lnSpc>
              <a:spcBef>
                <a:spcPts val="0"/>
              </a:spcBef>
              <a:spcAft>
                <a:spcPts val="0"/>
              </a:spcAft>
              <a:buClr>
                <a:srgbClr val="000000"/>
              </a:buClr>
              <a:buSzPts val="1400"/>
              <a:buFont typeface="Arial"/>
              <a:buNone/>
              <a:defRPr sz="2245" b="1" i="0" u="none" strike="noStrike" cap="none">
                <a:solidFill>
                  <a:srgbClr val="004276"/>
                </a:solidFill>
                <a:latin typeface="Calibri"/>
                <a:ea typeface="Calibri"/>
                <a:cs typeface="Calibri"/>
                <a:sym typeface="Calibri"/>
              </a:defRPr>
            </a:lvl4pPr>
            <a:lvl5pPr marR="0" lvl="4" algn="l" rtl="0">
              <a:lnSpc>
                <a:spcPct val="105701"/>
              </a:lnSpc>
              <a:spcBef>
                <a:spcPts val="0"/>
              </a:spcBef>
              <a:spcAft>
                <a:spcPts val="0"/>
              </a:spcAft>
              <a:buClr>
                <a:srgbClr val="000000"/>
              </a:buClr>
              <a:buSzPts val="1400"/>
              <a:buFont typeface="Arial"/>
              <a:buNone/>
              <a:defRPr sz="2245" b="1" i="0" u="none" strike="noStrike" cap="none">
                <a:solidFill>
                  <a:srgbClr val="004276"/>
                </a:solidFill>
                <a:latin typeface="Calibri"/>
                <a:ea typeface="Calibri"/>
                <a:cs typeface="Calibri"/>
                <a:sym typeface="Calibri"/>
              </a:defRPr>
            </a:lvl5pPr>
            <a:lvl6pPr marR="0" lvl="5" algn="l" rtl="0">
              <a:lnSpc>
                <a:spcPct val="105701"/>
              </a:lnSpc>
              <a:spcBef>
                <a:spcPts val="0"/>
              </a:spcBef>
              <a:spcAft>
                <a:spcPts val="0"/>
              </a:spcAft>
              <a:buClr>
                <a:srgbClr val="000000"/>
              </a:buClr>
              <a:buSzPts val="1400"/>
              <a:buFont typeface="Arial"/>
              <a:buNone/>
              <a:defRPr sz="2245" b="1" i="0" u="none" strike="noStrike" cap="none">
                <a:solidFill>
                  <a:srgbClr val="004276"/>
                </a:solidFill>
                <a:latin typeface="Calibri"/>
                <a:ea typeface="Calibri"/>
                <a:cs typeface="Calibri"/>
                <a:sym typeface="Calibri"/>
              </a:defRPr>
            </a:lvl6pPr>
            <a:lvl7pPr marR="0" lvl="6" algn="l" rtl="0">
              <a:lnSpc>
                <a:spcPct val="105701"/>
              </a:lnSpc>
              <a:spcBef>
                <a:spcPts val="0"/>
              </a:spcBef>
              <a:spcAft>
                <a:spcPts val="0"/>
              </a:spcAft>
              <a:buClr>
                <a:srgbClr val="000000"/>
              </a:buClr>
              <a:buSzPts val="1400"/>
              <a:buFont typeface="Arial"/>
              <a:buNone/>
              <a:defRPr sz="2245" b="1" i="0" u="none" strike="noStrike" cap="none">
                <a:solidFill>
                  <a:srgbClr val="004276"/>
                </a:solidFill>
                <a:latin typeface="Calibri"/>
                <a:ea typeface="Calibri"/>
                <a:cs typeface="Calibri"/>
                <a:sym typeface="Calibri"/>
              </a:defRPr>
            </a:lvl7pPr>
            <a:lvl8pPr marR="0" lvl="7" algn="l" rtl="0">
              <a:lnSpc>
                <a:spcPct val="105701"/>
              </a:lnSpc>
              <a:spcBef>
                <a:spcPts val="0"/>
              </a:spcBef>
              <a:spcAft>
                <a:spcPts val="0"/>
              </a:spcAft>
              <a:buClr>
                <a:srgbClr val="000000"/>
              </a:buClr>
              <a:buSzPts val="1400"/>
              <a:buFont typeface="Arial"/>
              <a:buNone/>
              <a:defRPr sz="2245" b="1" i="0" u="none" strike="noStrike" cap="none">
                <a:solidFill>
                  <a:srgbClr val="004276"/>
                </a:solidFill>
                <a:latin typeface="Calibri"/>
                <a:ea typeface="Calibri"/>
                <a:cs typeface="Calibri"/>
                <a:sym typeface="Calibri"/>
              </a:defRPr>
            </a:lvl8pPr>
            <a:lvl9pPr marR="0" lvl="8" algn="l" rtl="0">
              <a:lnSpc>
                <a:spcPct val="105701"/>
              </a:lnSpc>
              <a:spcBef>
                <a:spcPts val="0"/>
              </a:spcBef>
              <a:spcAft>
                <a:spcPts val="0"/>
              </a:spcAft>
              <a:buClr>
                <a:srgbClr val="000000"/>
              </a:buClr>
              <a:buSzPts val="1400"/>
              <a:buFont typeface="Arial"/>
              <a:buNone/>
              <a:defRPr sz="2245" b="1" i="0" u="none" strike="noStrike" cap="none">
                <a:solidFill>
                  <a:srgbClr val="004276"/>
                </a:solidFill>
                <a:latin typeface="Calibri"/>
                <a:ea typeface="Calibri"/>
                <a:cs typeface="Calibri"/>
                <a:sym typeface="Calibri"/>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Ending Slide">
  <p:cSld name="Ending Slide">
    <p:spTree>
      <p:nvGrpSpPr>
        <p:cNvPr id="1" name="Shape 121"/>
        <p:cNvGrpSpPr/>
        <p:nvPr/>
      </p:nvGrpSpPr>
      <p:grpSpPr>
        <a:xfrm>
          <a:off x="0" y="0"/>
          <a:ext cx="0" cy="0"/>
          <a:chOff x="0" y="0"/>
          <a:chExt cx="0" cy="0"/>
        </a:xfrm>
      </p:grpSpPr>
      <p:pic>
        <p:nvPicPr>
          <p:cNvPr id="122" name="Google Shape;122;p33"/>
          <p:cNvPicPr preferRelativeResize="0"/>
          <p:nvPr/>
        </p:nvPicPr>
        <p:blipFill rotWithShape="1">
          <a:blip r:embed="rId2">
            <a:alphaModFix/>
          </a:blip>
          <a:srcRect/>
          <a:stretch/>
        </p:blipFill>
        <p:spPr>
          <a:xfrm>
            <a:off x="0" y="-33117"/>
            <a:ext cx="9144000" cy="6891117"/>
          </a:xfrm>
          <a:prstGeom prst="rect">
            <a:avLst/>
          </a:prstGeom>
          <a:noFill/>
          <a:ln>
            <a:noFill/>
          </a:ln>
        </p:spPr>
      </p:pic>
      <p:sp>
        <p:nvSpPr>
          <p:cNvPr id="123" name="Google Shape;123;p33"/>
          <p:cNvSpPr txBox="1"/>
          <p:nvPr/>
        </p:nvSpPr>
        <p:spPr>
          <a:xfrm>
            <a:off x="2777410" y="3451319"/>
            <a:ext cx="5486943" cy="460436"/>
          </a:xfrm>
          <a:prstGeom prst="rect">
            <a:avLst/>
          </a:prstGeom>
          <a:noFill/>
          <a:ln>
            <a:noFill/>
          </a:ln>
        </p:spPr>
        <p:txBody>
          <a:bodyPr spcFirstLastPara="1" wrap="square" lIns="67725" tIns="33850" rIns="67725" bIns="33850" anchor="t" anchorCtr="0">
            <a:spAutoFit/>
          </a:bodyPr>
          <a:lstStyle/>
          <a:p>
            <a:pPr marL="0" marR="0" lvl="0" indent="0" algn="l" rtl="0">
              <a:lnSpc>
                <a:spcPct val="100000"/>
              </a:lnSpc>
              <a:spcBef>
                <a:spcPts val="0"/>
              </a:spcBef>
              <a:spcAft>
                <a:spcPts val="0"/>
              </a:spcAft>
              <a:buClr>
                <a:srgbClr val="5B6770"/>
              </a:buClr>
              <a:buSzPts val="749"/>
              <a:buFont typeface="Merriweather Sans"/>
              <a:buNone/>
            </a:pPr>
            <a:r>
              <a:rPr lang="it-IT" sz="749" b="1" i="0" u="none" strike="noStrike" cap="none">
                <a:solidFill>
                  <a:srgbClr val="5B6770"/>
                </a:solidFill>
                <a:latin typeface="Calibri"/>
                <a:ea typeface="Calibri"/>
                <a:cs typeface="Calibri"/>
                <a:sym typeface="Calibri"/>
              </a:rPr>
              <a:t>Consip S.p.A.</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50"/>
              </a:spcBef>
              <a:spcAft>
                <a:spcPts val="0"/>
              </a:spcAft>
              <a:buClr>
                <a:srgbClr val="5B6770"/>
              </a:buClr>
              <a:buSzPts val="749"/>
              <a:buFont typeface="Merriweather Sans"/>
              <a:buNone/>
            </a:pPr>
            <a:r>
              <a:rPr lang="it-IT" sz="749" b="0" i="0" u="none" strike="noStrike" cap="none">
                <a:solidFill>
                  <a:srgbClr val="5B6770"/>
                </a:solidFill>
                <a:latin typeface="Calibri"/>
                <a:ea typeface="Calibri"/>
                <a:cs typeface="Calibri"/>
                <a:sym typeface="Calibri"/>
              </a:rPr>
              <a:t>Via Isonzo 19/E – 00198 Roma</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50"/>
              </a:spcBef>
              <a:spcAft>
                <a:spcPts val="0"/>
              </a:spcAft>
              <a:buClr>
                <a:srgbClr val="5B6770"/>
              </a:buClr>
              <a:buSzPts val="749"/>
              <a:buFont typeface="Merriweather Sans"/>
              <a:buNone/>
            </a:pPr>
            <a:r>
              <a:rPr lang="it-IT" sz="749" b="0" i="0" u="none" strike="noStrike" cap="none">
                <a:solidFill>
                  <a:srgbClr val="5B6770"/>
                </a:solidFill>
                <a:latin typeface="Calibri"/>
                <a:ea typeface="Calibri"/>
                <a:cs typeface="Calibri"/>
                <a:sym typeface="Calibri"/>
              </a:rPr>
              <a:t>T +39 0685449.1</a:t>
            </a:r>
            <a:endParaRPr sz="1400" b="0" i="0" u="none" strike="noStrike" cap="none">
              <a:solidFill>
                <a:srgbClr val="000000"/>
              </a:solidFill>
              <a:latin typeface="Arial"/>
              <a:ea typeface="Arial"/>
              <a:cs typeface="Arial"/>
              <a:sym typeface="Arial"/>
            </a:endParaRPr>
          </a:p>
        </p:txBody>
      </p:sp>
      <p:sp>
        <p:nvSpPr>
          <p:cNvPr id="124" name="Google Shape;124;p33"/>
          <p:cNvSpPr txBox="1"/>
          <p:nvPr/>
        </p:nvSpPr>
        <p:spPr>
          <a:xfrm>
            <a:off x="2777410" y="4774542"/>
            <a:ext cx="5486943" cy="636413"/>
          </a:xfrm>
          <a:prstGeom prst="rect">
            <a:avLst/>
          </a:prstGeom>
          <a:noFill/>
          <a:ln>
            <a:noFill/>
          </a:ln>
        </p:spPr>
        <p:txBody>
          <a:bodyPr spcFirstLastPara="1" wrap="square" lIns="67725" tIns="33850" rIns="67725" bIns="33850" anchor="t" anchorCtr="0">
            <a:noAutofit/>
          </a:bodyPr>
          <a:lstStyle/>
          <a:p>
            <a:pPr marL="0" marR="0" lvl="0" indent="0" algn="l" rtl="0">
              <a:lnSpc>
                <a:spcPct val="100000"/>
              </a:lnSpc>
              <a:spcBef>
                <a:spcPts val="0"/>
              </a:spcBef>
              <a:spcAft>
                <a:spcPts val="0"/>
              </a:spcAft>
              <a:buClr>
                <a:srgbClr val="5B6770"/>
              </a:buClr>
              <a:buSzPts val="953"/>
              <a:buFont typeface="Merriweather Sans"/>
              <a:buNone/>
            </a:pPr>
            <a:r>
              <a:rPr lang="it-IT" sz="953" b="1" i="0" u="none" strike="noStrike" cap="none">
                <a:solidFill>
                  <a:srgbClr val="5B6770"/>
                </a:solidFill>
                <a:latin typeface="Calibri"/>
                <a:ea typeface="Calibri"/>
                <a:cs typeface="Calibri"/>
                <a:sym typeface="Calibri"/>
              </a:rPr>
              <a:t>www.consip.it</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191"/>
              </a:spcBef>
              <a:spcAft>
                <a:spcPts val="0"/>
              </a:spcAft>
              <a:buClr>
                <a:srgbClr val="5B6770"/>
              </a:buClr>
              <a:buSzPts val="953"/>
              <a:buFont typeface="Merriweather Sans"/>
              <a:buNone/>
            </a:pPr>
            <a:r>
              <a:rPr lang="it-IT" sz="953" b="1" i="0" u="none" strike="noStrike" cap="none">
                <a:solidFill>
                  <a:srgbClr val="5B6770"/>
                </a:solidFill>
                <a:latin typeface="Calibri"/>
                <a:ea typeface="Calibri"/>
                <a:cs typeface="Calibri"/>
                <a:sym typeface="Calibri"/>
              </a:rPr>
              <a:t>www.acquistinretepa.it</a:t>
            </a:r>
            <a:endParaRPr sz="953" b="1" i="0" u="none" strike="noStrike" cap="none">
              <a:solidFill>
                <a:srgbClr val="5B6770"/>
              </a:solidFill>
              <a:latin typeface="Calibri"/>
              <a:ea typeface="Calibri"/>
              <a:cs typeface="Calibri"/>
              <a:sym typeface="Calibri"/>
            </a:endParaRPr>
          </a:p>
        </p:txBody>
      </p:sp>
      <p:pic>
        <p:nvPicPr>
          <p:cNvPr id="125" name="Google Shape;125;p33"/>
          <p:cNvPicPr preferRelativeResize="0"/>
          <p:nvPr/>
        </p:nvPicPr>
        <p:blipFill rotWithShape="1">
          <a:blip r:embed="rId3">
            <a:alphaModFix/>
          </a:blip>
          <a:srcRect/>
          <a:stretch/>
        </p:blipFill>
        <p:spPr>
          <a:xfrm>
            <a:off x="4566570" y="5778113"/>
            <a:ext cx="146608" cy="155504"/>
          </a:xfrm>
          <a:prstGeom prst="rect">
            <a:avLst/>
          </a:prstGeom>
          <a:noFill/>
          <a:ln>
            <a:noFill/>
          </a:ln>
        </p:spPr>
      </p:pic>
      <p:pic>
        <p:nvPicPr>
          <p:cNvPr id="126" name="Google Shape;126;p33"/>
          <p:cNvPicPr preferRelativeResize="0"/>
          <p:nvPr/>
        </p:nvPicPr>
        <p:blipFill rotWithShape="1">
          <a:blip r:embed="rId4">
            <a:alphaModFix/>
          </a:blip>
          <a:srcRect/>
          <a:stretch/>
        </p:blipFill>
        <p:spPr>
          <a:xfrm>
            <a:off x="4572000" y="5550617"/>
            <a:ext cx="146608" cy="155504"/>
          </a:xfrm>
          <a:prstGeom prst="rect">
            <a:avLst/>
          </a:prstGeom>
          <a:noFill/>
          <a:ln>
            <a:noFill/>
          </a:ln>
        </p:spPr>
      </p:pic>
      <p:pic>
        <p:nvPicPr>
          <p:cNvPr id="127" name="Google Shape;127;p33"/>
          <p:cNvPicPr preferRelativeResize="0"/>
          <p:nvPr/>
        </p:nvPicPr>
        <p:blipFill rotWithShape="1">
          <a:blip r:embed="rId5">
            <a:alphaModFix/>
          </a:blip>
          <a:srcRect/>
          <a:stretch/>
        </p:blipFill>
        <p:spPr>
          <a:xfrm>
            <a:off x="4572000" y="6005609"/>
            <a:ext cx="146608" cy="155504"/>
          </a:xfrm>
          <a:prstGeom prst="rect">
            <a:avLst/>
          </a:prstGeom>
          <a:noFill/>
          <a:ln>
            <a:noFill/>
          </a:ln>
        </p:spPr>
      </p:pic>
      <p:sp>
        <p:nvSpPr>
          <p:cNvPr id="128" name="Google Shape;128;p33"/>
          <p:cNvSpPr txBox="1"/>
          <p:nvPr/>
        </p:nvSpPr>
        <p:spPr>
          <a:xfrm>
            <a:off x="4760692" y="5503102"/>
            <a:ext cx="2305005" cy="21788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16"/>
              <a:buFont typeface="Arial"/>
              <a:buNone/>
            </a:pPr>
            <a:r>
              <a:rPr lang="it-IT" sz="816" b="1" i="0" u="none" strike="noStrike" cap="none">
                <a:solidFill>
                  <a:srgbClr val="7F7F7F"/>
                </a:solidFill>
                <a:latin typeface="Calibri"/>
                <a:ea typeface="Calibri"/>
                <a:cs typeface="Calibri"/>
                <a:sym typeface="Calibri"/>
              </a:rPr>
              <a:t>@Consip_bandi</a:t>
            </a:r>
            <a:endParaRPr sz="1400" b="0" i="0" u="none" strike="noStrike" cap="none">
              <a:solidFill>
                <a:srgbClr val="000000"/>
              </a:solidFill>
              <a:latin typeface="Arial"/>
              <a:ea typeface="Arial"/>
              <a:cs typeface="Arial"/>
              <a:sym typeface="Arial"/>
            </a:endParaRPr>
          </a:p>
        </p:txBody>
      </p:sp>
      <p:sp>
        <p:nvSpPr>
          <p:cNvPr id="129" name="Google Shape;129;p33"/>
          <p:cNvSpPr txBox="1"/>
          <p:nvPr/>
        </p:nvSpPr>
        <p:spPr>
          <a:xfrm>
            <a:off x="4760692" y="5724839"/>
            <a:ext cx="2305005" cy="21788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16"/>
              <a:buFont typeface="Arial"/>
              <a:buNone/>
            </a:pPr>
            <a:r>
              <a:rPr lang="it-IT" sz="816" b="1" i="0" u="none" strike="noStrike" cap="none">
                <a:solidFill>
                  <a:srgbClr val="7F7F7F"/>
                </a:solidFill>
                <a:latin typeface="Calibri"/>
                <a:ea typeface="Calibri"/>
                <a:cs typeface="Calibri"/>
                <a:sym typeface="Calibri"/>
              </a:rPr>
              <a:t>www.linkedin.com/company/consip/</a:t>
            </a:r>
            <a:endParaRPr sz="1400" b="0" i="0" u="none" strike="noStrike" cap="none">
              <a:solidFill>
                <a:srgbClr val="000000"/>
              </a:solidFill>
              <a:latin typeface="Arial"/>
              <a:ea typeface="Arial"/>
              <a:cs typeface="Arial"/>
              <a:sym typeface="Arial"/>
            </a:endParaRPr>
          </a:p>
        </p:txBody>
      </p:sp>
      <p:sp>
        <p:nvSpPr>
          <p:cNvPr id="130" name="Google Shape;130;p33"/>
          <p:cNvSpPr txBox="1"/>
          <p:nvPr/>
        </p:nvSpPr>
        <p:spPr>
          <a:xfrm>
            <a:off x="4760692" y="5948016"/>
            <a:ext cx="2305005" cy="21788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16"/>
              <a:buFont typeface="Arial"/>
              <a:buNone/>
            </a:pPr>
            <a:r>
              <a:rPr lang="it-IT" sz="816" b="1" i="0" u="none" strike="noStrike" cap="none">
                <a:solidFill>
                  <a:srgbClr val="7F7F7F"/>
                </a:solidFill>
                <a:latin typeface="Calibri"/>
                <a:ea typeface="Calibri"/>
                <a:cs typeface="Calibri"/>
                <a:sym typeface="Calibri"/>
              </a:rPr>
              <a:t>Canale ‘’Consip’’</a:t>
            </a:r>
            <a:endParaRPr sz="1400" b="0" i="0" u="none" strike="noStrike" cap="none">
              <a:solidFill>
                <a:srgbClr val="000000"/>
              </a:solidFill>
              <a:latin typeface="Arial"/>
              <a:ea typeface="Arial"/>
              <a:cs typeface="Arial"/>
              <a:sym typeface="Arial"/>
            </a:endParaRPr>
          </a:p>
        </p:txBody>
      </p:sp>
      <p:sp>
        <p:nvSpPr>
          <p:cNvPr id="131" name="Google Shape;131;p33"/>
          <p:cNvSpPr/>
          <p:nvPr/>
        </p:nvSpPr>
        <p:spPr>
          <a:xfrm>
            <a:off x="655782" y="434109"/>
            <a:ext cx="3792688" cy="1468582"/>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32" name="Google Shape;132;p33"/>
          <p:cNvSpPr/>
          <p:nvPr/>
        </p:nvSpPr>
        <p:spPr>
          <a:xfrm>
            <a:off x="1214582" y="3353875"/>
            <a:ext cx="3792688" cy="1945169"/>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33" name="Google Shape;133;p33"/>
          <p:cNvSpPr/>
          <p:nvPr/>
        </p:nvSpPr>
        <p:spPr>
          <a:xfrm>
            <a:off x="4325508" y="4676664"/>
            <a:ext cx="3792688" cy="1468582"/>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34" name="Google Shape;134;p33" descr="Immagine che contiene testo, clipart, serviziodatavola, segnale&#10;&#10;Descrizione generata automaticamente"/>
          <p:cNvPicPr preferRelativeResize="0"/>
          <p:nvPr/>
        </p:nvPicPr>
        <p:blipFill rotWithShape="1">
          <a:blip r:embed="rId6">
            <a:alphaModFix/>
          </a:blip>
          <a:srcRect/>
          <a:stretch/>
        </p:blipFill>
        <p:spPr>
          <a:xfrm>
            <a:off x="133903" y="1266762"/>
            <a:ext cx="3332296" cy="1071419"/>
          </a:xfrm>
          <a:prstGeom prst="rect">
            <a:avLst/>
          </a:prstGeom>
          <a:noFill/>
          <a:ln>
            <a:noFill/>
          </a:ln>
        </p:spPr>
      </p:pic>
      <p:pic>
        <p:nvPicPr>
          <p:cNvPr id="135" name="Google Shape;135;p33"/>
          <p:cNvPicPr preferRelativeResize="0"/>
          <p:nvPr/>
        </p:nvPicPr>
        <p:blipFill rotWithShape="1">
          <a:blip r:embed="rId7">
            <a:alphaModFix/>
          </a:blip>
          <a:srcRect/>
          <a:stretch/>
        </p:blipFill>
        <p:spPr>
          <a:xfrm>
            <a:off x="133903" y="69748"/>
            <a:ext cx="7022550" cy="483053"/>
          </a:xfrm>
          <a:prstGeom prst="rect">
            <a:avLst/>
          </a:prstGeom>
          <a:noFill/>
          <a:ln>
            <a:noFill/>
          </a:ln>
        </p:spPr>
      </p:pic>
      <p:pic>
        <p:nvPicPr>
          <p:cNvPr id="136" name="Google Shape;136;p33"/>
          <p:cNvPicPr preferRelativeResize="0"/>
          <p:nvPr/>
        </p:nvPicPr>
        <p:blipFill rotWithShape="1">
          <a:blip r:embed="rId8">
            <a:alphaModFix/>
          </a:blip>
          <a:srcRect/>
          <a:stretch/>
        </p:blipFill>
        <p:spPr>
          <a:xfrm>
            <a:off x="5631881" y="5421745"/>
            <a:ext cx="2687685" cy="854364"/>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9"/>
        <p:cNvGrpSpPr/>
        <p:nvPr/>
      </p:nvGrpSpPr>
      <p:grpSpPr>
        <a:xfrm>
          <a:off x="0" y="0"/>
          <a:ext cx="0" cy="0"/>
          <a:chOff x="0" y="0"/>
          <a:chExt cx="0" cy="0"/>
        </a:xfrm>
      </p:grpSpPr>
      <p:sp>
        <p:nvSpPr>
          <p:cNvPr id="60" name="Google Shape;60;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extLst>
      <p:ext uri="{BB962C8B-B14F-4D97-AF65-F5344CB8AC3E}">
        <p14:creationId xmlns:p14="http://schemas.microsoft.com/office/powerpoint/2010/main" val="30804461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6"/>
        <p:cNvGrpSpPr/>
        <p:nvPr/>
      </p:nvGrpSpPr>
      <p:grpSpPr>
        <a:xfrm>
          <a:off x="0" y="0"/>
          <a:ext cx="0" cy="0"/>
          <a:chOff x="0" y="0"/>
          <a:chExt cx="0" cy="0"/>
        </a:xfrm>
      </p:grpSpPr>
      <p:sp>
        <p:nvSpPr>
          <p:cNvPr id="27" name="Google Shape;27;p34"/>
          <p:cNvSpPr txBox="1">
            <a:spLocks noGrp="1"/>
          </p:cNvSpPr>
          <p:nvPr>
            <p:ph type="ctrTitle"/>
          </p:nvPr>
        </p:nvSpPr>
        <p:spPr>
          <a:xfrm>
            <a:off x="685800" y="1122363"/>
            <a:ext cx="77724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34"/>
          <p:cNvSpPr txBox="1">
            <a:spLocks noGrp="1"/>
          </p:cNvSpPr>
          <p:nvPr>
            <p:ph type="subTitle" idx="1"/>
          </p:nvPr>
        </p:nvSpPr>
        <p:spPr>
          <a:xfrm>
            <a:off x="1143000" y="3602038"/>
            <a:ext cx="6858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9" name="Google Shape;29;p34"/>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34"/>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34"/>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2"/>
        <p:cNvGrpSpPr/>
        <p:nvPr/>
      </p:nvGrpSpPr>
      <p:grpSpPr>
        <a:xfrm>
          <a:off x="0" y="0"/>
          <a:ext cx="0" cy="0"/>
          <a:chOff x="0" y="0"/>
          <a:chExt cx="0" cy="0"/>
        </a:xfrm>
      </p:grpSpPr>
      <p:sp>
        <p:nvSpPr>
          <p:cNvPr id="33" name="Google Shape;33;p35"/>
          <p:cNvSpPr txBox="1">
            <a:spLocks noGrp="1"/>
          </p:cNvSpPr>
          <p:nvPr>
            <p:ph type="title"/>
          </p:nvPr>
        </p:nvSpPr>
        <p:spPr>
          <a:xfrm>
            <a:off x="623888" y="1709739"/>
            <a:ext cx="78867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35"/>
          <p:cNvSpPr txBox="1">
            <a:spLocks noGrp="1"/>
          </p:cNvSpPr>
          <p:nvPr>
            <p:ph type="body" idx="1"/>
          </p:nvPr>
        </p:nvSpPr>
        <p:spPr>
          <a:xfrm>
            <a:off x="623888" y="4589464"/>
            <a:ext cx="78867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400"/>
              <a:buNone/>
              <a:defRPr sz="2400">
                <a:solidFill>
                  <a:schemeClr val="dk1"/>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5" name="Google Shape;35;p35"/>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35"/>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35"/>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8"/>
        <p:cNvGrpSpPr/>
        <p:nvPr/>
      </p:nvGrpSpPr>
      <p:grpSpPr>
        <a:xfrm>
          <a:off x="0" y="0"/>
          <a:ext cx="0" cy="0"/>
          <a:chOff x="0" y="0"/>
          <a:chExt cx="0" cy="0"/>
        </a:xfrm>
      </p:grpSpPr>
      <p:sp>
        <p:nvSpPr>
          <p:cNvPr id="39" name="Google Shape;39;p36"/>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36"/>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36"/>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36"/>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36"/>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36"/>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5"/>
        <p:cNvGrpSpPr/>
        <p:nvPr/>
      </p:nvGrpSpPr>
      <p:grpSpPr>
        <a:xfrm>
          <a:off x="0" y="0"/>
          <a:ext cx="0" cy="0"/>
          <a:chOff x="0" y="0"/>
          <a:chExt cx="0" cy="0"/>
        </a:xfrm>
      </p:grpSpPr>
      <p:sp>
        <p:nvSpPr>
          <p:cNvPr id="46" name="Google Shape;46;p37"/>
          <p:cNvSpPr txBox="1">
            <a:spLocks noGrp="1"/>
          </p:cNvSpPr>
          <p:nvPr>
            <p:ph type="title"/>
          </p:nvPr>
        </p:nvSpPr>
        <p:spPr>
          <a:xfrm>
            <a:off x="629841"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37"/>
          <p:cNvSpPr txBox="1">
            <a:spLocks noGrp="1"/>
          </p:cNvSpPr>
          <p:nvPr>
            <p:ph type="body" idx="1"/>
          </p:nvPr>
        </p:nvSpPr>
        <p:spPr>
          <a:xfrm>
            <a:off x="629842" y="1681163"/>
            <a:ext cx="3868340"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8" name="Google Shape;48;p37"/>
          <p:cNvSpPr txBox="1">
            <a:spLocks noGrp="1"/>
          </p:cNvSpPr>
          <p:nvPr>
            <p:ph type="body" idx="2"/>
          </p:nvPr>
        </p:nvSpPr>
        <p:spPr>
          <a:xfrm>
            <a:off x="629842" y="2505075"/>
            <a:ext cx="3868340"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37"/>
          <p:cNvSpPr txBox="1">
            <a:spLocks noGrp="1"/>
          </p:cNvSpPr>
          <p:nvPr>
            <p:ph type="body" idx="3"/>
          </p:nvPr>
        </p:nvSpPr>
        <p:spPr>
          <a:xfrm>
            <a:off x="4629150" y="1681163"/>
            <a:ext cx="3887391"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37"/>
          <p:cNvSpPr txBox="1">
            <a:spLocks noGrp="1"/>
          </p:cNvSpPr>
          <p:nvPr>
            <p:ph type="body" idx="4"/>
          </p:nvPr>
        </p:nvSpPr>
        <p:spPr>
          <a:xfrm>
            <a:off x="4629150" y="2505075"/>
            <a:ext cx="3887391"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4"/>
        <p:cNvGrpSpPr/>
        <p:nvPr/>
      </p:nvGrpSpPr>
      <p:grpSpPr>
        <a:xfrm>
          <a:off x="0" y="0"/>
          <a:ext cx="0" cy="0"/>
          <a:chOff x="0" y="0"/>
          <a:chExt cx="0" cy="0"/>
        </a:xfrm>
      </p:grpSpPr>
      <p:sp>
        <p:nvSpPr>
          <p:cNvPr id="55" name="Google Shape;55;p38"/>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38"/>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38"/>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38"/>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9"/>
        <p:cNvGrpSpPr/>
        <p:nvPr/>
      </p:nvGrpSpPr>
      <p:grpSpPr>
        <a:xfrm>
          <a:off x="0" y="0"/>
          <a:ext cx="0" cy="0"/>
          <a:chOff x="0" y="0"/>
          <a:chExt cx="0" cy="0"/>
        </a:xfrm>
      </p:grpSpPr>
      <p:sp>
        <p:nvSpPr>
          <p:cNvPr id="60" name="Google Shape;60;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3"/>
        <p:cNvGrpSpPr/>
        <p:nvPr/>
      </p:nvGrpSpPr>
      <p:grpSpPr>
        <a:xfrm>
          <a:off x="0" y="0"/>
          <a:ext cx="0" cy="0"/>
          <a:chOff x="0" y="0"/>
          <a:chExt cx="0" cy="0"/>
        </a:xfrm>
      </p:grpSpPr>
      <p:sp>
        <p:nvSpPr>
          <p:cNvPr id="64" name="Google Shape;64;p40"/>
          <p:cNvSpPr txBox="1">
            <a:spLocks noGrp="1"/>
          </p:cNvSpPr>
          <p:nvPr>
            <p:ph type="title"/>
          </p:nvPr>
        </p:nvSpPr>
        <p:spPr>
          <a:xfrm>
            <a:off x="629841" y="457200"/>
            <a:ext cx="2949178"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40"/>
          <p:cNvSpPr txBox="1">
            <a:spLocks noGrp="1"/>
          </p:cNvSpPr>
          <p:nvPr>
            <p:ph type="body" idx="1"/>
          </p:nvPr>
        </p:nvSpPr>
        <p:spPr>
          <a:xfrm>
            <a:off x="3887391" y="987426"/>
            <a:ext cx="462915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6" name="Google Shape;66;p40"/>
          <p:cNvSpPr txBox="1">
            <a:spLocks noGrp="1"/>
          </p:cNvSpPr>
          <p:nvPr>
            <p:ph type="body" idx="2"/>
          </p:nvPr>
        </p:nvSpPr>
        <p:spPr>
          <a:xfrm>
            <a:off x="629841" y="2057400"/>
            <a:ext cx="2949178"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7" name="Google Shape;67;p40"/>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40"/>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9" name="Google Shape;69;p40"/>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0"/>
        <p:cNvGrpSpPr/>
        <p:nvPr/>
      </p:nvGrpSpPr>
      <p:grpSpPr>
        <a:xfrm>
          <a:off x="0" y="0"/>
          <a:ext cx="0" cy="0"/>
          <a:chOff x="0" y="0"/>
          <a:chExt cx="0" cy="0"/>
        </a:xfrm>
      </p:grpSpPr>
      <p:sp>
        <p:nvSpPr>
          <p:cNvPr id="71" name="Google Shape;71;p41"/>
          <p:cNvSpPr txBox="1">
            <a:spLocks noGrp="1"/>
          </p:cNvSpPr>
          <p:nvPr>
            <p:ph type="title"/>
          </p:nvPr>
        </p:nvSpPr>
        <p:spPr>
          <a:xfrm>
            <a:off x="629841" y="457200"/>
            <a:ext cx="2949178"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41"/>
          <p:cNvSpPr>
            <a:spLocks noGrp="1"/>
          </p:cNvSpPr>
          <p:nvPr>
            <p:ph type="pic" idx="2"/>
          </p:nvPr>
        </p:nvSpPr>
        <p:spPr>
          <a:xfrm>
            <a:off x="3887391" y="987426"/>
            <a:ext cx="4629150" cy="4873625"/>
          </a:xfrm>
          <a:prstGeom prst="rect">
            <a:avLst/>
          </a:prstGeom>
          <a:noFill/>
          <a:ln>
            <a:noFill/>
          </a:ln>
        </p:spPr>
      </p:sp>
      <p:sp>
        <p:nvSpPr>
          <p:cNvPr id="73" name="Google Shape;73;p41"/>
          <p:cNvSpPr txBox="1">
            <a:spLocks noGrp="1"/>
          </p:cNvSpPr>
          <p:nvPr>
            <p:ph type="body" idx="1"/>
          </p:nvPr>
        </p:nvSpPr>
        <p:spPr>
          <a:xfrm>
            <a:off x="629841" y="2057400"/>
            <a:ext cx="2949178"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4" name="Google Shape;74;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5" name="Google Shape;75;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image" Target="../media/image2.pn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image" Target="../media/image1.jpg"/><Relationship Id="rId5" Type="http://schemas.openxmlformats.org/officeDocument/2006/relationships/theme" Target="../theme/theme2.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5"/>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5"/>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25"/>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25"/>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25"/>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9"/>
        <p:cNvGrpSpPr/>
        <p:nvPr/>
      </p:nvGrpSpPr>
      <p:grpSpPr>
        <a:xfrm>
          <a:off x="0" y="0"/>
          <a:ext cx="0" cy="0"/>
          <a:chOff x="0" y="0"/>
          <a:chExt cx="0" cy="0"/>
        </a:xfrm>
      </p:grpSpPr>
      <p:pic>
        <p:nvPicPr>
          <p:cNvPr id="90" name="Google Shape;90;p27"/>
          <p:cNvPicPr preferRelativeResize="0"/>
          <p:nvPr/>
        </p:nvPicPr>
        <p:blipFill rotWithShape="1">
          <a:blip r:embed="rId6">
            <a:alphaModFix/>
          </a:blip>
          <a:srcRect t="13348"/>
          <a:stretch/>
        </p:blipFill>
        <p:spPr>
          <a:xfrm>
            <a:off x="1358" y="362853"/>
            <a:ext cx="9142642" cy="5639620"/>
          </a:xfrm>
          <a:prstGeom prst="rect">
            <a:avLst/>
          </a:prstGeom>
          <a:noFill/>
          <a:ln>
            <a:noFill/>
          </a:ln>
        </p:spPr>
      </p:pic>
      <p:sp>
        <p:nvSpPr>
          <p:cNvPr id="91" name="Google Shape;91;p27"/>
          <p:cNvSpPr/>
          <p:nvPr/>
        </p:nvSpPr>
        <p:spPr>
          <a:xfrm>
            <a:off x="308887" y="6087681"/>
            <a:ext cx="3792688" cy="578099"/>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92" name="Google Shape;92;p27" descr="Immagine che contiene testo, clipart, serviziodatavola, segnale&#10;&#10;Descrizione generata automaticamente"/>
          <p:cNvPicPr preferRelativeResize="0"/>
          <p:nvPr/>
        </p:nvPicPr>
        <p:blipFill rotWithShape="1">
          <a:blip r:embed="rId7">
            <a:alphaModFix/>
          </a:blip>
          <a:srcRect/>
          <a:stretch/>
        </p:blipFill>
        <p:spPr>
          <a:xfrm>
            <a:off x="308887" y="6253018"/>
            <a:ext cx="1548775" cy="497971"/>
          </a:xfrm>
          <a:prstGeom prst="rect">
            <a:avLst/>
          </a:prstGeom>
          <a:noFill/>
          <a:ln>
            <a:noFill/>
          </a:ln>
        </p:spPr>
      </p:pic>
      <p:sp>
        <p:nvSpPr>
          <p:cNvPr id="93" name="Google Shape;93;p27"/>
          <p:cNvSpPr/>
          <p:nvPr/>
        </p:nvSpPr>
        <p:spPr>
          <a:xfrm>
            <a:off x="0" y="5193414"/>
            <a:ext cx="9144000" cy="85987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94" name="Google Shape;94;p27"/>
          <p:cNvSpPr/>
          <p:nvPr/>
        </p:nvSpPr>
        <p:spPr>
          <a:xfrm>
            <a:off x="0" y="637310"/>
            <a:ext cx="5292436" cy="20435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95" name="Google Shape;95;p27"/>
          <p:cNvCxnSpPr>
            <a:stCxn id="94" idx="1"/>
          </p:cNvCxnSpPr>
          <p:nvPr/>
        </p:nvCxnSpPr>
        <p:spPr>
          <a:xfrm>
            <a:off x="0" y="739485"/>
            <a:ext cx="6003600" cy="0"/>
          </a:xfrm>
          <a:prstGeom prst="straightConnector1">
            <a:avLst/>
          </a:prstGeom>
          <a:noFill/>
          <a:ln w="25400" cap="flat" cmpd="sng">
            <a:solidFill>
              <a:srgbClr val="595959"/>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5.xml"/><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5.xml"/><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15.xml"/><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15.xml"/><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15.xml"/><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15.xml"/><Relationship Id="rId4" Type="http://schemas.openxmlformats.org/officeDocument/2006/relationships/image" Target="../media/image11.jpe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15.xml"/><Relationship Id="rId4" Type="http://schemas.openxmlformats.org/officeDocument/2006/relationships/image" Target="../media/image11.jpe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15.xml"/><Relationship Id="rId4" Type="http://schemas.openxmlformats.org/officeDocument/2006/relationships/image" Target="../media/image11.jpeg"/></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15.xml"/><Relationship Id="rId4" Type="http://schemas.openxmlformats.org/officeDocument/2006/relationships/image" Target="../media/image11.jpeg"/></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15.xml"/><Relationship Id="rId4" Type="http://schemas.openxmlformats.org/officeDocument/2006/relationships/image" Target="../media/image11.jpeg"/></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15.xml"/><Relationship Id="rId4" Type="http://schemas.openxmlformats.org/officeDocument/2006/relationships/image" Target="../media/image11.jpe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5.xml"/><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5.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5.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5.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15.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5.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100000"/>
              <a:buFont typeface="Calibri"/>
              <a:buNone/>
            </a:pPr>
            <a:br>
              <a:rPr lang="it-IT" dirty="0"/>
            </a:br>
            <a:br>
              <a:rPr lang="it-IT" dirty="0"/>
            </a:br>
            <a:endParaRPr dirty="0"/>
          </a:p>
        </p:txBody>
      </p:sp>
      <p:sp>
        <p:nvSpPr>
          <p:cNvPr id="142" name="Google Shape;142;p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p>
            <a:pPr marL="228600" lvl="0" indent="-50800" algn="l" rtl="0">
              <a:lnSpc>
                <a:spcPct val="90000"/>
              </a:lnSpc>
              <a:spcBef>
                <a:spcPts val="0"/>
              </a:spcBef>
              <a:spcAft>
                <a:spcPts val="0"/>
              </a:spcAft>
              <a:buClr>
                <a:schemeClr val="dk1"/>
              </a:buClr>
              <a:buSzPts val="2800"/>
              <a:buNone/>
            </a:pPr>
            <a:endParaRPr dirty="0"/>
          </a:p>
          <a:p>
            <a:pPr marL="228600" lvl="0" indent="-50800" algn="l" rtl="0">
              <a:lnSpc>
                <a:spcPct val="90000"/>
              </a:lnSpc>
              <a:spcBef>
                <a:spcPts val="1000"/>
              </a:spcBef>
              <a:spcAft>
                <a:spcPts val="0"/>
              </a:spcAft>
              <a:buClr>
                <a:schemeClr val="dk1"/>
              </a:buClr>
              <a:buSzPts val="2800"/>
              <a:buNone/>
            </a:pPr>
            <a:endParaRPr dirty="0"/>
          </a:p>
          <a:p>
            <a:pPr marL="228600" lvl="0" indent="-50800" algn="l" rtl="0">
              <a:lnSpc>
                <a:spcPct val="90000"/>
              </a:lnSpc>
              <a:spcBef>
                <a:spcPts val="1000"/>
              </a:spcBef>
              <a:spcAft>
                <a:spcPts val="0"/>
              </a:spcAft>
              <a:buClr>
                <a:schemeClr val="dk1"/>
              </a:buClr>
              <a:buSzPts val="2800"/>
              <a:buNone/>
            </a:pPr>
            <a:endParaRPr dirty="0"/>
          </a:p>
        </p:txBody>
      </p:sp>
      <p:sp>
        <p:nvSpPr>
          <p:cNvPr id="144" name="Google Shape;144;p1"/>
          <p:cNvSpPr txBox="1"/>
          <p:nvPr/>
        </p:nvSpPr>
        <p:spPr>
          <a:xfrm>
            <a:off x="1627404" y="2733366"/>
            <a:ext cx="5868954" cy="138495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4000"/>
              <a:buFont typeface="Arial"/>
              <a:buNone/>
            </a:pPr>
            <a:r>
              <a:rPr lang="it-IT" sz="2400" b="1" i="0" u="none" strike="noStrike" cap="small" dirty="0">
                <a:solidFill>
                  <a:schemeClr val="dk1"/>
                </a:solidFill>
                <a:latin typeface="Calibri"/>
                <a:ea typeface="Calibri"/>
                <a:cs typeface="Calibri"/>
                <a:sym typeface="Calibri"/>
              </a:rPr>
              <a:t>Video-Pillole Formative</a:t>
            </a:r>
          </a:p>
          <a:p>
            <a:pPr marL="0" marR="0" lvl="0" indent="0" algn="ctr" rtl="0">
              <a:lnSpc>
                <a:spcPct val="100000"/>
              </a:lnSpc>
              <a:spcBef>
                <a:spcPts val="0"/>
              </a:spcBef>
              <a:spcAft>
                <a:spcPts val="0"/>
              </a:spcAft>
              <a:buClr>
                <a:srgbClr val="000000"/>
              </a:buClr>
              <a:buSzPts val="4000"/>
              <a:buFont typeface="Arial"/>
              <a:buNone/>
            </a:pPr>
            <a:endParaRPr lang="it-IT" sz="2400" b="1" i="0" u="none" strike="noStrike" cap="small" dirty="0">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4000"/>
              <a:buFont typeface="Arial"/>
              <a:buNone/>
            </a:pPr>
            <a:r>
              <a:rPr lang="it-IT" sz="1800" b="1" i="1" dirty="0">
                <a:solidFill>
                  <a:schemeClr val="dk1"/>
                </a:solidFill>
                <a:latin typeface="Calibri"/>
                <a:cs typeface="Calibri"/>
                <a:sym typeface="Calibri"/>
              </a:rPr>
              <a:t>Le modifiche alla fase introduttiva del processo ordinario di cognizione in seguito alla riforma «</a:t>
            </a:r>
            <a:r>
              <a:rPr lang="it-IT" sz="1800" b="1" i="1" dirty="0" err="1">
                <a:solidFill>
                  <a:schemeClr val="dk1"/>
                </a:solidFill>
                <a:latin typeface="Calibri"/>
                <a:cs typeface="Calibri"/>
                <a:sym typeface="Calibri"/>
              </a:rPr>
              <a:t>Cartabia</a:t>
            </a:r>
            <a:r>
              <a:rPr lang="it-IT" sz="1800" b="1" i="1" dirty="0">
                <a:solidFill>
                  <a:schemeClr val="dk1"/>
                </a:solidFill>
                <a:latin typeface="Calibri"/>
                <a:cs typeface="Calibri"/>
                <a:sym typeface="Calibri"/>
              </a:rPr>
              <a:t>» </a:t>
            </a:r>
            <a:endParaRPr sz="1800" b="0" i="1" u="none" strike="noStrike" cap="none" dirty="0">
              <a:solidFill>
                <a:srgbClr val="000000"/>
              </a:solidFill>
              <a:sym typeface="Arial"/>
            </a:endParaRPr>
          </a:p>
        </p:txBody>
      </p:sp>
      <p:sp>
        <p:nvSpPr>
          <p:cNvPr id="145" name="Google Shape;145;p1"/>
          <p:cNvSpPr/>
          <p:nvPr/>
        </p:nvSpPr>
        <p:spPr>
          <a:xfrm>
            <a:off x="0" y="494522"/>
            <a:ext cx="7660432" cy="39014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46" name="Google Shape;146;p1"/>
          <p:cNvPicPr preferRelativeResize="0"/>
          <p:nvPr/>
        </p:nvPicPr>
        <p:blipFill rotWithShape="1">
          <a:blip r:embed="rId3">
            <a:alphaModFix/>
          </a:blip>
          <a:srcRect/>
          <a:stretch/>
        </p:blipFill>
        <p:spPr>
          <a:xfrm>
            <a:off x="223933" y="195435"/>
            <a:ext cx="8696132" cy="598173"/>
          </a:xfrm>
          <a:prstGeom prst="rect">
            <a:avLst/>
          </a:prstGeom>
          <a:noFill/>
          <a:ln>
            <a:noFill/>
          </a:ln>
        </p:spPr>
      </p:pic>
      <p:sp>
        <p:nvSpPr>
          <p:cNvPr id="147" name="Google Shape;147;p1"/>
          <p:cNvSpPr/>
          <p:nvPr/>
        </p:nvSpPr>
        <p:spPr>
          <a:xfrm>
            <a:off x="3391842" y="5422586"/>
            <a:ext cx="5742039" cy="825909"/>
          </a:xfrm>
          <a:prstGeom prst="rect">
            <a:avLst/>
          </a:prstGeom>
          <a:solidFill>
            <a:srgbClr val="7F7F7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48" name="Google Shape;148;p1"/>
          <p:cNvSpPr/>
          <p:nvPr/>
        </p:nvSpPr>
        <p:spPr>
          <a:xfrm>
            <a:off x="-9331" y="1063689"/>
            <a:ext cx="5581386" cy="72000"/>
          </a:xfrm>
          <a:prstGeom prst="rect">
            <a:avLst/>
          </a:prstGeom>
          <a:solidFill>
            <a:srgbClr val="C0000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49" name="Google Shape;149;p1"/>
          <p:cNvSpPr txBox="1"/>
          <p:nvPr/>
        </p:nvSpPr>
        <p:spPr>
          <a:xfrm>
            <a:off x="2804900" y="5494798"/>
            <a:ext cx="6204769" cy="692497"/>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400"/>
              <a:buFont typeface="Arial"/>
              <a:buNone/>
            </a:pPr>
            <a:r>
              <a:rPr lang="it-IT" sz="1400" b="1" i="0" u="none" strike="noStrike" cap="none" dirty="0">
                <a:solidFill>
                  <a:schemeClr val="lt1"/>
                </a:solidFill>
                <a:latin typeface="Calibri"/>
                <a:ea typeface="Calibri"/>
                <a:cs typeface="Calibri"/>
                <a:sym typeface="Calibri"/>
              </a:rPr>
              <a:t>Progetto </a:t>
            </a:r>
            <a:r>
              <a:rPr lang="it-IT" sz="1400" b="1" i="1" u="none" strike="noStrike" cap="none" dirty="0" err="1">
                <a:solidFill>
                  <a:schemeClr val="lt1"/>
                </a:solidFill>
                <a:latin typeface="Calibri"/>
                <a:ea typeface="Calibri"/>
                <a:cs typeface="Calibri"/>
                <a:sym typeface="Calibri"/>
              </a:rPr>
              <a:t>StartUPP</a:t>
            </a:r>
            <a:r>
              <a:rPr lang="it-IT" sz="1400" b="1" i="1" u="none" strike="noStrike" cap="none" dirty="0">
                <a:solidFill>
                  <a:schemeClr val="lt1"/>
                </a:solidFill>
                <a:latin typeface="Calibri"/>
                <a:ea typeface="Calibri"/>
                <a:cs typeface="Calibri"/>
                <a:sym typeface="Calibri"/>
              </a:rPr>
              <a:t> – Modelli, Sistemi e Competenze per l’Implementazione dell’Ufficio per il Processo</a:t>
            </a:r>
            <a:endParaRPr sz="1400" b="0" i="0" u="none" strike="noStrike" cap="none" dirty="0">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050"/>
              <a:buFont typeface="Arial"/>
              <a:buNone/>
            </a:pPr>
            <a:endParaRPr sz="1050" b="1" i="1" u="none" strike="noStrike" cap="none" dirty="0">
              <a:solidFill>
                <a:schemeClr val="lt1"/>
              </a:solidFill>
              <a:latin typeface="Calibri"/>
              <a:ea typeface="Calibri"/>
              <a:cs typeface="Calibri"/>
              <a:sym typeface="Calibri"/>
            </a:endParaRPr>
          </a:p>
        </p:txBody>
      </p:sp>
      <p:pic>
        <p:nvPicPr>
          <p:cNvPr id="150" name="Google Shape;150;p1" descr="Immagine che contiene testo, clipart, serviziodatavola, segnale&#10;&#10;Descrizione generata automaticamente"/>
          <p:cNvPicPr preferRelativeResize="0"/>
          <p:nvPr/>
        </p:nvPicPr>
        <p:blipFill rotWithShape="1">
          <a:blip r:embed="rId4">
            <a:alphaModFix/>
          </a:blip>
          <a:srcRect/>
          <a:stretch/>
        </p:blipFill>
        <p:spPr>
          <a:xfrm>
            <a:off x="618530" y="5459605"/>
            <a:ext cx="2338443" cy="751870"/>
          </a:xfrm>
          <a:prstGeom prst="rect">
            <a:avLst/>
          </a:prstGeom>
          <a:noFill/>
          <a:ln>
            <a:noFill/>
          </a:ln>
        </p:spPr>
      </p:pic>
      <p:pic>
        <p:nvPicPr>
          <p:cNvPr id="1027" name="Picture 3" descr="univ_log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01960" y="1430708"/>
            <a:ext cx="2319842" cy="963906"/>
          </a:xfrm>
          <a:prstGeom prst="rect">
            <a:avLst/>
          </a:prstGeom>
          <a:noFill/>
          <a:extLst>
            <a:ext uri="{909E8E84-426E-40DD-AFC4-6F175D3DCCD1}">
              <a14:hiddenFill xmlns:a14="http://schemas.microsoft.com/office/drawing/2010/main">
                <a:solidFill>
                  <a:srgbClr val="FFFFFF"/>
                </a:solidFill>
              </a14:hiddenFill>
            </a:ext>
          </a:extLst>
        </p:spPr>
      </p:pic>
      <p:sp>
        <p:nvSpPr>
          <p:cNvPr id="3" name="Rettangolo 2"/>
          <p:cNvSpPr/>
          <p:nvPr/>
        </p:nvSpPr>
        <p:spPr>
          <a:xfrm>
            <a:off x="-10119" y="4653991"/>
            <a:ext cx="9144000" cy="553998"/>
          </a:xfrm>
          <a:prstGeom prst="rect">
            <a:avLst/>
          </a:prstGeom>
        </p:spPr>
        <p:txBody>
          <a:bodyPr wrap="square">
            <a:spAutoFit/>
          </a:bodyPr>
          <a:lstStyle/>
          <a:p>
            <a:pPr lvl="0" algn="ctr">
              <a:buSzPts val="4000"/>
            </a:pPr>
            <a:r>
              <a:rPr lang="it-IT" sz="2000" b="1" dirty="0">
                <a:solidFill>
                  <a:schemeClr val="dk1"/>
                </a:solidFill>
                <a:latin typeface="Open Sans" panose="020B0604020202020204" charset="0"/>
                <a:ea typeface="Open Sans" panose="020B0604020202020204" charset="0"/>
                <a:cs typeface="Open Sans" panose="020B0604020202020204" charset="0"/>
                <a:sym typeface="Calibri"/>
              </a:rPr>
              <a:t>Dott. Alessandro Ferrara</a:t>
            </a:r>
          </a:p>
          <a:p>
            <a:pPr lvl="0" algn="ctr">
              <a:buSzPts val="4000"/>
            </a:pPr>
            <a:endParaRPr lang="it-IT" sz="1000" b="1" dirty="0">
              <a:solidFill>
                <a:schemeClr val="dk1"/>
              </a:solidFill>
              <a:latin typeface="Open Sans" panose="020B0604020202020204" charset="0"/>
              <a:ea typeface="Open Sans" panose="020B0604020202020204" charset="0"/>
              <a:cs typeface="Open Sans" panose="020B0604020202020204" charset="0"/>
              <a:sym typeface="Calibri"/>
            </a:endParaRPr>
          </a:p>
        </p:txBody>
      </p:sp>
      <p:sp>
        <p:nvSpPr>
          <p:cNvPr id="14" name="Google Shape;144;p1"/>
          <p:cNvSpPr txBox="1"/>
          <p:nvPr/>
        </p:nvSpPr>
        <p:spPr>
          <a:xfrm>
            <a:off x="492279" y="6311899"/>
            <a:ext cx="8651721" cy="553957"/>
          </a:xfrm>
          <a:prstGeom prst="rect">
            <a:avLst/>
          </a:prstGeom>
          <a:noFill/>
          <a:ln>
            <a:noFill/>
          </a:ln>
        </p:spPr>
        <p:txBody>
          <a:bodyPr spcFirstLastPara="1" wrap="square" lIns="91425" tIns="45700" rIns="91425" bIns="45700" anchor="t" anchorCtr="0">
            <a:spAutoFit/>
          </a:bodyPr>
          <a:lstStyle/>
          <a:p>
            <a:pPr>
              <a:tabLst>
                <a:tab pos="3060065" algn="ctr"/>
                <a:tab pos="6120130" algn="r"/>
              </a:tabLst>
            </a:pPr>
            <a:r>
              <a:rPr lang="it-IT" sz="1000" i="1" dirty="0">
                <a:ea typeface="Calibri" panose="020F0502020204030204" pitchFamily="34" charset="0"/>
                <a:cs typeface="Times New Roman" panose="02020603050405020304" pitchFamily="18" charset="0"/>
              </a:rPr>
              <a:t>Progetto: PON </a:t>
            </a:r>
            <a:r>
              <a:rPr lang="it-IT" sz="1000" i="1" dirty="0" err="1">
                <a:ea typeface="Calibri" panose="020F0502020204030204" pitchFamily="34" charset="0"/>
                <a:cs typeface="Times New Roman" panose="02020603050405020304" pitchFamily="18" charset="0"/>
              </a:rPr>
              <a:t>Governance</a:t>
            </a:r>
            <a:r>
              <a:rPr lang="it-IT" sz="1000" i="1" dirty="0">
                <a:ea typeface="Calibri" panose="020F0502020204030204" pitchFamily="34" charset="0"/>
                <a:cs typeface="Times New Roman" panose="02020603050405020304" pitchFamily="18" charset="0"/>
              </a:rPr>
              <a:t> e Capacità Istituzionale 2014-2020 </a:t>
            </a:r>
            <a:endParaRPr lang="it-IT" sz="1000" dirty="0">
              <a:ea typeface="Calibri" panose="020F0502020204030204" pitchFamily="34" charset="0"/>
              <a:cs typeface="Times New Roman" panose="02020603050405020304" pitchFamily="18" charset="0"/>
            </a:endParaRPr>
          </a:p>
          <a:p>
            <a:pPr>
              <a:tabLst>
                <a:tab pos="3060065" algn="ctr"/>
                <a:tab pos="6120130" algn="r"/>
              </a:tabLst>
            </a:pPr>
            <a:r>
              <a:rPr lang="it-IT" sz="1000" i="1" dirty="0">
                <a:ea typeface="Calibri" panose="020F0502020204030204" pitchFamily="34" charset="0"/>
                <a:cs typeface="Times New Roman" panose="02020603050405020304" pitchFamily="18" charset="0"/>
              </a:rPr>
              <a:t>Titolo progetto: “Modelli, Sistemi e Competenze per l’implementazione dell’Ufficio per il Processo”</a:t>
            </a:r>
            <a:endParaRPr lang="it-IT" sz="1000" dirty="0">
              <a:ea typeface="Calibri" panose="020F0502020204030204" pitchFamily="34" charset="0"/>
              <a:cs typeface="Times New Roman" panose="02020603050405020304" pitchFamily="18" charset="0"/>
            </a:endParaRPr>
          </a:p>
          <a:p>
            <a:pPr>
              <a:tabLst>
                <a:tab pos="3060065" algn="ctr"/>
                <a:tab pos="6120130" algn="r"/>
              </a:tabLst>
            </a:pPr>
            <a:r>
              <a:rPr lang="it-IT" sz="1000" i="1" dirty="0">
                <a:ea typeface="Calibri" panose="020F0502020204030204" pitchFamily="34" charset="0"/>
                <a:cs typeface="Times New Roman" panose="02020603050405020304" pitchFamily="18" charset="0"/>
              </a:rPr>
              <a:t>CUP: H29J22000390006</a:t>
            </a:r>
            <a:endParaRPr lang="it-IT" sz="1000" dirty="0">
              <a:ea typeface="Calibri" panose="020F0502020204030204" pitchFamily="34" charset="0"/>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grpSp>
        <p:nvGrpSpPr>
          <p:cNvPr id="220" name="Google Shape;220;p5"/>
          <p:cNvGrpSpPr/>
          <p:nvPr/>
        </p:nvGrpSpPr>
        <p:grpSpPr>
          <a:xfrm>
            <a:off x="304124" y="6082919"/>
            <a:ext cx="3802172" cy="587573"/>
            <a:chOff x="0" y="0"/>
            <a:chExt cx="5407533" cy="835660"/>
          </a:xfrm>
        </p:grpSpPr>
        <p:sp>
          <p:nvSpPr>
            <p:cNvPr id="221" name="Google Shape;221;p5"/>
            <p:cNvSpPr/>
            <p:nvPr/>
          </p:nvSpPr>
          <p:spPr>
            <a:xfrm>
              <a:off x="6731" y="6731"/>
              <a:ext cx="5394071" cy="822198"/>
            </a:xfrm>
            <a:custGeom>
              <a:avLst/>
              <a:gdLst/>
              <a:ahLst/>
              <a:cxnLst/>
              <a:rect l="l" t="t" r="r" b="b"/>
              <a:pathLst>
                <a:path w="5394071" h="822198" extrusionOk="0">
                  <a:moveTo>
                    <a:pt x="0" y="0"/>
                  </a:moveTo>
                  <a:lnTo>
                    <a:pt x="5394071" y="0"/>
                  </a:lnTo>
                  <a:lnTo>
                    <a:pt x="5394071" y="822198"/>
                  </a:lnTo>
                  <a:lnTo>
                    <a:pt x="0" y="822198"/>
                  </a:lnTo>
                  <a:close/>
                </a:path>
              </a:pathLst>
            </a:custGeom>
            <a:solidFill>
              <a:srgbClr val="FFFFFF"/>
            </a:solidFill>
            <a:ln>
              <a:noFill/>
            </a:ln>
          </p:spPr>
        </p:sp>
        <p:sp>
          <p:nvSpPr>
            <p:cNvPr id="222" name="Google Shape;222;p5"/>
            <p:cNvSpPr/>
            <p:nvPr/>
          </p:nvSpPr>
          <p:spPr>
            <a:xfrm>
              <a:off x="0" y="0"/>
              <a:ext cx="5407533" cy="835660"/>
            </a:xfrm>
            <a:custGeom>
              <a:avLst/>
              <a:gdLst/>
              <a:ahLst/>
              <a:cxnLst/>
              <a:rect l="l" t="t" r="r" b="b"/>
              <a:pathLst>
                <a:path w="5407533" h="835660" extrusionOk="0">
                  <a:moveTo>
                    <a:pt x="6731" y="0"/>
                  </a:moveTo>
                  <a:lnTo>
                    <a:pt x="5400802" y="0"/>
                  </a:lnTo>
                  <a:cubicBezTo>
                    <a:pt x="5404485" y="0"/>
                    <a:pt x="5407533" y="3048"/>
                    <a:pt x="5407533" y="6731"/>
                  </a:cubicBezTo>
                  <a:lnTo>
                    <a:pt x="5407533" y="828929"/>
                  </a:lnTo>
                  <a:cubicBezTo>
                    <a:pt x="5407533" y="832612"/>
                    <a:pt x="5404485" y="835660"/>
                    <a:pt x="5400802" y="835660"/>
                  </a:cubicBezTo>
                  <a:lnTo>
                    <a:pt x="6731" y="835660"/>
                  </a:lnTo>
                  <a:cubicBezTo>
                    <a:pt x="3048" y="835660"/>
                    <a:pt x="0" y="832612"/>
                    <a:pt x="0" y="828929"/>
                  </a:cubicBezTo>
                  <a:lnTo>
                    <a:pt x="0" y="6731"/>
                  </a:lnTo>
                  <a:cubicBezTo>
                    <a:pt x="0" y="3048"/>
                    <a:pt x="3048" y="0"/>
                    <a:pt x="6731" y="0"/>
                  </a:cubicBezTo>
                  <a:moveTo>
                    <a:pt x="6731" y="13589"/>
                  </a:moveTo>
                  <a:lnTo>
                    <a:pt x="6731" y="6731"/>
                  </a:lnTo>
                  <a:lnTo>
                    <a:pt x="13462" y="6731"/>
                  </a:lnTo>
                  <a:lnTo>
                    <a:pt x="13462" y="828929"/>
                  </a:lnTo>
                  <a:lnTo>
                    <a:pt x="6731" y="828929"/>
                  </a:lnTo>
                  <a:lnTo>
                    <a:pt x="6731" y="822198"/>
                  </a:lnTo>
                  <a:lnTo>
                    <a:pt x="5400802" y="822198"/>
                  </a:lnTo>
                  <a:lnTo>
                    <a:pt x="5400802" y="828929"/>
                  </a:lnTo>
                  <a:lnTo>
                    <a:pt x="5394071" y="828929"/>
                  </a:lnTo>
                  <a:lnTo>
                    <a:pt x="5394071" y="6731"/>
                  </a:lnTo>
                  <a:lnTo>
                    <a:pt x="5400802" y="6731"/>
                  </a:lnTo>
                  <a:lnTo>
                    <a:pt x="5400802" y="13462"/>
                  </a:lnTo>
                  <a:lnTo>
                    <a:pt x="6731" y="13462"/>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23" name="Google Shape;223;p5"/>
          <p:cNvPicPr preferRelativeResize="0"/>
          <p:nvPr/>
        </p:nvPicPr>
        <p:blipFill rotWithShape="1">
          <a:blip r:embed="rId3">
            <a:alphaModFix/>
          </a:blip>
          <a:srcRect/>
          <a:stretch/>
        </p:blipFill>
        <p:spPr>
          <a:xfrm>
            <a:off x="211611" y="6294674"/>
            <a:ext cx="1548775" cy="497971"/>
          </a:xfrm>
          <a:prstGeom prst="rect">
            <a:avLst/>
          </a:prstGeom>
          <a:noFill/>
          <a:ln>
            <a:noFill/>
          </a:ln>
        </p:spPr>
      </p:pic>
      <p:grpSp>
        <p:nvGrpSpPr>
          <p:cNvPr id="224" name="Google Shape;224;p5"/>
          <p:cNvGrpSpPr/>
          <p:nvPr/>
        </p:nvGrpSpPr>
        <p:grpSpPr>
          <a:xfrm>
            <a:off x="-4762" y="632548"/>
            <a:ext cx="5301913" cy="213866"/>
            <a:chOff x="0" y="0"/>
            <a:chExt cx="7540499" cy="304165"/>
          </a:xfrm>
        </p:grpSpPr>
        <p:sp>
          <p:nvSpPr>
            <p:cNvPr id="225" name="Google Shape;225;p5"/>
            <p:cNvSpPr/>
            <p:nvPr/>
          </p:nvSpPr>
          <p:spPr>
            <a:xfrm>
              <a:off x="6731" y="6731"/>
              <a:ext cx="7527036" cy="290703"/>
            </a:xfrm>
            <a:custGeom>
              <a:avLst/>
              <a:gdLst/>
              <a:ahLst/>
              <a:cxnLst/>
              <a:rect l="l" t="t" r="r" b="b"/>
              <a:pathLst>
                <a:path w="7527036" h="290703" extrusionOk="0">
                  <a:moveTo>
                    <a:pt x="0" y="0"/>
                  </a:moveTo>
                  <a:lnTo>
                    <a:pt x="7527036" y="0"/>
                  </a:lnTo>
                  <a:lnTo>
                    <a:pt x="7527036" y="290703"/>
                  </a:lnTo>
                  <a:lnTo>
                    <a:pt x="0" y="290703"/>
                  </a:lnTo>
                  <a:close/>
                </a:path>
              </a:pathLst>
            </a:custGeom>
            <a:solidFill>
              <a:srgbClr val="FFFFFF"/>
            </a:solidFill>
            <a:ln>
              <a:noFill/>
            </a:ln>
          </p:spPr>
        </p:sp>
        <p:sp>
          <p:nvSpPr>
            <p:cNvPr id="226" name="Google Shape;226;p5"/>
            <p:cNvSpPr/>
            <p:nvPr/>
          </p:nvSpPr>
          <p:spPr>
            <a:xfrm>
              <a:off x="0" y="0"/>
              <a:ext cx="7540499" cy="304165"/>
            </a:xfrm>
            <a:custGeom>
              <a:avLst/>
              <a:gdLst/>
              <a:ahLst/>
              <a:cxnLst/>
              <a:rect l="l" t="t" r="r" b="b"/>
              <a:pathLst>
                <a:path w="7540499" h="304165" extrusionOk="0">
                  <a:moveTo>
                    <a:pt x="6731" y="0"/>
                  </a:moveTo>
                  <a:lnTo>
                    <a:pt x="7533767" y="0"/>
                  </a:lnTo>
                  <a:cubicBezTo>
                    <a:pt x="7537450" y="0"/>
                    <a:pt x="7540499" y="3048"/>
                    <a:pt x="7540499" y="6731"/>
                  </a:cubicBezTo>
                  <a:lnTo>
                    <a:pt x="7540499" y="297434"/>
                  </a:lnTo>
                  <a:cubicBezTo>
                    <a:pt x="7540499" y="301117"/>
                    <a:pt x="7537450" y="304165"/>
                    <a:pt x="7533767" y="304165"/>
                  </a:cubicBezTo>
                  <a:lnTo>
                    <a:pt x="6731" y="304165"/>
                  </a:lnTo>
                  <a:cubicBezTo>
                    <a:pt x="3048" y="304165"/>
                    <a:pt x="0" y="301117"/>
                    <a:pt x="0" y="297434"/>
                  </a:cubicBezTo>
                  <a:lnTo>
                    <a:pt x="0" y="6731"/>
                  </a:lnTo>
                  <a:cubicBezTo>
                    <a:pt x="0" y="3048"/>
                    <a:pt x="3048" y="0"/>
                    <a:pt x="6731" y="0"/>
                  </a:cubicBezTo>
                  <a:moveTo>
                    <a:pt x="6731" y="13589"/>
                  </a:moveTo>
                  <a:lnTo>
                    <a:pt x="6731" y="6731"/>
                  </a:lnTo>
                  <a:lnTo>
                    <a:pt x="13462" y="6731"/>
                  </a:lnTo>
                  <a:lnTo>
                    <a:pt x="13462" y="297434"/>
                  </a:lnTo>
                  <a:lnTo>
                    <a:pt x="6731" y="297434"/>
                  </a:lnTo>
                  <a:lnTo>
                    <a:pt x="6731" y="290703"/>
                  </a:lnTo>
                  <a:lnTo>
                    <a:pt x="7533767" y="290703"/>
                  </a:lnTo>
                  <a:lnTo>
                    <a:pt x="7533767" y="297434"/>
                  </a:lnTo>
                  <a:lnTo>
                    <a:pt x="7527036" y="297434"/>
                  </a:lnTo>
                  <a:lnTo>
                    <a:pt x="7527036" y="6731"/>
                  </a:lnTo>
                  <a:lnTo>
                    <a:pt x="7533767" y="6731"/>
                  </a:lnTo>
                  <a:lnTo>
                    <a:pt x="7533767" y="13462"/>
                  </a:lnTo>
                  <a:lnTo>
                    <a:pt x="6731" y="13462"/>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27" name="Google Shape;227;p5"/>
          <p:cNvCxnSpPr/>
          <p:nvPr/>
        </p:nvCxnSpPr>
        <p:spPr>
          <a:xfrm rot="14483">
            <a:off x="-12727" y="730555"/>
            <a:ext cx="6029053" cy="0"/>
          </a:xfrm>
          <a:prstGeom prst="straightConnector1">
            <a:avLst/>
          </a:prstGeom>
          <a:noFill/>
          <a:ln w="19050" cap="rnd" cmpd="sng">
            <a:solidFill>
              <a:srgbClr val="595959"/>
            </a:solidFill>
            <a:prstDash val="solid"/>
            <a:round/>
            <a:headEnd type="none" w="sm" len="sm"/>
            <a:tailEnd type="none" w="sm" len="sm"/>
          </a:ln>
        </p:spPr>
      </p:cxnSp>
      <p:sp>
        <p:nvSpPr>
          <p:cNvPr id="271" name="Google Shape;271;p5"/>
          <p:cNvSpPr txBox="1"/>
          <p:nvPr/>
        </p:nvSpPr>
        <p:spPr>
          <a:xfrm>
            <a:off x="265794" y="368132"/>
            <a:ext cx="7971833" cy="235449"/>
          </a:xfrm>
          <a:prstGeom prst="rect">
            <a:avLst/>
          </a:prstGeom>
          <a:noFill/>
          <a:ln>
            <a:noFill/>
          </a:ln>
        </p:spPr>
        <p:txBody>
          <a:bodyPr spcFirstLastPara="1" wrap="square" lIns="0" tIns="0" rIns="0" bIns="0" anchor="t" anchorCtr="0">
            <a:spAutoFit/>
          </a:bodyPr>
          <a:lstStyle/>
          <a:p>
            <a:pPr lvl="0">
              <a:lnSpc>
                <a:spcPct val="102084"/>
              </a:lnSpc>
            </a:pPr>
            <a:r>
              <a:rPr lang="it-IT" sz="1500" b="1" dirty="0">
                <a:solidFill>
                  <a:srgbClr val="9A3324"/>
                </a:solidFill>
                <a:latin typeface="Open Sans"/>
                <a:ea typeface="Open Sans"/>
                <a:cs typeface="Open Sans"/>
                <a:sym typeface="Open Sans"/>
              </a:rPr>
              <a:t>Le modifiche alla fase introduttiva del processo ordinario di cognizione</a:t>
            </a:r>
            <a:endParaRPr lang="it-IT" sz="1500" dirty="0"/>
          </a:p>
        </p:txBody>
      </p:sp>
      <p:pic>
        <p:nvPicPr>
          <p:cNvPr id="204" name="Picture 3" descr="univ_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68686" y="126118"/>
            <a:ext cx="1767272" cy="734310"/>
          </a:xfrm>
          <a:prstGeom prst="rect">
            <a:avLst/>
          </a:prstGeom>
          <a:noFill/>
          <a:extLst>
            <a:ext uri="{909E8E84-426E-40DD-AFC4-6F175D3DCCD1}">
              <a14:hiddenFill xmlns:a14="http://schemas.microsoft.com/office/drawing/2010/main">
                <a:solidFill>
                  <a:srgbClr val="FFFFFF"/>
                </a:solidFill>
              </a14:hiddenFill>
            </a:ext>
          </a:extLst>
        </p:spPr>
      </p:pic>
      <p:sp>
        <p:nvSpPr>
          <p:cNvPr id="206" name="Google Shape;271;p5"/>
          <p:cNvSpPr txBox="1"/>
          <p:nvPr/>
        </p:nvSpPr>
        <p:spPr>
          <a:xfrm>
            <a:off x="524275" y="1024230"/>
            <a:ext cx="8021474" cy="313932"/>
          </a:xfrm>
          <a:prstGeom prst="rect">
            <a:avLst/>
          </a:prstGeom>
          <a:noFill/>
          <a:ln>
            <a:noFill/>
          </a:ln>
        </p:spPr>
        <p:txBody>
          <a:bodyPr spcFirstLastPara="1" wrap="square" lIns="0" tIns="0" rIns="0" bIns="0" anchor="t" anchorCtr="0">
            <a:spAutoFit/>
          </a:bodyPr>
          <a:lstStyle/>
          <a:p>
            <a:pPr lvl="0" algn="ctr">
              <a:lnSpc>
                <a:spcPct val="102084"/>
              </a:lnSpc>
            </a:pPr>
            <a:r>
              <a:rPr lang="it-IT" sz="2000" b="1" dirty="0">
                <a:solidFill>
                  <a:srgbClr val="9A3324"/>
                </a:solidFill>
                <a:latin typeface="Open Sans"/>
                <a:ea typeface="Open Sans"/>
                <a:cs typeface="Open Sans"/>
                <a:sym typeface="Open Sans"/>
              </a:rPr>
              <a:t>La chiamata del terzo ex art. 107 c.c.</a:t>
            </a:r>
            <a:endParaRPr sz="2000" dirty="0"/>
          </a:p>
        </p:txBody>
      </p:sp>
      <p:sp>
        <p:nvSpPr>
          <p:cNvPr id="2" name="Rettangolo 1"/>
          <p:cNvSpPr/>
          <p:nvPr/>
        </p:nvSpPr>
        <p:spPr>
          <a:xfrm>
            <a:off x="524275" y="1460315"/>
            <a:ext cx="7972835" cy="3974678"/>
          </a:xfrm>
          <a:prstGeom prst="rect">
            <a:avLst/>
          </a:prstGeom>
        </p:spPr>
        <p:txBody>
          <a:bodyPr wrap="square">
            <a:spAutoFit/>
          </a:bodyPr>
          <a:lstStyle/>
          <a:p>
            <a:pPr lvl="0" algn="just">
              <a:lnSpc>
                <a:spcPct val="150000"/>
              </a:lnSpc>
            </a:pPr>
            <a:r>
              <a:rPr lang="it-IT" sz="1700" b="1" dirty="0">
                <a:solidFill>
                  <a:schemeClr val="tx2">
                    <a:lumMod val="50000"/>
                  </a:schemeClr>
                </a:solidFill>
                <a:latin typeface="Open Sans"/>
                <a:ea typeface="Open Sans"/>
                <a:cs typeface="Open Sans"/>
                <a:sym typeface="Open Sans"/>
              </a:rPr>
              <a:t>Diversamente da quanto previsto dall’art. 102 </a:t>
            </a:r>
            <a:r>
              <a:rPr lang="it-IT" sz="1700" b="1" dirty="0" err="1">
                <a:solidFill>
                  <a:schemeClr val="tx2">
                    <a:lumMod val="50000"/>
                  </a:schemeClr>
                </a:solidFill>
                <a:latin typeface="Open Sans"/>
                <a:ea typeface="Open Sans"/>
                <a:cs typeface="Open Sans"/>
                <a:sym typeface="Open Sans"/>
              </a:rPr>
              <a:t>c.p.c.</a:t>
            </a:r>
            <a:r>
              <a:rPr lang="it-IT" sz="1700" b="1" dirty="0">
                <a:solidFill>
                  <a:schemeClr val="tx2">
                    <a:lumMod val="50000"/>
                  </a:schemeClr>
                </a:solidFill>
                <a:latin typeface="Open Sans"/>
                <a:ea typeface="Open Sans"/>
                <a:cs typeface="Open Sans"/>
                <a:sym typeface="Open Sans"/>
              </a:rPr>
              <a:t> la chiamata di terzo di cui all’art. 107 </a:t>
            </a:r>
            <a:r>
              <a:rPr lang="it-IT" sz="1700" b="1" dirty="0" err="1">
                <a:solidFill>
                  <a:schemeClr val="tx2">
                    <a:lumMod val="50000"/>
                  </a:schemeClr>
                </a:solidFill>
                <a:latin typeface="Open Sans"/>
                <a:ea typeface="Open Sans"/>
                <a:cs typeface="Open Sans"/>
                <a:sym typeface="Open Sans"/>
              </a:rPr>
              <a:t>c.p.c.</a:t>
            </a:r>
            <a:r>
              <a:rPr lang="it-IT" sz="1700" b="1" dirty="0">
                <a:solidFill>
                  <a:schemeClr val="tx2">
                    <a:lumMod val="50000"/>
                  </a:schemeClr>
                </a:solidFill>
                <a:latin typeface="Open Sans"/>
                <a:ea typeface="Open Sans"/>
                <a:cs typeface="Open Sans"/>
                <a:sym typeface="Open Sans"/>
              </a:rPr>
              <a:t> viene disposta per ordine del Giudice quando il litisconsorzio è la conseguenza di un valutazione discrezionale a fronte della legittima alternativa di lasciare la posizione del terzo ad un eventuale altro giudizio.</a:t>
            </a:r>
          </a:p>
          <a:p>
            <a:pPr lvl="0" algn="just">
              <a:lnSpc>
                <a:spcPct val="150000"/>
              </a:lnSpc>
            </a:pPr>
            <a:endParaRPr lang="it-IT" sz="1700" b="1" dirty="0">
              <a:solidFill>
                <a:schemeClr val="tx2">
                  <a:lumMod val="50000"/>
                </a:schemeClr>
              </a:solidFill>
              <a:latin typeface="Open Sans"/>
              <a:ea typeface="Open Sans"/>
              <a:cs typeface="Open Sans"/>
              <a:sym typeface="Open Sans"/>
            </a:endParaRPr>
          </a:p>
          <a:p>
            <a:pPr lvl="0" algn="just">
              <a:lnSpc>
                <a:spcPct val="150000"/>
              </a:lnSpc>
            </a:pPr>
            <a:r>
              <a:rPr lang="it-IT" sz="1700" b="1" dirty="0">
                <a:solidFill>
                  <a:schemeClr val="tx2">
                    <a:lumMod val="50000"/>
                  </a:schemeClr>
                </a:solidFill>
                <a:latin typeface="Open Sans"/>
                <a:ea typeface="Open Sans"/>
                <a:cs typeface="Open Sans"/>
                <a:sym typeface="Open Sans"/>
              </a:rPr>
              <a:t>Risultano diverse, pertanto, anche le conseguenze derivanti dall'inosservanza dell'ordine. In caso di mancato ottemperamento all’ordine di chiamata del terzo il Giudice dispone la cancellazione della causa dal ruolo con possibile sua riassunzione.</a:t>
            </a:r>
          </a:p>
        </p:txBody>
      </p:sp>
    </p:spTree>
    <p:extLst>
      <p:ext uri="{BB962C8B-B14F-4D97-AF65-F5344CB8AC3E}">
        <p14:creationId xmlns:p14="http://schemas.microsoft.com/office/powerpoint/2010/main" val="31346877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grpSp>
        <p:nvGrpSpPr>
          <p:cNvPr id="220" name="Google Shape;220;p5"/>
          <p:cNvGrpSpPr/>
          <p:nvPr/>
        </p:nvGrpSpPr>
        <p:grpSpPr>
          <a:xfrm>
            <a:off x="304124" y="6082919"/>
            <a:ext cx="3802172" cy="587573"/>
            <a:chOff x="0" y="0"/>
            <a:chExt cx="5407533" cy="835660"/>
          </a:xfrm>
        </p:grpSpPr>
        <p:sp>
          <p:nvSpPr>
            <p:cNvPr id="221" name="Google Shape;221;p5"/>
            <p:cNvSpPr/>
            <p:nvPr/>
          </p:nvSpPr>
          <p:spPr>
            <a:xfrm>
              <a:off x="6731" y="6731"/>
              <a:ext cx="5394071" cy="822198"/>
            </a:xfrm>
            <a:custGeom>
              <a:avLst/>
              <a:gdLst/>
              <a:ahLst/>
              <a:cxnLst/>
              <a:rect l="l" t="t" r="r" b="b"/>
              <a:pathLst>
                <a:path w="5394071" h="822198" extrusionOk="0">
                  <a:moveTo>
                    <a:pt x="0" y="0"/>
                  </a:moveTo>
                  <a:lnTo>
                    <a:pt x="5394071" y="0"/>
                  </a:lnTo>
                  <a:lnTo>
                    <a:pt x="5394071" y="822198"/>
                  </a:lnTo>
                  <a:lnTo>
                    <a:pt x="0" y="822198"/>
                  </a:lnTo>
                  <a:close/>
                </a:path>
              </a:pathLst>
            </a:custGeom>
            <a:solidFill>
              <a:srgbClr val="FFFFFF"/>
            </a:solidFill>
            <a:ln>
              <a:noFill/>
            </a:ln>
          </p:spPr>
        </p:sp>
        <p:sp>
          <p:nvSpPr>
            <p:cNvPr id="222" name="Google Shape;222;p5"/>
            <p:cNvSpPr/>
            <p:nvPr/>
          </p:nvSpPr>
          <p:spPr>
            <a:xfrm>
              <a:off x="0" y="0"/>
              <a:ext cx="5407533" cy="835660"/>
            </a:xfrm>
            <a:custGeom>
              <a:avLst/>
              <a:gdLst/>
              <a:ahLst/>
              <a:cxnLst/>
              <a:rect l="l" t="t" r="r" b="b"/>
              <a:pathLst>
                <a:path w="5407533" h="835660" extrusionOk="0">
                  <a:moveTo>
                    <a:pt x="6731" y="0"/>
                  </a:moveTo>
                  <a:lnTo>
                    <a:pt x="5400802" y="0"/>
                  </a:lnTo>
                  <a:cubicBezTo>
                    <a:pt x="5404485" y="0"/>
                    <a:pt x="5407533" y="3048"/>
                    <a:pt x="5407533" y="6731"/>
                  </a:cubicBezTo>
                  <a:lnTo>
                    <a:pt x="5407533" y="828929"/>
                  </a:lnTo>
                  <a:cubicBezTo>
                    <a:pt x="5407533" y="832612"/>
                    <a:pt x="5404485" y="835660"/>
                    <a:pt x="5400802" y="835660"/>
                  </a:cubicBezTo>
                  <a:lnTo>
                    <a:pt x="6731" y="835660"/>
                  </a:lnTo>
                  <a:cubicBezTo>
                    <a:pt x="3048" y="835660"/>
                    <a:pt x="0" y="832612"/>
                    <a:pt x="0" y="828929"/>
                  </a:cubicBezTo>
                  <a:lnTo>
                    <a:pt x="0" y="6731"/>
                  </a:lnTo>
                  <a:cubicBezTo>
                    <a:pt x="0" y="3048"/>
                    <a:pt x="3048" y="0"/>
                    <a:pt x="6731" y="0"/>
                  </a:cubicBezTo>
                  <a:moveTo>
                    <a:pt x="6731" y="13589"/>
                  </a:moveTo>
                  <a:lnTo>
                    <a:pt x="6731" y="6731"/>
                  </a:lnTo>
                  <a:lnTo>
                    <a:pt x="13462" y="6731"/>
                  </a:lnTo>
                  <a:lnTo>
                    <a:pt x="13462" y="828929"/>
                  </a:lnTo>
                  <a:lnTo>
                    <a:pt x="6731" y="828929"/>
                  </a:lnTo>
                  <a:lnTo>
                    <a:pt x="6731" y="822198"/>
                  </a:lnTo>
                  <a:lnTo>
                    <a:pt x="5400802" y="822198"/>
                  </a:lnTo>
                  <a:lnTo>
                    <a:pt x="5400802" y="828929"/>
                  </a:lnTo>
                  <a:lnTo>
                    <a:pt x="5394071" y="828929"/>
                  </a:lnTo>
                  <a:lnTo>
                    <a:pt x="5394071" y="6731"/>
                  </a:lnTo>
                  <a:lnTo>
                    <a:pt x="5400802" y="6731"/>
                  </a:lnTo>
                  <a:lnTo>
                    <a:pt x="5400802" y="13462"/>
                  </a:lnTo>
                  <a:lnTo>
                    <a:pt x="6731" y="13462"/>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23" name="Google Shape;223;p5"/>
          <p:cNvPicPr preferRelativeResize="0"/>
          <p:nvPr/>
        </p:nvPicPr>
        <p:blipFill rotWithShape="1">
          <a:blip r:embed="rId3">
            <a:alphaModFix/>
          </a:blip>
          <a:srcRect/>
          <a:stretch/>
        </p:blipFill>
        <p:spPr>
          <a:xfrm>
            <a:off x="211611" y="6294674"/>
            <a:ext cx="1548775" cy="497971"/>
          </a:xfrm>
          <a:prstGeom prst="rect">
            <a:avLst/>
          </a:prstGeom>
          <a:noFill/>
          <a:ln>
            <a:noFill/>
          </a:ln>
        </p:spPr>
      </p:pic>
      <p:grpSp>
        <p:nvGrpSpPr>
          <p:cNvPr id="224" name="Google Shape;224;p5"/>
          <p:cNvGrpSpPr/>
          <p:nvPr/>
        </p:nvGrpSpPr>
        <p:grpSpPr>
          <a:xfrm>
            <a:off x="-4762" y="632548"/>
            <a:ext cx="5301913" cy="213866"/>
            <a:chOff x="0" y="0"/>
            <a:chExt cx="7540499" cy="304165"/>
          </a:xfrm>
        </p:grpSpPr>
        <p:sp>
          <p:nvSpPr>
            <p:cNvPr id="225" name="Google Shape;225;p5"/>
            <p:cNvSpPr/>
            <p:nvPr/>
          </p:nvSpPr>
          <p:spPr>
            <a:xfrm>
              <a:off x="6731" y="6731"/>
              <a:ext cx="7527036" cy="290703"/>
            </a:xfrm>
            <a:custGeom>
              <a:avLst/>
              <a:gdLst/>
              <a:ahLst/>
              <a:cxnLst/>
              <a:rect l="l" t="t" r="r" b="b"/>
              <a:pathLst>
                <a:path w="7527036" h="290703" extrusionOk="0">
                  <a:moveTo>
                    <a:pt x="0" y="0"/>
                  </a:moveTo>
                  <a:lnTo>
                    <a:pt x="7527036" y="0"/>
                  </a:lnTo>
                  <a:lnTo>
                    <a:pt x="7527036" y="290703"/>
                  </a:lnTo>
                  <a:lnTo>
                    <a:pt x="0" y="290703"/>
                  </a:lnTo>
                  <a:close/>
                </a:path>
              </a:pathLst>
            </a:custGeom>
            <a:solidFill>
              <a:srgbClr val="FFFFFF"/>
            </a:solidFill>
            <a:ln>
              <a:noFill/>
            </a:ln>
          </p:spPr>
        </p:sp>
        <p:sp>
          <p:nvSpPr>
            <p:cNvPr id="226" name="Google Shape;226;p5"/>
            <p:cNvSpPr/>
            <p:nvPr/>
          </p:nvSpPr>
          <p:spPr>
            <a:xfrm>
              <a:off x="0" y="0"/>
              <a:ext cx="7540499" cy="304165"/>
            </a:xfrm>
            <a:custGeom>
              <a:avLst/>
              <a:gdLst/>
              <a:ahLst/>
              <a:cxnLst/>
              <a:rect l="l" t="t" r="r" b="b"/>
              <a:pathLst>
                <a:path w="7540499" h="304165" extrusionOk="0">
                  <a:moveTo>
                    <a:pt x="6731" y="0"/>
                  </a:moveTo>
                  <a:lnTo>
                    <a:pt x="7533767" y="0"/>
                  </a:lnTo>
                  <a:cubicBezTo>
                    <a:pt x="7537450" y="0"/>
                    <a:pt x="7540499" y="3048"/>
                    <a:pt x="7540499" y="6731"/>
                  </a:cubicBezTo>
                  <a:lnTo>
                    <a:pt x="7540499" y="297434"/>
                  </a:lnTo>
                  <a:cubicBezTo>
                    <a:pt x="7540499" y="301117"/>
                    <a:pt x="7537450" y="304165"/>
                    <a:pt x="7533767" y="304165"/>
                  </a:cubicBezTo>
                  <a:lnTo>
                    <a:pt x="6731" y="304165"/>
                  </a:lnTo>
                  <a:cubicBezTo>
                    <a:pt x="3048" y="304165"/>
                    <a:pt x="0" y="301117"/>
                    <a:pt x="0" y="297434"/>
                  </a:cubicBezTo>
                  <a:lnTo>
                    <a:pt x="0" y="6731"/>
                  </a:lnTo>
                  <a:cubicBezTo>
                    <a:pt x="0" y="3048"/>
                    <a:pt x="3048" y="0"/>
                    <a:pt x="6731" y="0"/>
                  </a:cubicBezTo>
                  <a:moveTo>
                    <a:pt x="6731" y="13589"/>
                  </a:moveTo>
                  <a:lnTo>
                    <a:pt x="6731" y="6731"/>
                  </a:lnTo>
                  <a:lnTo>
                    <a:pt x="13462" y="6731"/>
                  </a:lnTo>
                  <a:lnTo>
                    <a:pt x="13462" y="297434"/>
                  </a:lnTo>
                  <a:lnTo>
                    <a:pt x="6731" y="297434"/>
                  </a:lnTo>
                  <a:lnTo>
                    <a:pt x="6731" y="290703"/>
                  </a:lnTo>
                  <a:lnTo>
                    <a:pt x="7533767" y="290703"/>
                  </a:lnTo>
                  <a:lnTo>
                    <a:pt x="7533767" y="297434"/>
                  </a:lnTo>
                  <a:lnTo>
                    <a:pt x="7527036" y="297434"/>
                  </a:lnTo>
                  <a:lnTo>
                    <a:pt x="7527036" y="6731"/>
                  </a:lnTo>
                  <a:lnTo>
                    <a:pt x="7533767" y="6731"/>
                  </a:lnTo>
                  <a:lnTo>
                    <a:pt x="7533767" y="13462"/>
                  </a:lnTo>
                  <a:lnTo>
                    <a:pt x="6731" y="13462"/>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27" name="Google Shape;227;p5"/>
          <p:cNvCxnSpPr/>
          <p:nvPr/>
        </p:nvCxnSpPr>
        <p:spPr>
          <a:xfrm rot="14483">
            <a:off x="-12727" y="730555"/>
            <a:ext cx="6029053" cy="0"/>
          </a:xfrm>
          <a:prstGeom prst="straightConnector1">
            <a:avLst/>
          </a:prstGeom>
          <a:noFill/>
          <a:ln w="19050" cap="rnd" cmpd="sng">
            <a:solidFill>
              <a:srgbClr val="595959"/>
            </a:solidFill>
            <a:prstDash val="solid"/>
            <a:round/>
            <a:headEnd type="none" w="sm" len="sm"/>
            <a:tailEnd type="none" w="sm" len="sm"/>
          </a:ln>
        </p:spPr>
      </p:cxnSp>
      <p:sp>
        <p:nvSpPr>
          <p:cNvPr id="271" name="Google Shape;271;p5"/>
          <p:cNvSpPr txBox="1"/>
          <p:nvPr/>
        </p:nvSpPr>
        <p:spPr>
          <a:xfrm>
            <a:off x="265794" y="368132"/>
            <a:ext cx="7971833" cy="235449"/>
          </a:xfrm>
          <a:prstGeom prst="rect">
            <a:avLst/>
          </a:prstGeom>
          <a:noFill/>
          <a:ln>
            <a:noFill/>
          </a:ln>
        </p:spPr>
        <p:txBody>
          <a:bodyPr spcFirstLastPara="1" wrap="square" lIns="0" tIns="0" rIns="0" bIns="0" anchor="t" anchorCtr="0">
            <a:spAutoFit/>
          </a:bodyPr>
          <a:lstStyle/>
          <a:p>
            <a:pPr lvl="0">
              <a:lnSpc>
                <a:spcPct val="102084"/>
              </a:lnSpc>
            </a:pPr>
            <a:r>
              <a:rPr lang="it-IT" sz="1500" b="1" dirty="0">
                <a:solidFill>
                  <a:srgbClr val="9A3324"/>
                </a:solidFill>
                <a:latin typeface="Open Sans"/>
                <a:ea typeface="Open Sans"/>
                <a:cs typeface="Open Sans"/>
                <a:sym typeface="Open Sans"/>
              </a:rPr>
              <a:t>Le modifiche alla fase introduttiva del processo ordinario di cognizione</a:t>
            </a:r>
            <a:endParaRPr lang="it-IT" sz="1500" dirty="0"/>
          </a:p>
        </p:txBody>
      </p:sp>
      <p:pic>
        <p:nvPicPr>
          <p:cNvPr id="204" name="Picture 3" descr="univ_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68686" y="126118"/>
            <a:ext cx="1767272" cy="734310"/>
          </a:xfrm>
          <a:prstGeom prst="rect">
            <a:avLst/>
          </a:prstGeom>
          <a:noFill/>
          <a:extLst>
            <a:ext uri="{909E8E84-426E-40DD-AFC4-6F175D3DCCD1}">
              <a14:hiddenFill xmlns:a14="http://schemas.microsoft.com/office/drawing/2010/main">
                <a:solidFill>
                  <a:srgbClr val="FFFFFF"/>
                </a:solidFill>
              </a14:hiddenFill>
            </a:ext>
          </a:extLst>
        </p:spPr>
      </p:pic>
      <p:sp>
        <p:nvSpPr>
          <p:cNvPr id="206" name="Google Shape;271;p5"/>
          <p:cNvSpPr txBox="1"/>
          <p:nvPr/>
        </p:nvSpPr>
        <p:spPr>
          <a:xfrm>
            <a:off x="418289" y="1030536"/>
            <a:ext cx="8078821" cy="941861"/>
          </a:xfrm>
          <a:prstGeom prst="rect">
            <a:avLst/>
          </a:prstGeom>
          <a:noFill/>
          <a:ln>
            <a:noFill/>
          </a:ln>
        </p:spPr>
        <p:txBody>
          <a:bodyPr spcFirstLastPara="1" wrap="square" lIns="0" tIns="0" rIns="0" bIns="0" anchor="t" anchorCtr="0">
            <a:spAutoFit/>
          </a:bodyPr>
          <a:lstStyle/>
          <a:p>
            <a:pPr lvl="0" algn="ctr">
              <a:lnSpc>
                <a:spcPct val="102084"/>
              </a:lnSpc>
            </a:pPr>
            <a:r>
              <a:rPr lang="it-IT" sz="2200" b="1" dirty="0">
                <a:solidFill>
                  <a:srgbClr val="9A3324"/>
                </a:solidFill>
                <a:latin typeface="Open Sans"/>
                <a:ea typeface="Open Sans"/>
                <a:cs typeface="Open Sans"/>
                <a:sym typeface="Open Sans"/>
              </a:rPr>
              <a:t>Il nuovo atto di citazione</a:t>
            </a:r>
          </a:p>
          <a:p>
            <a:pPr lvl="0" algn="ctr">
              <a:lnSpc>
                <a:spcPct val="102084"/>
              </a:lnSpc>
            </a:pPr>
            <a:r>
              <a:rPr lang="it-IT" sz="1500" b="1" dirty="0">
                <a:solidFill>
                  <a:srgbClr val="9A3324"/>
                </a:solidFill>
                <a:latin typeface="Open Sans"/>
                <a:ea typeface="Open Sans"/>
                <a:cs typeface="Open Sans"/>
                <a:sym typeface="Open Sans"/>
              </a:rPr>
              <a:t>(art 163 </a:t>
            </a:r>
            <a:r>
              <a:rPr lang="it-IT" sz="1500" b="1" dirty="0" err="1">
                <a:solidFill>
                  <a:srgbClr val="9A3324"/>
                </a:solidFill>
                <a:latin typeface="Open Sans"/>
                <a:ea typeface="Open Sans"/>
                <a:cs typeface="Open Sans"/>
                <a:sym typeface="Open Sans"/>
              </a:rPr>
              <a:t>c.p.c.</a:t>
            </a:r>
            <a:r>
              <a:rPr lang="it-IT" sz="1500" b="1" dirty="0">
                <a:solidFill>
                  <a:srgbClr val="9A3324"/>
                </a:solidFill>
                <a:latin typeface="Open Sans"/>
                <a:ea typeface="Open Sans"/>
                <a:cs typeface="Open Sans"/>
                <a:sym typeface="Open Sans"/>
              </a:rPr>
              <a:t>)</a:t>
            </a:r>
          </a:p>
          <a:p>
            <a:pPr lvl="0" algn="ctr">
              <a:lnSpc>
                <a:spcPct val="102084"/>
              </a:lnSpc>
            </a:pPr>
            <a:r>
              <a:rPr lang="it-IT" sz="2200" b="1" dirty="0">
                <a:solidFill>
                  <a:srgbClr val="9A3324"/>
                </a:solidFill>
                <a:latin typeface="Open Sans"/>
                <a:ea typeface="Open Sans"/>
                <a:cs typeface="Open Sans"/>
                <a:sym typeface="Open Sans"/>
              </a:rPr>
              <a:t> </a:t>
            </a:r>
          </a:p>
        </p:txBody>
      </p:sp>
      <p:sp>
        <p:nvSpPr>
          <p:cNvPr id="2" name="Rettangolo 1"/>
          <p:cNvSpPr/>
          <p:nvPr/>
        </p:nvSpPr>
        <p:spPr>
          <a:xfrm>
            <a:off x="524275" y="1786515"/>
            <a:ext cx="7972835" cy="3847207"/>
          </a:xfrm>
          <a:prstGeom prst="rect">
            <a:avLst/>
          </a:prstGeom>
        </p:spPr>
        <p:txBody>
          <a:bodyPr wrap="square">
            <a:spAutoFit/>
          </a:bodyPr>
          <a:lstStyle/>
          <a:p>
            <a:pPr lvl="0" algn="just"/>
            <a:r>
              <a:rPr lang="it-IT" sz="1700" b="1" dirty="0">
                <a:solidFill>
                  <a:schemeClr val="tx2">
                    <a:lumMod val="50000"/>
                  </a:schemeClr>
                </a:solidFill>
                <a:latin typeface="Open Sans"/>
                <a:ea typeface="Open Sans"/>
                <a:cs typeface="Open Sans"/>
                <a:sym typeface="Open Sans"/>
              </a:rPr>
              <a:t>L’art. 163 </a:t>
            </a:r>
            <a:r>
              <a:rPr lang="it-IT" sz="1700" b="1" dirty="0" err="1">
                <a:solidFill>
                  <a:schemeClr val="tx2">
                    <a:lumMod val="50000"/>
                  </a:schemeClr>
                </a:solidFill>
                <a:latin typeface="Open Sans"/>
                <a:ea typeface="Open Sans"/>
                <a:cs typeface="Open Sans"/>
                <a:sym typeface="Open Sans"/>
              </a:rPr>
              <a:t>c.p.c.</a:t>
            </a:r>
            <a:r>
              <a:rPr lang="it-IT" sz="1700" b="1" dirty="0">
                <a:solidFill>
                  <a:schemeClr val="tx2">
                    <a:lumMod val="50000"/>
                  </a:schemeClr>
                </a:solidFill>
                <a:latin typeface="Open Sans"/>
                <a:ea typeface="Open Sans"/>
                <a:cs typeface="Open Sans"/>
                <a:sym typeface="Open Sans"/>
              </a:rPr>
              <a:t> stabilisce che l’atto di citazione debba contenere:</a:t>
            </a:r>
          </a:p>
          <a:p>
            <a:pPr lvl="0" algn="just"/>
            <a:endParaRPr lang="it-IT" sz="1700" b="1" dirty="0">
              <a:solidFill>
                <a:schemeClr val="tx2">
                  <a:lumMod val="50000"/>
                </a:schemeClr>
              </a:solidFill>
              <a:latin typeface="Open Sans"/>
              <a:ea typeface="Open Sans"/>
              <a:cs typeface="Open Sans"/>
              <a:sym typeface="Open Sans"/>
            </a:endParaRPr>
          </a:p>
          <a:p>
            <a:pPr lvl="0" algn="just"/>
            <a:r>
              <a:rPr lang="it-IT" b="1" dirty="0">
                <a:solidFill>
                  <a:schemeClr val="tx2">
                    <a:lumMod val="50000"/>
                  </a:schemeClr>
                </a:solidFill>
                <a:latin typeface="Open Sans"/>
                <a:ea typeface="Open Sans"/>
                <a:cs typeface="Open Sans"/>
                <a:sym typeface="Open Sans"/>
              </a:rPr>
              <a:t>1) l'indicazione del tribunale davanti al quale la domanda è proposta;</a:t>
            </a:r>
          </a:p>
          <a:p>
            <a:pPr lvl="0" algn="just"/>
            <a:r>
              <a:rPr lang="it-IT" b="1" dirty="0">
                <a:solidFill>
                  <a:schemeClr val="tx2">
                    <a:lumMod val="50000"/>
                  </a:schemeClr>
                </a:solidFill>
                <a:latin typeface="Open Sans"/>
                <a:ea typeface="Open Sans"/>
                <a:cs typeface="Open Sans"/>
                <a:sym typeface="Open Sans"/>
              </a:rPr>
              <a:t>2) il nome, il cognome, la residenza e il codice fiscale dell'attore, il nome, il cognome, il codice fiscale, la residenza o il domicilio o la dimora del convenuto e delle persone che rispettivamente li rappresentano o li assistono;</a:t>
            </a:r>
          </a:p>
          <a:p>
            <a:pPr lvl="0" algn="just"/>
            <a:r>
              <a:rPr lang="it-IT" b="1" dirty="0">
                <a:solidFill>
                  <a:schemeClr val="tx2">
                    <a:lumMod val="50000"/>
                  </a:schemeClr>
                </a:solidFill>
                <a:latin typeface="Open Sans"/>
                <a:ea typeface="Open Sans"/>
                <a:cs typeface="Open Sans"/>
                <a:sym typeface="Open Sans"/>
              </a:rPr>
              <a:t>3) la determinazione della cosa oggetto della domanda;</a:t>
            </a:r>
          </a:p>
          <a:p>
            <a:pPr lvl="0" algn="just"/>
            <a:r>
              <a:rPr lang="it-IT" b="1" dirty="0">
                <a:solidFill>
                  <a:schemeClr val="tx2">
                    <a:lumMod val="50000"/>
                  </a:schemeClr>
                </a:solidFill>
                <a:latin typeface="Open Sans"/>
                <a:ea typeface="Open Sans"/>
                <a:cs typeface="Open Sans"/>
                <a:sym typeface="Open Sans"/>
              </a:rPr>
              <a:t>3-bis) l'indicazione, nei casi in cui la domanda è soggetta a condizione di procedibilità, dell'assolvimento degli oneri previsti per il suo superamento;</a:t>
            </a:r>
          </a:p>
          <a:p>
            <a:pPr lvl="0" algn="just"/>
            <a:r>
              <a:rPr lang="it-IT" b="1" dirty="0">
                <a:solidFill>
                  <a:schemeClr val="tx2">
                    <a:lumMod val="50000"/>
                  </a:schemeClr>
                </a:solidFill>
                <a:latin typeface="Open Sans"/>
                <a:ea typeface="Open Sans"/>
                <a:cs typeface="Open Sans"/>
                <a:sym typeface="Open Sans"/>
              </a:rPr>
              <a:t>4) l'esposizione in modo chiaro e specifico dei fatti e degli elementi di diritto costituenti le ragioni della domanda, con le relative conclusioni;</a:t>
            </a:r>
          </a:p>
          <a:p>
            <a:pPr lvl="0" algn="just"/>
            <a:r>
              <a:rPr lang="it-IT" b="1" dirty="0">
                <a:solidFill>
                  <a:schemeClr val="tx2">
                    <a:lumMod val="50000"/>
                  </a:schemeClr>
                </a:solidFill>
                <a:latin typeface="Open Sans"/>
                <a:ea typeface="Open Sans"/>
                <a:cs typeface="Open Sans"/>
                <a:sym typeface="Open Sans"/>
              </a:rPr>
              <a:t>5) l'indicazione specifica dei mezzi di prova dei quali l'attore intende valersi e in particolare dei documenti che offre in comunicazione;</a:t>
            </a:r>
          </a:p>
          <a:p>
            <a:pPr lvl="0" algn="just"/>
            <a:r>
              <a:rPr lang="it-IT" b="1" dirty="0">
                <a:solidFill>
                  <a:schemeClr val="tx2">
                    <a:lumMod val="50000"/>
                  </a:schemeClr>
                </a:solidFill>
                <a:latin typeface="Open Sans"/>
                <a:ea typeface="Open Sans"/>
                <a:cs typeface="Open Sans"/>
                <a:sym typeface="Open Sans"/>
              </a:rPr>
              <a:t>6) il nome e il cognome del procuratore e l'indicazione della procura qualora questa sia stata già rilasciata;</a:t>
            </a:r>
          </a:p>
          <a:p>
            <a:pPr lvl="0" algn="just"/>
            <a:r>
              <a:rPr lang="it-IT" b="1" dirty="0">
                <a:solidFill>
                  <a:schemeClr val="tx2">
                    <a:lumMod val="50000"/>
                  </a:schemeClr>
                </a:solidFill>
                <a:latin typeface="Open Sans"/>
                <a:ea typeface="Open Sans"/>
                <a:cs typeface="Open Sans"/>
                <a:sym typeface="Open Sans"/>
              </a:rPr>
              <a:t>7) l'indicazione del giorno dell'udienza di comparizione con l’invito a costituirsi e gli avvertimenti previsti;</a:t>
            </a:r>
          </a:p>
        </p:txBody>
      </p:sp>
    </p:spTree>
    <p:extLst>
      <p:ext uri="{BB962C8B-B14F-4D97-AF65-F5344CB8AC3E}">
        <p14:creationId xmlns:p14="http://schemas.microsoft.com/office/powerpoint/2010/main" val="5407373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grpSp>
        <p:nvGrpSpPr>
          <p:cNvPr id="220" name="Google Shape;220;p5"/>
          <p:cNvGrpSpPr/>
          <p:nvPr/>
        </p:nvGrpSpPr>
        <p:grpSpPr>
          <a:xfrm>
            <a:off x="304124" y="6082919"/>
            <a:ext cx="3802172" cy="587573"/>
            <a:chOff x="0" y="0"/>
            <a:chExt cx="5407533" cy="835660"/>
          </a:xfrm>
        </p:grpSpPr>
        <p:sp>
          <p:nvSpPr>
            <p:cNvPr id="221" name="Google Shape;221;p5"/>
            <p:cNvSpPr/>
            <p:nvPr/>
          </p:nvSpPr>
          <p:spPr>
            <a:xfrm>
              <a:off x="6731" y="6731"/>
              <a:ext cx="5394071" cy="822198"/>
            </a:xfrm>
            <a:custGeom>
              <a:avLst/>
              <a:gdLst/>
              <a:ahLst/>
              <a:cxnLst/>
              <a:rect l="l" t="t" r="r" b="b"/>
              <a:pathLst>
                <a:path w="5394071" h="822198" extrusionOk="0">
                  <a:moveTo>
                    <a:pt x="0" y="0"/>
                  </a:moveTo>
                  <a:lnTo>
                    <a:pt x="5394071" y="0"/>
                  </a:lnTo>
                  <a:lnTo>
                    <a:pt x="5394071" y="822198"/>
                  </a:lnTo>
                  <a:lnTo>
                    <a:pt x="0" y="822198"/>
                  </a:lnTo>
                  <a:close/>
                </a:path>
              </a:pathLst>
            </a:custGeom>
            <a:solidFill>
              <a:srgbClr val="FFFFFF"/>
            </a:solidFill>
            <a:ln>
              <a:noFill/>
            </a:ln>
          </p:spPr>
        </p:sp>
        <p:sp>
          <p:nvSpPr>
            <p:cNvPr id="222" name="Google Shape;222;p5"/>
            <p:cNvSpPr/>
            <p:nvPr/>
          </p:nvSpPr>
          <p:spPr>
            <a:xfrm>
              <a:off x="0" y="0"/>
              <a:ext cx="5407533" cy="835660"/>
            </a:xfrm>
            <a:custGeom>
              <a:avLst/>
              <a:gdLst/>
              <a:ahLst/>
              <a:cxnLst/>
              <a:rect l="l" t="t" r="r" b="b"/>
              <a:pathLst>
                <a:path w="5407533" h="835660" extrusionOk="0">
                  <a:moveTo>
                    <a:pt x="6731" y="0"/>
                  </a:moveTo>
                  <a:lnTo>
                    <a:pt x="5400802" y="0"/>
                  </a:lnTo>
                  <a:cubicBezTo>
                    <a:pt x="5404485" y="0"/>
                    <a:pt x="5407533" y="3048"/>
                    <a:pt x="5407533" y="6731"/>
                  </a:cubicBezTo>
                  <a:lnTo>
                    <a:pt x="5407533" y="828929"/>
                  </a:lnTo>
                  <a:cubicBezTo>
                    <a:pt x="5407533" y="832612"/>
                    <a:pt x="5404485" y="835660"/>
                    <a:pt x="5400802" y="835660"/>
                  </a:cubicBezTo>
                  <a:lnTo>
                    <a:pt x="6731" y="835660"/>
                  </a:lnTo>
                  <a:cubicBezTo>
                    <a:pt x="3048" y="835660"/>
                    <a:pt x="0" y="832612"/>
                    <a:pt x="0" y="828929"/>
                  </a:cubicBezTo>
                  <a:lnTo>
                    <a:pt x="0" y="6731"/>
                  </a:lnTo>
                  <a:cubicBezTo>
                    <a:pt x="0" y="3048"/>
                    <a:pt x="3048" y="0"/>
                    <a:pt x="6731" y="0"/>
                  </a:cubicBezTo>
                  <a:moveTo>
                    <a:pt x="6731" y="13589"/>
                  </a:moveTo>
                  <a:lnTo>
                    <a:pt x="6731" y="6731"/>
                  </a:lnTo>
                  <a:lnTo>
                    <a:pt x="13462" y="6731"/>
                  </a:lnTo>
                  <a:lnTo>
                    <a:pt x="13462" y="828929"/>
                  </a:lnTo>
                  <a:lnTo>
                    <a:pt x="6731" y="828929"/>
                  </a:lnTo>
                  <a:lnTo>
                    <a:pt x="6731" y="822198"/>
                  </a:lnTo>
                  <a:lnTo>
                    <a:pt x="5400802" y="822198"/>
                  </a:lnTo>
                  <a:lnTo>
                    <a:pt x="5400802" y="828929"/>
                  </a:lnTo>
                  <a:lnTo>
                    <a:pt x="5394071" y="828929"/>
                  </a:lnTo>
                  <a:lnTo>
                    <a:pt x="5394071" y="6731"/>
                  </a:lnTo>
                  <a:lnTo>
                    <a:pt x="5400802" y="6731"/>
                  </a:lnTo>
                  <a:lnTo>
                    <a:pt x="5400802" y="13462"/>
                  </a:lnTo>
                  <a:lnTo>
                    <a:pt x="6731" y="13462"/>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23" name="Google Shape;223;p5"/>
          <p:cNvPicPr preferRelativeResize="0"/>
          <p:nvPr/>
        </p:nvPicPr>
        <p:blipFill rotWithShape="1">
          <a:blip r:embed="rId3">
            <a:alphaModFix/>
          </a:blip>
          <a:srcRect/>
          <a:stretch/>
        </p:blipFill>
        <p:spPr>
          <a:xfrm>
            <a:off x="211611" y="6294674"/>
            <a:ext cx="1548775" cy="497971"/>
          </a:xfrm>
          <a:prstGeom prst="rect">
            <a:avLst/>
          </a:prstGeom>
          <a:noFill/>
          <a:ln>
            <a:noFill/>
          </a:ln>
        </p:spPr>
      </p:pic>
      <p:grpSp>
        <p:nvGrpSpPr>
          <p:cNvPr id="224" name="Google Shape;224;p5"/>
          <p:cNvGrpSpPr/>
          <p:nvPr/>
        </p:nvGrpSpPr>
        <p:grpSpPr>
          <a:xfrm>
            <a:off x="-4762" y="632548"/>
            <a:ext cx="5301913" cy="213866"/>
            <a:chOff x="0" y="0"/>
            <a:chExt cx="7540499" cy="304165"/>
          </a:xfrm>
        </p:grpSpPr>
        <p:sp>
          <p:nvSpPr>
            <p:cNvPr id="225" name="Google Shape;225;p5"/>
            <p:cNvSpPr/>
            <p:nvPr/>
          </p:nvSpPr>
          <p:spPr>
            <a:xfrm>
              <a:off x="6731" y="6731"/>
              <a:ext cx="7527036" cy="290703"/>
            </a:xfrm>
            <a:custGeom>
              <a:avLst/>
              <a:gdLst/>
              <a:ahLst/>
              <a:cxnLst/>
              <a:rect l="l" t="t" r="r" b="b"/>
              <a:pathLst>
                <a:path w="7527036" h="290703" extrusionOk="0">
                  <a:moveTo>
                    <a:pt x="0" y="0"/>
                  </a:moveTo>
                  <a:lnTo>
                    <a:pt x="7527036" y="0"/>
                  </a:lnTo>
                  <a:lnTo>
                    <a:pt x="7527036" y="290703"/>
                  </a:lnTo>
                  <a:lnTo>
                    <a:pt x="0" y="290703"/>
                  </a:lnTo>
                  <a:close/>
                </a:path>
              </a:pathLst>
            </a:custGeom>
            <a:solidFill>
              <a:srgbClr val="FFFFFF"/>
            </a:solidFill>
            <a:ln>
              <a:noFill/>
            </a:ln>
          </p:spPr>
        </p:sp>
        <p:sp>
          <p:nvSpPr>
            <p:cNvPr id="226" name="Google Shape;226;p5"/>
            <p:cNvSpPr/>
            <p:nvPr/>
          </p:nvSpPr>
          <p:spPr>
            <a:xfrm>
              <a:off x="0" y="0"/>
              <a:ext cx="7540499" cy="304165"/>
            </a:xfrm>
            <a:custGeom>
              <a:avLst/>
              <a:gdLst/>
              <a:ahLst/>
              <a:cxnLst/>
              <a:rect l="l" t="t" r="r" b="b"/>
              <a:pathLst>
                <a:path w="7540499" h="304165" extrusionOk="0">
                  <a:moveTo>
                    <a:pt x="6731" y="0"/>
                  </a:moveTo>
                  <a:lnTo>
                    <a:pt x="7533767" y="0"/>
                  </a:lnTo>
                  <a:cubicBezTo>
                    <a:pt x="7537450" y="0"/>
                    <a:pt x="7540499" y="3048"/>
                    <a:pt x="7540499" y="6731"/>
                  </a:cubicBezTo>
                  <a:lnTo>
                    <a:pt x="7540499" y="297434"/>
                  </a:lnTo>
                  <a:cubicBezTo>
                    <a:pt x="7540499" y="301117"/>
                    <a:pt x="7537450" y="304165"/>
                    <a:pt x="7533767" y="304165"/>
                  </a:cubicBezTo>
                  <a:lnTo>
                    <a:pt x="6731" y="304165"/>
                  </a:lnTo>
                  <a:cubicBezTo>
                    <a:pt x="3048" y="304165"/>
                    <a:pt x="0" y="301117"/>
                    <a:pt x="0" y="297434"/>
                  </a:cubicBezTo>
                  <a:lnTo>
                    <a:pt x="0" y="6731"/>
                  </a:lnTo>
                  <a:cubicBezTo>
                    <a:pt x="0" y="3048"/>
                    <a:pt x="3048" y="0"/>
                    <a:pt x="6731" y="0"/>
                  </a:cubicBezTo>
                  <a:moveTo>
                    <a:pt x="6731" y="13589"/>
                  </a:moveTo>
                  <a:lnTo>
                    <a:pt x="6731" y="6731"/>
                  </a:lnTo>
                  <a:lnTo>
                    <a:pt x="13462" y="6731"/>
                  </a:lnTo>
                  <a:lnTo>
                    <a:pt x="13462" y="297434"/>
                  </a:lnTo>
                  <a:lnTo>
                    <a:pt x="6731" y="297434"/>
                  </a:lnTo>
                  <a:lnTo>
                    <a:pt x="6731" y="290703"/>
                  </a:lnTo>
                  <a:lnTo>
                    <a:pt x="7533767" y="290703"/>
                  </a:lnTo>
                  <a:lnTo>
                    <a:pt x="7533767" y="297434"/>
                  </a:lnTo>
                  <a:lnTo>
                    <a:pt x="7527036" y="297434"/>
                  </a:lnTo>
                  <a:lnTo>
                    <a:pt x="7527036" y="6731"/>
                  </a:lnTo>
                  <a:lnTo>
                    <a:pt x="7533767" y="6731"/>
                  </a:lnTo>
                  <a:lnTo>
                    <a:pt x="7533767" y="13462"/>
                  </a:lnTo>
                  <a:lnTo>
                    <a:pt x="6731" y="13462"/>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27" name="Google Shape;227;p5"/>
          <p:cNvCxnSpPr/>
          <p:nvPr/>
        </p:nvCxnSpPr>
        <p:spPr>
          <a:xfrm rot="14483">
            <a:off x="-12727" y="730555"/>
            <a:ext cx="6029053" cy="0"/>
          </a:xfrm>
          <a:prstGeom prst="straightConnector1">
            <a:avLst/>
          </a:prstGeom>
          <a:noFill/>
          <a:ln w="19050" cap="rnd" cmpd="sng">
            <a:solidFill>
              <a:srgbClr val="595959"/>
            </a:solidFill>
            <a:prstDash val="solid"/>
            <a:round/>
            <a:headEnd type="none" w="sm" len="sm"/>
            <a:tailEnd type="none" w="sm" len="sm"/>
          </a:ln>
        </p:spPr>
      </p:cxnSp>
      <p:sp>
        <p:nvSpPr>
          <p:cNvPr id="271" name="Google Shape;271;p5"/>
          <p:cNvSpPr txBox="1"/>
          <p:nvPr/>
        </p:nvSpPr>
        <p:spPr>
          <a:xfrm>
            <a:off x="265794" y="368132"/>
            <a:ext cx="7971833" cy="235449"/>
          </a:xfrm>
          <a:prstGeom prst="rect">
            <a:avLst/>
          </a:prstGeom>
          <a:noFill/>
          <a:ln>
            <a:noFill/>
          </a:ln>
        </p:spPr>
        <p:txBody>
          <a:bodyPr spcFirstLastPara="1" wrap="square" lIns="0" tIns="0" rIns="0" bIns="0" anchor="t" anchorCtr="0">
            <a:spAutoFit/>
          </a:bodyPr>
          <a:lstStyle/>
          <a:p>
            <a:pPr lvl="0">
              <a:lnSpc>
                <a:spcPct val="102084"/>
              </a:lnSpc>
            </a:pPr>
            <a:r>
              <a:rPr lang="it-IT" sz="1500" b="1" dirty="0">
                <a:solidFill>
                  <a:srgbClr val="9A3324"/>
                </a:solidFill>
                <a:latin typeface="Open Sans"/>
                <a:ea typeface="Open Sans"/>
                <a:cs typeface="Open Sans"/>
                <a:sym typeface="Open Sans"/>
              </a:rPr>
              <a:t>Le modifiche alla fase introduttiva del processo ordinario di cognizione</a:t>
            </a:r>
            <a:endParaRPr lang="it-IT" sz="1500" dirty="0"/>
          </a:p>
        </p:txBody>
      </p:sp>
      <p:pic>
        <p:nvPicPr>
          <p:cNvPr id="204" name="Picture 3" descr="univ_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68686" y="126118"/>
            <a:ext cx="1767272" cy="734310"/>
          </a:xfrm>
          <a:prstGeom prst="rect">
            <a:avLst/>
          </a:prstGeom>
          <a:noFill/>
          <a:extLst>
            <a:ext uri="{909E8E84-426E-40DD-AFC4-6F175D3DCCD1}">
              <a14:hiddenFill xmlns:a14="http://schemas.microsoft.com/office/drawing/2010/main">
                <a:solidFill>
                  <a:srgbClr val="FFFFFF"/>
                </a:solidFill>
              </a14:hiddenFill>
            </a:ext>
          </a:extLst>
        </p:spPr>
      </p:pic>
      <p:sp>
        <p:nvSpPr>
          <p:cNvPr id="206" name="Google Shape;271;p5"/>
          <p:cNvSpPr txBox="1"/>
          <p:nvPr/>
        </p:nvSpPr>
        <p:spPr>
          <a:xfrm>
            <a:off x="466928" y="1024230"/>
            <a:ext cx="8078821" cy="549381"/>
          </a:xfrm>
          <a:prstGeom prst="rect">
            <a:avLst/>
          </a:prstGeom>
          <a:noFill/>
          <a:ln>
            <a:noFill/>
          </a:ln>
        </p:spPr>
        <p:txBody>
          <a:bodyPr spcFirstLastPara="1" wrap="square" lIns="0" tIns="0" rIns="0" bIns="0" anchor="t" anchorCtr="0">
            <a:spAutoFit/>
          </a:bodyPr>
          <a:lstStyle/>
          <a:p>
            <a:pPr lvl="0" algn="ctr">
              <a:lnSpc>
                <a:spcPct val="102084"/>
              </a:lnSpc>
            </a:pPr>
            <a:r>
              <a:rPr lang="it-IT" sz="2000" b="1" dirty="0">
                <a:solidFill>
                  <a:srgbClr val="9A3324"/>
                </a:solidFill>
                <a:latin typeface="Open Sans"/>
                <a:ea typeface="Open Sans"/>
                <a:cs typeface="Open Sans"/>
                <a:sym typeface="Open Sans"/>
              </a:rPr>
              <a:t>La nullità dell'atto di citazione </a:t>
            </a:r>
          </a:p>
          <a:p>
            <a:pPr lvl="0" algn="ctr">
              <a:lnSpc>
                <a:spcPct val="102084"/>
              </a:lnSpc>
            </a:pPr>
            <a:r>
              <a:rPr lang="it-IT" sz="1500" b="1" dirty="0">
                <a:solidFill>
                  <a:srgbClr val="9A3324"/>
                </a:solidFill>
                <a:latin typeface="Open Sans"/>
                <a:ea typeface="Open Sans"/>
                <a:cs typeface="Open Sans"/>
                <a:sym typeface="Open Sans"/>
              </a:rPr>
              <a:t>(art. 167, commi 2 e 3, </a:t>
            </a:r>
            <a:r>
              <a:rPr lang="it-IT" sz="1500" b="1" dirty="0" err="1">
                <a:solidFill>
                  <a:srgbClr val="9A3324"/>
                </a:solidFill>
                <a:latin typeface="Open Sans"/>
                <a:ea typeface="Open Sans"/>
                <a:cs typeface="Open Sans"/>
                <a:sym typeface="Open Sans"/>
              </a:rPr>
              <a:t>c.p.c.</a:t>
            </a:r>
            <a:r>
              <a:rPr lang="it-IT" sz="1500" b="1" dirty="0">
                <a:solidFill>
                  <a:srgbClr val="9A3324"/>
                </a:solidFill>
                <a:latin typeface="Open Sans"/>
                <a:ea typeface="Open Sans"/>
                <a:cs typeface="Open Sans"/>
                <a:sym typeface="Open Sans"/>
              </a:rPr>
              <a:t>) e (art. 164, commi 2, 3, 5, e 6 </a:t>
            </a:r>
            <a:r>
              <a:rPr lang="it-IT" sz="1500" b="1" dirty="0" err="1">
                <a:solidFill>
                  <a:srgbClr val="9A3324"/>
                </a:solidFill>
                <a:latin typeface="Open Sans"/>
                <a:ea typeface="Open Sans"/>
                <a:cs typeface="Open Sans"/>
                <a:sym typeface="Open Sans"/>
              </a:rPr>
              <a:t>c.p.c.</a:t>
            </a:r>
            <a:r>
              <a:rPr lang="it-IT" sz="1500" b="1" dirty="0">
                <a:solidFill>
                  <a:srgbClr val="9A3324"/>
                </a:solidFill>
                <a:latin typeface="Open Sans"/>
                <a:ea typeface="Open Sans"/>
                <a:cs typeface="Open Sans"/>
                <a:sym typeface="Open Sans"/>
              </a:rPr>
              <a:t>)</a:t>
            </a:r>
          </a:p>
        </p:txBody>
      </p:sp>
      <p:sp>
        <p:nvSpPr>
          <p:cNvPr id="2" name="Rettangolo 1"/>
          <p:cNvSpPr/>
          <p:nvPr/>
        </p:nvSpPr>
        <p:spPr>
          <a:xfrm>
            <a:off x="519920" y="1854586"/>
            <a:ext cx="7972835" cy="4770537"/>
          </a:xfrm>
          <a:prstGeom prst="rect">
            <a:avLst/>
          </a:prstGeom>
        </p:spPr>
        <p:txBody>
          <a:bodyPr wrap="square">
            <a:spAutoFit/>
          </a:bodyPr>
          <a:lstStyle/>
          <a:p>
            <a:pPr lvl="0" algn="just"/>
            <a:r>
              <a:rPr lang="it-IT" sz="1600" b="1" dirty="0">
                <a:solidFill>
                  <a:schemeClr val="tx2">
                    <a:lumMod val="50000"/>
                  </a:schemeClr>
                </a:solidFill>
                <a:latin typeface="Open Sans"/>
                <a:ea typeface="Open Sans"/>
                <a:cs typeface="Open Sans"/>
                <a:sym typeface="Open Sans"/>
              </a:rPr>
              <a:t>La citazione, ai sensi dell’art. 164 </a:t>
            </a:r>
            <a:r>
              <a:rPr lang="it-IT" sz="1600" b="1" dirty="0" err="1">
                <a:solidFill>
                  <a:schemeClr val="tx2">
                    <a:lumMod val="50000"/>
                  </a:schemeClr>
                </a:solidFill>
                <a:latin typeface="Open Sans"/>
                <a:ea typeface="Open Sans"/>
                <a:cs typeface="Open Sans"/>
                <a:sym typeface="Open Sans"/>
              </a:rPr>
              <a:t>c.p.c.</a:t>
            </a:r>
            <a:r>
              <a:rPr lang="it-IT" sz="1600" b="1" dirty="0">
                <a:solidFill>
                  <a:schemeClr val="tx2">
                    <a:lumMod val="50000"/>
                  </a:schemeClr>
                </a:solidFill>
                <a:latin typeface="Open Sans"/>
                <a:ea typeface="Open Sans"/>
                <a:cs typeface="Open Sans"/>
                <a:sym typeface="Open Sans"/>
              </a:rPr>
              <a:t>, è nulla quando:</a:t>
            </a:r>
          </a:p>
          <a:p>
            <a:pPr lvl="0" algn="just"/>
            <a:endParaRPr lang="it-IT" sz="1600" b="1" dirty="0">
              <a:solidFill>
                <a:schemeClr val="tx2">
                  <a:lumMod val="50000"/>
                </a:schemeClr>
              </a:solidFill>
              <a:latin typeface="Open Sans"/>
              <a:ea typeface="Open Sans"/>
              <a:cs typeface="Open Sans"/>
              <a:sym typeface="Open Sans"/>
            </a:endParaRPr>
          </a:p>
          <a:p>
            <a:pPr lvl="0" algn="just"/>
            <a:r>
              <a:rPr lang="it-IT" sz="1600" b="1" dirty="0">
                <a:solidFill>
                  <a:schemeClr val="tx2">
                    <a:lumMod val="50000"/>
                  </a:schemeClr>
                </a:solidFill>
                <a:latin typeface="Open Sans"/>
                <a:ea typeface="Open Sans"/>
                <a:cs typeface="Open Sans"/>
                <a:sym typeface="Open Sans"/>
              </a:rPr>
              <a:t>1) è omessa o risulta assolutamente incerta l’indicazione del Tribunale dinanzi al quale è proposta la domanda, dei dati delle parti e dei loro rappresentanti in giudizio o dell’oggetto della domanda;</a:t>
            </a:r>
          </a:p>
          <a:p>
            <a:pPr lvl="0" algn="just"/>
            <a:r>
              <a:rPr lang="it-IT" sz="1600" b="1" dirty="0">
                <a:solidFill>
                  <a:schemeClr val="tx2">
                    <a:lumMod val="50000"/>
                  </a:schemeClr>
                </a:solidFill>
                <a:latin typeface="Open Sans"/>
                <a:ea typeface="Open Sans"/>
                <a:cs typeface="Open Sans"/>
                <a:sym typeface="Open Sans"/>
              </a:rPr>
              <a:t>manca la data dell’udienza di comparizione o l’esposizione dei fatti posti a fondamento della domanda;</a:t>
            </a:r>
          </a:p>
          <a:p>
            <a:pPr lvl="0" algn="just"/>
            <a:r>
              <a:rPr lang="it-IT" sz="1600" b="1" dirty="0">
                <a:solidFill>
                  <a:schemeClr val="tx2">
                    <a:lumMod val="50000"/>
                  </a:schemeClr>
                </a:solidFill>
                <a:latin typeface="Open Sans"/>
                <a:ea typeface="Open Sans"/>
                <a:cs typeface="Open Sans"/>
                <a:sym typeface="Open Sans"/>
              </a:rPr>
              <a:t>2) è stato assegnato un termine a comparire inferiore a quello previsto per legge;</a:t>
            </a:r>
          </a:p>
          <a:p>
            <a:pPr lvl="0" algn="just"/>
            <a:r>
              <a:rPr lang="it-IT" sz="1600" b="1" dirty="0">
                <a:solidFill>
                  <a:schemeClr val="tx2">
                    <a:lumMod val="50000"/>
                  </a:schemeClr>
                </a:solidFill>
                <a:latin typeface="Open Sans"/>
                <a:ea typeface="Open Sans"/>
                <a:cs typeface="Open Sans"/>
                <a:sym typeface="Open Sans"/>
              </a:rPr>
              <a:t>3) è omesso l’avvertimento al convenuto circa le conseguenze legate ad un’eventuale tardiva costituzione in giudizio; manca l’avvertimento al convenuto circa le conseguenze legate ad un’eventuale tardiva costituzione in giudizio.</a:t>
            </a:r>
          </a:p>
          <a:p>
            <a:pPr lvl="0" algn="just"/>
            <a:r>
              <a:rPr lang="it-IT" sz="1600" b="1" dirty="0">
                <a:solidFill>
                  <a:schemeClr val="tx2">
                    <a:lumMod val="50000"/>
                  </a:schemeClr>
                </a:solidFill>
                <a:latin typeface="Open Sans"/>
                <a:ea typeface="Open Sans"/>
                <a:cs typeface="Open Sans"/>
                <a:sym typeface="Open Sans"/>
              </a:rPr>
              <a:t>4) è omesso o assolutamente incerto l’oggetto del giudizio;</a:t>
            </a:r>
          </a:p>
          <a:p>
            <a:pPr lvl="0" algn="just"/>
            <a:r>
              <a:rPr lang="it-IT" sz="1600" b="1" dirty="0">
                <a:solidFill>
                  <a:schemeClr val="tx2">
                    <a:lumMod val="50000"/>
                  </a:schemeClr>
                </a:solidFill>
                <a:latin typeface="Open Sans"/>
                <a:ea typeface="Open Sans"/>
                <a:cs typeface="Open Sans"/>
                <a:sym typeface="Open Sans"/>
              </a:rPr>
              <a:t>5) Manca l’esposizione dei fatti o degli elementi di diritto che costituiscono il fondamento della domanda;.</a:t>
            </a:r>
          </a:p>
          <a:p>
            <a:pPr lvl="0" algn="just"/>
            <a:endParaRPr lang="it-IT" sz="1600" b="1" dirty="0">
              <a:solidFill>
                <a:schemeClr val="tx2">
                  <a:lumMod val="50000"/>
                </a:schemeClr>
              </a:solidFill>
              <a:latin typeface="Open Sans"/>
              <a:ea typeface="Open Sans"/>
              <a:cs typeface="Open Sans"/>
              <a:sym typeface="Open Sans"/>
            </a:endParaRPr>
          </a:p>
          <a:p>
            <a:pPr lvl="0" algn="just"/>
            <a:endParaRPr lang="it-IT" sz="1600" b="1" dirty="0">
              <a:solidFill>
                <a:schemeClr val="tx2">
                  <a:lumMod val="50000"/>
                </a:schemeClr>
              </a:solidFill>
              <a:latin typeface="Open Sans"/>
              <a:ea typeface="Open Sans"/>
              <a:cs typeface="Open Sans"/>
              <a:sym typeface="Open Sans"/>
            </a:endParaRPr>
          </a:p>
          <a:p>
            <a:pPr lvl="0" algn="just"/>
            <a:endParaRPr lang="it-IT" sz="1600" b="1" dirty="0">
              <a:solidFill>
                <a:schemeClr val="tx2">
                  <a:lumMod val="50000"/>
                </a:schemeClr>
              </a:solidFill>
              <a:latin typeface="Open Sans"/>
              <a:ea typeface="Open Sans"/>
              <a:cs typeface="Open Sans"/>
              <a:sym typeface="Open Sans"/>
            </a:endParaRPr>
          </a:p>
        </p:txBody>
      </p:sp>
    </p:spTree>
    <p:extLst>
      <p:ext uri="{BB962C8B-B14F-4D97-AF65-F5344CB8AC3E}">
        <p14:creationId xmlns:p14="http://schemas.microsoft.com/office/powerpoint/2010/main" val="16794483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grpSp>
        <p:nvGrpSpPr>
          <p:cNvPr id="220" name="Google Shape;220;p5"/>
          <p:cNvGrpSpPr/>
          <p:nvPr/>
        </p:nvGrpSpPr>
        <p:grpSpPr>
          <a:xfrm>
            <a:off x="304124" y="6082919"/>
            <a:ext cx="3802172" cy="587573"/>
            <a:chOff x="0" y="0"/>
            <a:chExt cx="5407533" cy="835660"/>
          </a:xfrm>
        </p:grpSpPr>
        <p:sp>
          <p:nvSpPr>
            <p:cNvPr id="221" name="Google Shape;221;p5"/>
            <p:cNvSpPr/>
            <p:nvPr/>
          </p:nvSpPr>
          <p:spPr>
            <a:xfrm>
              <a:off x="6731" y="6731"/>
              <a:ext cx="5394071" cy="822198"/>
            </a:xfrm>
            <a:custGeom>
              <a:avLst/>
              <a:gdLst/>
              <a:ahLst/>
              <a:cxnLst/>
              <a:rect l="l" t="t" r="r" b="b"/>
              <a:pathLst>
                <a:path w="5394071" h="822198" extrusionOk="0">
                  <a:moveTo>
                    <a:pt x="0" y="0"/>
                  </a:moveTo>
                  <a:lnTo>
                    <a:pt x="5394071" y="0"/>
                  </a:lnTo>
                  <a:lnTo>
                    <a:pt x="5394071" y="822198"/>
                  </a:lnTo>
                  <a:lnTo>
                    <a:pt x="0" y="822198"/>
                  </a:lnTo>
                  <a:close/>
                </a:path>
              </a:pathLst>
            </a:custGeom>
            <a:solidFill>
              <a:srgbClr val="FFFFFF"/>
            </a:solidFill>
            <a:ln>
              <a:noFill/>
            </a:ln>
          </p:spPr>
        </p:sp>
        <p:sp>
          <p:nvSpPr>
            <p:cNvPr id="222" name="Google Shape;222;p5"/>
            <p:cNvSpPr/>
            <p:nvPr/>
          </p:nvSpPr>
          <p:spPr>
            <a:xfrm>
              <a:off x="0" y="0"/>
              <a:ext cx="5407533" cy="835660"/>
            </a:xfrm>
            <a:custGeom>
              <a:avLst/>
              <a:gdLst/>
              <a:ahLst/>
              <a:cxnLst/>
              <a:rect l="l" t="t" r="r" b="b"/>
              <a:pathLst>
                <a:path w="5407533" h="835660" extrusionOk="0">
                  <a:moveTo>
                    <a:pt x="6731" y="0"/>
                  </a:moveTo>
                  <a:lnTo>
                    <a:pt x="5400802" y="0"/>
                  </a:lnTo>
                  <a:cubicBezTo>
                    <a:pt x="5404485" y="0"/>
                    <a:pt x="5407533" y="3048"/>
                    <a:pt x="5407533" y="6731"/>
                  </a:cubicBezTo>
                  <a:lnTo>
                    <a:pt x="5407533" y="828929"/>
                  </a:lnTo>
                  <a:cubicBezTo>
                    <a:pt x="5407533" y="832612"/>
                    <a:pt x="5404485" y="835660"/>
                    <a:pt x="5400802" y="835660"/>
                  </a:cubicBezTo>
                  <a:lnTo>
                    <a:pt x="6731" y="835660"/>
                  </a:lnTo>
                  <a:cubicBezTo>
                    <a:pt x="3048" y="835660"/>
                    <a:pt x="0" y="832612"/>
                    <a:pt x="0" y="828929"/>
                  </a:cubicBezTo>
                  <a:lnTo>
                    <a:pt x="0" y="6731"/>
                  </a:lnTo>
                  <a:cubicBezTo>
                    <a:pt x="0" y="3048"/>
                    <a:pt x="3048" y="0"/>
                    <a:pt x="6731" y="0"/>
                  </a:cubicBezTo>
                  <a:moveTo>
                    <a:pt x="6731" y="13589"/>
                  </a:moveTo>
                  <a:lnTo>
                    <a:pt x="6731" y="6731"/>
                  </a:lnTo>
                  <a:lnTo>
                    <a:pt x="13462" y="6731"/>
                  </a:lnTo>
                  <a:lnTo>
                    <a:pt x="13462" y="828929"/>
                  </a:lnTo>
                  <a:lnTo>
                    <a:pt x="6731" y="828929"/>
                  </a:lnTo>
                  <a:lnTo>
                    <a:pt x="6731" y="822198"/>
                  </a:lnTo>
                  <a:lnTo>
                    <a:pt x="5400802" y="822198"/>
                  </a:lnTo>
                  <a:lnTo>
                    <a:pt x="5400802" y="828929"/>
                  </a:lnTo>
                  <a:lnTo>
                    <a:pt x="5394071" y="828929"/>
                  </a:lnTo>
                  <a:lnTo>
                    <a:pt x="5394071" y="6731"/>
                  </a:lnTo>
                  <a:lnTo>
                    <a:pt x="5400802" y="6731"/>
                  </a:lnTo>
                  <a:lnTo>
                    <a:pt x="5400802" y="13462"/>
                  </a:lnTo>
                  <a:lnTo>
                    <a:pt x="6731" y="13462"/>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23" name="Google Shape;223;p5"/>
          <p:cNvPicPr preferRelativeResize="0"/>
          <p:nvPr/>
        </p:nvPicPr>
        <p:blipFill rotWithShape="1">
          <a:blip r:embed="rId3">
            <a:alphaModFix/>
          </a:blip>
          <a:srcRect/>
          <a:stretch/>
        </p:blipFill>
        <p:spPr>
          <a:xfrm>
            <a:off x="211611" y="6294674"/>
            <a:ext cx="1548775" cy="497971"/>
          </a:xfrm>
          <a:prstGeom prst="rect">
            <a:avLst/>
          </a:prstGeom>
          <a:noFill/>
          <a:ln>
            <a:noFill/>
          </a:ln>
        </p:spPr>
      </p:pic>
      <p:grpSp>
        <p:nvGrpSpPr>
          <p:cNvPr id="224" name="Google Shape;224;p5"/>
          <p:cNvGrpSpPr/>
          <p:nvPr/>
        </p:nvGrpSpPr>
        <p:grpSpPr>
          <a:xfrm>
            <a:off x="-4762" y="632548"/>
            <a:ext cx="5301913" cy="213866"/>
            <a:chOff x="0" y="0"/>
            <a:chExt cx="7540499" cy="304165"/>
          </a:xfrm>
        </p:grpSpPr>
        <p:sp>
          <p:nvSpPr>
            <p:cNvPr id="225" name="Google Shape;225;p5"/>
            <p:cNvSpPr/>
            <p:nvPr/>
          </p:nvSpPr>
          <p:spPr>
            <a:xfrm>
              <a:off x="6731" y="6731"/>
              <a:ext cx="7527036" cy="290703"/>
            </a:xfrm>
            <a:custGeom>
              <a:avLst/>
              <a:gdLst/>
              <a:ahLst/>
              <a:cxnLst/>
              <a:rect l="l" t="t" r="r" b="b"/>
              <a:pathLst>
                <a:path w="7527036" h="290703" extrusionOk="0">
                  <a:moveTo>
                    <a:pt x="0" y="0"/>
                  </a:moveTo>
                  <a:lnTo>
                    <a:pt x="7527036" y="0"/>
                  </a:lnTo>
                  <a:lnTo>
                    <a:pt x="7527036" y="290703"/>
                  </a:lnTo>
                  <a:lnTo>
                    <a:pt x="0" y="290703"/>
                  </a:lnTo>
                  <a:close/>
                </a:path>
              </a:pathLst>
            </a:custGeom>
            <a:solidFill>
              <a:srgbClr val="FFFFFF"/>
            </a:solidFill>
            <a:ln>
              <a:noFill/>
            </a:ln>
          </p:spPr>
        </p:sp>
        <p:sp>
          <p:nvSpPr>
            <p:cNvPr id="226" name="Google Shape;226;p5"/>
            <p:cNvSpPr/>
            <p:nvPr/>
          </p:nvSpPr>
          <p:spPr>
            <a:xfrm>
              <a:off x="0" y="0"/>
              <a:ext cx="7540499" cy="304165"/>
            </a:xfrm>
            <a:custGeom>
              <a:avLst/>
              <a:gdLst/>
              <a:ahLst/>
              <a:cxnLst/>
              <a:rect l="l" t="t" r="r" b="b"/>
              <a:pathLst>
                <a:path w="7540499" h="304165" extrusionOk="0">
                  <a:moveTo>
                    <a:pt x="6731" y="0"/>
                  </a:moveTo>
                  <a:lnTo>
                    <a:pt x="7533767" y="0"/>
                  </a:lnTo>
                  <a:cubicBezTo>
                    <a:pt x="7537450" y="0"/>
                    <a:pt x="7540499" y="3048"/>
                    <a:pt x="7540499" y="6731"/>
                  </a:cubicBezTo>
                  <a:lnTo>
                    <a:pt x="7540499" y="297434"/>
                  </a:lnTo>
                  <a:cubicBezTo>
                    <a:pt x="7540499" y="301117"/>
                    <a:pt x="7537450" y="304165"/>
                    <a:pt x="7533767" y="304165"/>
                  </a:cubicBezTo>
                  <a:lnTo>
                    <a:pt x="6731" y="304165"/>
                  </a:lnTo>
                  <a:cubicBezTo>
                    <a:pt x="3048" y="304165"/>
                    <a:pt x="0" y="301117"/>
                    <a:pt x="0" y="297434"/>
                  </a:cubicBezTo>
                  <a:lnTo>
                    <a:pt x="0" y="6731"/>
                  </a:lnTo>
                  <a:cubicBezTo>
                    <a:pt x="0" y="3048"/>
                    <a:pt x="3048" y="0"/>
                    <a:pt x="6731" y="0"/>
                  </a:cubicBezTo>
                  <a:moveTo>
                    <a:pt x="6731" y="13589"/>
                  </a:moveTo>
                  <a:lnTo>
                    <a:pt x="6731" y="6731"/>
                  </a:lnTo>
                  <a:lnTo>
                    <a:pt x="13462" y="6731"/>
                  </a:lnTo>
                  <a:lnTo>
                    <a:pt x="13462" y="297434"/>
                  </a:lnTo>
                  <a:lnTo>
                    <a:pt x="6731" y="297434"/>
                  </a:lnTo>
                  <a:lnTo>
                    <a:pt x="6731" y="290703"/>
                  </a:lnTo>
                  <a:lnTo>
                    <a:pt x="7533767" y="290703"/>
                  </a:lnTo>
                  <a:lnTo>
                    <a:pt x="7533767" y="297434"/>
                  </a:lnTo>
                  <a:lnTo>
                    <a:pt x="7527036" y="297434"/>
                  </a:lnTo>
                  <a:lnTo>
                    <a:pt x="7527036" y="6731"/>
                  </a:lnTo>
                  <a:lnTo>
                    <a:pt x="7533767" y="6731"/>
                  </a:lnTo>
                  <a:lnTo>
                    <a:pt x="7533767" y="13462"/>
                  </a:lnTo>
                  <a:lnTo>
                    <a:pt x="6731" y="13462"/>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27" name="Google Shape;227;p5"/>
          <p:cNvCxnSpPr/>
          <p:nvPr/>
        </p:nvCxnSpPr>
        <p:spPr>
          <a:xfrm rot="14483">
            <a:off x="-12727" y="730555"/>
            <a:ext cx="6029053" cy="0"/>
          </a:xfrm>
          <a:prstGeom prst="straightConnector1">
            <a:avLst/>
          </a:prstGeom>
          <a:noFill/>
          <a:ln w="19050" cap="rnd" cmpd="sng">
            <a:solidFill>
              <a:srgbClr val="595959"/>
            </a:solidFill>
            <a:prstDash val="solid"/>
            <a:round/>
            <a:headEnd type="none" w="sm" len="sm"/>
            <a:tailEnd type="none" w="sm" len="sm"/>
          </a:ln>
        </p:spPr>
      </p:cxnSp>
      <p:sp>
        <p:nvSpPr>
          <p:cNvPr id="271" name="Google Shape;271;p5"/>
          <p:cNvSpPr txBox="1"/>
          <p:nvPr/>
        </p:nvSpPr>
        <p:spPr>
          <a:xfrm>
            <a:off x="265794" y="368132"/>
            <a:ext cx="7971833" cy="235449"/>
          </a:xfrm>
          <a:prstGeom prst="rect">
            <a:avLst/>
          </a:prstGeom>
          <a:noFill/>
          <a:ln>
            <a:noFill/>
          </a:ln>
        </p:spPr>
        <p:txBody>
          <a:bodyPr spcFirstLastPara="1" wrap="square" lIns="0" tIns="0" rIns="0" bIns="0" anchor="t" anchorCtr="0">
            <a:spAutoFit/>
          </a:bodyPr>
          <a:lstStyle/>
          <a:p>
            <a:pPr lvl="0">
              <a:lnSpc>
                <a:spcPct val="102084"/>
              </a:lnSpc>
            </a:pPr>
            <a:r>
              <a:rPr lang="it-IT" sz="1500" b="1" dirty="0">
                <a:solidFill>
                  <a:srgbClr val="9A3324"/>
                </a:solidFill>
                <a:latin typeface="Open Sans"/>
                <a:ea typeface="Open Sans"/>
                <a:cs typeface="Open Sans"/>
                <a:sym typeface="Open Sans"/>
              </a:rPr>
              <a:t>Le modifiche alla fase introduttiva del processo ordinario di cognizione</a:t>
            </a:r>
            <a:endParaRPr lang="it-IT" sz="1500" dirty="0"/>
          </a:p>
        </p:txBody>
      </p:sp>
      <p:pic>
        <p:nvPicPr>
          <p:cNvPr id="204" name="Picture 3" descr="univ_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68686" y="126118"/>
            <a:ext cx="1767272" cy="734310"/>
          </a:xfrm>
          <a:prstGeom prst="rect">
            <a:avLst/>
          </a:prstGeom>
          <a:noFill/>
          <a:extLst>
            <a:ext uri="{909E8E84-426E-40DD-AFC4-6F175D3DCCD1}">
              <a14:hiddenFill xmlns:a14="http://schemas.microsoft.com/office/drawing/2010/main">
                <a:solidFill>
                  <a:srgbClr val="FFFFFF"/>
                </a:solidFill>
              </a14:hiddenFill>
            </a:ext>
          </a:extLst>
        </p:spPr>
      </p:pic>
      <p:sp>
        <p:nvSpPr>
          <p:cNvPr id="206" name="Google Shape;271;p5"/>
          <p:cNvSpPr txBox="1"/>
          <p:nvPr/>
        </p:nvSpPr>
        <p:spPr>
          <a:xfrm>
            <a:off x="466928" y="1024230"/>
            <a:ext cx="8078821" cy="313932"/>
          </a:xfrm>
          <a:prstGeom prst="rect">
            <a:avLst/>
          </a:prstGeom>
          <a:noFill/>
          <a:ln>
            <a:noFill/>
          </a:ln>
        </p:spPr>
        <p:txBody>
          <a:bodyPr spcFirstLastPara="1" wrap="square" lIns="0" tIns="0" rIns="0" bIns="0" anchor="t" anchorCtr="0">
            <a:spAutoFit/>
          </a:bodyPr>
          <a:lstStyle/>
          <a:p>
            <a:pPr lvl="0" algn="ctr">
              <a:lnSpc>
                <a:spcPct val="102084"/>
              </a:lnSpc>
            </a:pPr>
            <a:r>
              <a:rPr lang="it-IT" sz="2000" b="1" dirty="0">
                <a:solidFill>
                  <a:srgbClr val="9A3324"/>
                </a:solidFill>
                <a:latin typeface="Open Sans"/>
                <a:ea typeface="Open Sans"/>
                <a:cs typeface="Open Sans"/>
                <a:sym typeface="Open Sans"/>
              </a:rPr>
              <a:t>Gli effetti della nullità della citazione</a:t>
            </a:r>
          </a:p>
        </p:txBody>
      </p:sp>
      <p:sp>
        <p:nvSpPr>
          <p:cNvPr id="2" name="Rettangolo 1"/>
          <p:cNvSpPr/>
          <p:nvPr/>
        </p:nvSpPr>
        <p:spPr>
          <a:xfrm>
            <a:off x="466928" y="1432762"/>
            <a:ext cx="7972835" cy="4739759"/>
          </a:xfrm>
          <a:prstGeom prst="rect">
            <a:avLst/>
          </a:prstGeom>
        </p:spPr>
        <p:txBody>
          <a:bodyPr wrap="square">
            <a:spAutoFit/>
          </a:bodyPr>
          <a:lstStyle/>
          <a:p>
            <a:pPr lvl="0" algn="just"/>
            <a:endParaRPr lang="it-IT" sz="1600" b="1" dirty="0">
              <a:solidFill>
                <a:schemeClr val="tx2">
                  <a:lumMod val="50000"/>
                </a:schemeClr>
              </a:solidFill>
              <a:latin typeface="Open Sans"/>
              <a:ea typeface="Open Sans"/>
              <a:cs typeface="Open Sans"/>
              <a:sym typeface="Open Sans"/>
            </a:endParaRPr>
          </a:p>
          <a:p>
            <a:pPr lvl="0" algn="just">
              <a:lnSpc>
                <a:spcPct val="150000"/>
              </a:lnSpc>
            </a:pPr>
            <a:r>
              <a:rPr lang="it-IT" sz="1800" b="1" dirty="0">
                <a:solidFill>
                  <a:schemeClr val="tx2">
                    <a:lumMod val="50000"/>
                  </a:schemeClr>
                </a:solidFill>
                <a:latin typeface="Open Sans"/>
                <a:ea typeface="Open Sans"/>
                <a:cs typeface="Open Sans"/>
                <a:sym typeface="Open Sans"/>
              </a:rPr>
              <a:t>Nei casi di nullità della citazione, se il convenuto non si costituisce, il Giudice ne ordina la rinnovazione entro un termine perentorio decorso il quale in assenza di rinnovazione il processo si estingue a norma dell’art. 307, 3° c., </a:t>
            </a:r>
            <a:r>
              <a:rPr lang="it-IT" sz="1800" b="1" dirty="0" err="1">
                <a:solidFill>
                  <a:schemeClr val="tx2">
                    <a:lumMod val="50000"/>
                  </a:schemeClr>
                </a:solidFill>
                <a:latin typeface="Open Sans"/>
                <a:ea typeface="Open Sans"/>
                <a:cs typeface="Open Sans"/>
                <a:sym typeface="Open Sans"/>
              </a:rPr>
              <a:t>c.p.c.</a:t>
            </a:r>
            <a:endParaRPr lang="it-IT" sz="1800" b="1" dirty="0">
              <a:solidFill>
                <a:schemeClr val="tx2">
                  <a:lumMod val="50000"/>
                </a:schemeClr>
              </a:solidFill>
              <a:latin typeface="Open Sans"/>
              <a:ea typeface="Open Sans"/>
              <a:cs typeface="Open Sans"/>
              <a:sym typeface="Open Sans"/>
            </a:endParaRPr>
          </a:p>
          <a:p>
            <a:pPr lvl="0" algn="just">
              <a:lnSpc>
                <a:spcPct val="150000"/>
              </a:lnSpc>
            </a:pPr>
            <a:endParaRPr lang="it-IT" sz="1800" b="1" dirty="0">
              <a:solidFill>
                <a:schemeClr val="tx2">
                  <a:lumMod val="50000"/>
                </a:schemeClr>
              </a:solidFill>
              <a:latin typeface="Open Sans"/>
              <a:ea typeface="Open Sans"/>
              <a:cs typeface="Open Sans"/>
              <a:sym typeface="Open Sans"/>
            </a:endParaRPr>
          </a:p>
          <a:p>
            <a:pPr lvl="0" algn="just">
              <a:lnSpc>
                <a:spcPct val="150000"/>
              </a:lnSpc>
            </a:pPr>
            <a:r>
              <a:rPr lang="it-IT" sz="1800" b="1" dirty="0">
                <a:solidFill>
                  <a:schemeClr val="tx2">
                    <a:lumMod val="50000"/>
                  </a:schemeClr>
                </a:solidFill>
                <a:latin typeface="Open Sans"/>
                <a:ea typeface="Open Sans"/>
                <a:cs typeface="Open Sans"/>
                <a:sym typeface="Open Sans"/>
              </a:rPr>
              <a:t>Se il convenuto si costituisce sana i vizi della citazione, salvo non deduca l'inosservanza dei termini a comparire o la mancanza dell'avvertimento previsto dal numero 7) dell'articolo 163. In quest’ultimo caso il Giudice dovrà ordinare la rinnovazione della citazione entro un termine perentorio e fissare una nuova udienza.</a:t>
            </a:r>
          </a:p>
          <a:p>
            <a:pPr lvl="0" algn="just"/>
            <a:endParaRPr lang="it-IT" sz="1600" b="1" dirty="0">
              <a:solidFill>
                <a:schemeClr val="tx2">
                  <a:lumMod val="50000"/>
                </a:schemeClr>
              </a:solidFill>
              <a:latin typeface="Open Sans"/>
              <a:ea typeface="Open Sans"/>
              <a:cs typeface="Open Sans"/>
              <a:sym typeface="Open Sans"/>
            </a:endParaRPr>
          </a:p>
        </p:txBody>
      </p:sp>
    </p:spTree>
    <p:extLst>
      <p:ext uri="{BB962C8B-B14F-4D97-AF65-F5344CB8AC3E}">
        <p14:creationId xmlns:p14="http://schemas.microsoft.com/office/powerpoint/2010/main" val="37116352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grpSp>
        <p:nvGrpSpPr>
          <p:cNvPr id="220" name="Google Shape;220;p5"/>
          <p:cNvGrpSpPr/>
          <p:nvPr/>
        </p:nvGrpSpPr>
        <p:grpSpPr>
          <a:xfrm>
            <a:off x="304124" y="6082919"/>
            <a:ext cx="3802172" cy="587573"/>
            <a:chOff x="0" y="0"/>
            <a:chExt cx="5407533" cy="835660"/>
          </a:xfrm>
        </p:grpSpPr>
        <p:sp>
          <p:nvSpPr>
            <p:cNvPr id="221" name="Google Shape;221;p5"/>
            <p:cNvSpPr/>
            <p:nvPr/>
          </p:nvSpPr>
          <p:spPr>
            <a:xfrm>
              <a:off x="6731" y="6731"/>
              <a:ext cx="5394071" cy="822198"/>
            </a:xfrm>
            <a:custGeom>
              <a:avLst/>
              <a:gdLst/>
              <a:ahLst/>
              <a:cxnLst/>
              <a:rect l="l" t="t" r="r" b="b"/>
              <a:pathLst>
                <a:path w="5394071" h="822198" extrusionOk="0">
                  <a:moveTo>
                    <a:pt x="0" y="0"/>
                  </a:moveTo>
                  <a:lnTo>
                    <a:pt x="5394071" y="0"/>
                  </a:lnTo>
                  <a:lnTo>
                    <a:pt x="5394071" y="822198"/>
                  </a:lnTo>
                  <a:lnTo>
                    <a:pt x="0" y="822198"/>
                  </a:lnTo>
                  <a:close/>
                </a:path>
              </a:pathLst>
            </a:custGeom>
            <a:solidFill>
              <a:srgbClr val="FFFFFF"/>
            </a:solidFill>
            <a:ln>
              <a:noFill/>
            </a:ln>
          </p:spPr>
        </p:sp>
        <p:sp>
          <p:nvSpPr>
            <p:cNvPr id="222" name="Google Shape;222;p5"/>
            <p:cNvSpPr/>
            <p:nvPr/>
          </p:nvSpPr>
          <p:spPr>
            <a:xfrm>
              <a:off x="0" y="0"/>
              <a:ext cx="5407533" cy="835660"/>
            </a:xfrm>
            <a:custGeom>
              <a:avLst/>
              <a:gdLst/>
              <a:ahLst/>
              <a:cxnLst/>
              <a:rect l="l" t="t" r="r" b="b"/>
              <a:pathLst>
                <a:path w="5407533" h="835660" extrusionOk="0">
                  <a:moveTo>
                    <a:pt x="6731" y="0"/>
                  </a:moveTo>
                  <a:lnTo>
                    <a:pt x="5400802" y="0"/>
                  </a:lnTo>
                  <a:cubicBezTo>
                    <a:pt x="5404485" y="0"/>
                    <a:pt x="5407533" y="3048"/>
                    <a:pt x="5407533" y="6731"/>
                  </a:cubicBezTo>
                  <a:lnTo>
                    <a:pt x="5407533" y="828929"/>
                  </a:lnTo>
                  <a:cubicBezTo>
                    <a:pt x="5407533" y="832612"/>
                    <a:pt x="5404485" y="835660"/>
                    <a:pt x="5400802" y="835660"/>
                  </a:cubicBezTo>
                  <a:lnTo>
                    <a:pt x="6731" y="835660"/>
                  </a:lnTo>
                  <a:cubicBezTo>
                    <a:pt x="3048" y="835660"/>
                    <a:pt x="0" y="832612"/>
                    <a:pt x="0" y="828929"/>
                  </a:cubicBezTo>
                  <a:lnTo>
                    <a:pt x="0" y="6731"/>
                  </a:lnTo>
                  <a:cubicBezTo>
                    <a:pt x="0" y="3048"/>
                    <a:pt x="3048" y="0"/>
                    <a:pt x="6731" y="0"/>
                  </a:cubicBezTo>
                  <a:moveTo>
                    <a:pt x="6731" y="13589"/>
                  </a:moveTo>
                  <a:lnTo>
                    <a:pt x="6731" y="6731"/>
                  </a:lnTo>
                  <a:lnTo>
                    <a:pt x="13462" y="6731"/>
                  </a:lnTo>
                  <a:lnTo>
                    <a:pt x="13462" y="828929"/>
                  </a:lnTo>
                  <a:lnTo>
                    <a:pt x="6731" y="828929"/>
                  </a:lnTo>
                  <a:lnTo>
                    <a:pt x="6731" y="822198"/>
                  </a:lnTo>
                  <a:lnTo>
                    <a:pt x="5400802" y="822198"/>
                  </a:lnTo>
                  <a:lnTo>
                    <a:pt x="5400802" y="828929"/>
                  </a:lnTo>
                  <a:lnTo>
                    <a:pt x="5394071" y="828929"/>
                  </a:lnTo>
                  <a:lnTo>
                    <a:pt x="5394071" y="6731"/>
                  </a:lnTo>
                  <a:lnTo>
                    <a:pt x="5400802" y="6731"/>
                  </a:lnTo>
                  <a:lnTo>
                    <a:pt x="5400802" y="13462"/>
                  </a:lnTo>
                  <a:lnTo>
                    <a:pt x="6731" y="13462"/>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23" name="Google Shape;223;p5"/>
          <p:cNvPicPr preferRelativeResize="0"/>
          <p:nvPr/>
        </p:nvPicPr>
        <p:blipFill rotWithShape="1">
          <a:blip r:embed="rId3">
            <a:alphaModFix/>
          </a:blip>
          <a:srcRect/>
          <a:stretch/>
        </p:blipFill>
        <p:spPr>
          <a:xfrm>
            <a:off x="211611" y="6294674"/>
            <a:ext cx="1548775" cy="497971"/>
          </a:xfrm>
          <a:prstGeom prst="rect">
            <a:avLst/>
          </a:prstGeom>
          <a:noFill/>
          <a:ln>
            <a:noFill/>
          </a:ln>
        </p:spPr>
      </p:pic>
      <p:grpSp>
        <p:nvGrpSpPr>
          <p:cNvPr id="224" name="Google Shape;224;p5"/>
          <p:cNvGrpSpPr/>
          <p:nvPr/>
        </p:nvGrpSpPr>
        <p:grpSpPr>
          <a:xfrm>
            <a:off x="-4762" y="632548"/>
            <a:ext cx="5301913" cy="213866"/>
            <a:chOff x="0" y="0"/>
            <a:chExt cx="7540499" cy="304165"/>
          </a:xfrm>
        </p:grpSpPr>
        <p:sp>
          <p:nvSpPr>
            <p:cNvPr id="225" name="Google Shape;225;p5"/>
            <p:cNvSpPr/>
            <p:nvPr/>
          </p:nvSpPr>
          <p:spPr>
            <a:xfrm>
              <a:off x="6731" y="6731"/>
              <a:ext cx="7527036" cy="290703"/>
            </a:xfrm>
            <a:custGeom>
              <a:avLst/>
              <a:gdLst/>
              <a:ahLst/>
              <a:cxnLst/>
              <a:rect l="l" t="t" r="r" b="b"/>
              <a:pathLst>
                <a:path w="7527036" h="290703" extrusionOk="0">
                  <a:moveTo>
                    <a:pt x="0" y="0"/>
                  </a:moveTo>
                  <a:lnTo>
                    <a:pt x="7527036" y="0"/>
                  </a:lnTo>
                  <a:lnTo>
                    <a:pt x="7527036" y="290703"/>
                  </a:lnTo>
                  <a:lnTo>
                    <a:pt x="0" y="290703"/>
                  </a:lnTo>
                  <a:close/>
                </a:path>
              </a:pathLst>
            </a:custGeom>
            <a:solidFill>
              <a:srgbClr val="FFFFFF"/>
            </a:solidFill>
            <a:ln>
              <a:noFill/>
            </a:ln>
          </p:spPr>
        </p:sp>
        <p:sp>
          <p:nvSpPr>
            <p:cNvPr id="226" name="Google Shape;226;p5"/>
            <p:cNvSpPr/>
            <p:nvPr/>
          </p:nvSpPr>
          <p:spPr>
            <a:xfrm>
              <a:off x="0" y="0"/>
              <a:ext cx="7540499" cy="304165"/>
            </a:xfrm>
            <a:custGeom>
              <a:avLst/>
              <a:gdLst/>
              <a:ahLst/>
              <a:cxnLst/>
              <a:rect l="l" t="t" r="r" b="b"/>
              <a:pathLst>
                <a:path w="7540499" h="304165" extrusionOk="0">
                  <a:moveTo>
                    <a:pt x="6731" y="0"/>
                  </a:moveTo>
                  <a:lnTo>
                    <a:pt x="7533767" y="0"/>
                  </a:lnTo>
                  <a:cubicBezTo>
                    <a:pt x="7537450" y="0"/>
                    <a:pt x="7540499" y="3048"/>
                    <a:pt x="7540499" y="6731"/>
                  </a:cubicBezTo>
                  <a:lnTo>
                    <a:pt x="7540499" y="297434"/>
                  </a:lnTo>
                  <a:cubicBezTo>
                    <a:pt x="7540499" y="301117"/>
                    <a:pt x="7537450" y="304165"/>
                    <a:pt x="7533767" y="304165"/>
                  </a:cubicBezTo>
                  <a:lnTo>
                    <a:pt x="6731" y="304165"/>
                  </a:lnTo>
                  <a:cubicBezTo>
                    <a:pt x="3048" y="304165"/>
                    <a:pt x="0" y="301117"/>
                    <a:pt x="0" y="297434"/>
                  </a:cubicBezTo>
                  <a:lnTo>
                    <a:pt x="0" y="6731"/>
                  </a:lnTo>
                  <a:cubicBezTo>
                    <a:pt x="0" y="3048"/>
                    <a:pt x="3048" y="0"/>
                    <a:pt x="6731" y="0"/>
                  </a:cubicBezTo>
                  <a:moveTo>
                    <a:pt x="6731" y="13589"/>
                  </a:moveTo>
                  <a:lnTo>
                    <a:pt x="6731" y="6731"/>
                  </a:lnTo>
                  <a:lnTo>
                    <a:pt x="13462" y="6731"/>
                  </a:lnTo>
                  <a:lnTo>
                    <a:pt x="13462" y="297434"/>
                  </a:lnTo>
                  <a:lnTo>
                    <a:pt x="6731" y="297434"/>
                  </a:lnTo>
                  <a:lnTo>
                    <a:pt x="6731" y="290703"/>
                  </a:lnTo>
                  <a:lnTo>
                    <a:pt x="7533767" y="290703"/>
                  </a:lnTo>
                  <a:lnTo>
                    <a:pt x="7533767" y="297434"/>
                  </a:lnTo>
                  <a:lnTo>
                    <a:pt x="7527036" y="297434"/>
                  </a:lnTo>
                  <a:lnTo>
                    <a:pt x="7527036" y="6731"/>
                  </a:lnTo>
                  <a:lnTo>
                    <a:pt x="7533767" y="6731"/>
                  </a:lnTo>
                  <a:lnTo>
                    <a:pt x="7533767" y="13462"/>
                  </a:lnTo>
                  <a:lnTo>
                    <a:pt x="6731" y="13462"/>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27" name="Google Shape;227;p5"/>
          <p:cNvCxnSpPr/>
          <p:nvPr/>
        </p:nvCxnSpPr>
        <p:spPr>
          <a:xfrm rot="14483">
            <a:off x="-12727" y="730555"/>
            <a:ext cx="6029053" cy="0"/>
          </a:xfrm>
          <a:prstGeom prst="straightConnector1">
            <a:avLst/>
          </a:prstGeom>
          <a:noFill/>
          <a:ln w="19050" cap="rnd" cmpd="sng">
            <a:solidFill>
              <a:srgbClr val="595959"/>
            </a:solidFill>
            <a:prstDash val="solid"/>
            <a:round/>
            <a:headEnd type="none" w="sm" len="sm"/>
            <a:tailEnd type="none" w="sm" len="sm"/>
          </a:ln>
        </p:spPr>
      </p:cxnSp>
      <p:sp>
        <p:nvSpPr>
          <p:cNvPr id="271" name="Google Shape;271;p5"/>
          <p:cNvSpPr txBox="1"/>
          <p:nvPr/>
        </p:nvSpPr>
        <p:spPr>
          <a:xfrm>
            <a:off x="265794" y="368132"/>
            <a:ext cx="7971833" cy="235449"/>
          </a:xfrm>
          <a:prstGeom prst="rect">
            <a:avLst/>
          </a:prstGeom>
          <a:noFill/>
          <a:ln>
            <a:noFill/>
          </a:ln>
        </p:spPr>
        <p:txBody>
          <a:bodyPr spcFirstLastPara="1" wrap="square" lIns="0" tIns="0" rIns="0" bIns="0" anchor="t" anchorCtr="0">
            <a:spAutoFit/>
          </a:bodyPr>
          <a:lstStyle/>
          <a:p>
            <a:pPr lvl="0">
              <a:lnSpc>
                <a:spcPct val="102084"/>
              </a:lnSpc>
            </a:pPr>
            <a:r>
              <a:rPr lang="it-IT" sz="1500" b="1" dirty="0">
                <a:solidFill>
                  <a:srgbClr val="9A3324"/>
                </a:solidFill>
                <a:latin typeface="Open Sans"/>
                <a:ea typeface="Open Sans"/>
                <a:cs typeface="Open Sans"/>
                <a:sym typeface="Open Sans"/>
              </a:rPr>
              <a:t>Le modifiche alla fase introduttiva del processo ordinario di cognizione</a:t>
            </a:r>
            <a:endParaRPr lang="it-IT" sz="1500" dirty="0"/>
          </a:p>
        </p:txBody>
      </p:sp>
      <p:pic>
        <p:nvPicPr>
          <p:cNvPr id="204" name="Picture 3" descr="univ_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68686" y="126118"/>
            <a:ext cx="1767272" cy="734310"/>
          </a:xfrm>
          <a:prstGeom prst="rect">
            <a:avLst/>
          </a:prstGeom>
          <a:noFill/>
          <a:extLst>
            <a:ext uri="{909E8E84-426E-40DD-AFC4-6F175D3DCCD1}">
              <a14:hiddenFill xmlns:a14="http://schemas.microsoft.com/office/drawing/2010/main">
                <a:solidFill>
                  <a:srgbClr val="FFFFFF"/>
                </a:solidFill>
              </a14:hiddenFill>
            </a:ext>
          </a:extLst>
        </p:spPr>
      </p:pic>
      <p:sp>
        <p:nvSpPr>
          <p:cNvPr id="206" name="Google Shape;271;p5"/>
          <p:cNvSpPr txBox="1"/>
          <p:nvPr/>
        </p:nvSpPr>
        <p:spPr>
          <a:xfrm>
            <a:off x="466928" y="1024230"/>
            <a:ext cx="8078821" cy="313932"/>
          </a:xfrm>
          <a:prstGeom prst="rect">
            <a:avLst/>
          </a:prstGeom>
          <a:noFill/>
          <a:ln>
            <a:noFill/>
          </a:ln>
        </p:spPr>
        <p:txBody>
          <a:bodyPr spcFirstLastPara="1" wrap="square" lIns="0" tIns="0" rIns="0" bIns="0" anchor="t" anchorCtr="0">
            <a:spAutoFit/>
          </a:bodyPr>
          <a:lstStyle/>
          <a:p>
            <a:pPr lvl="0" algn="ctr">
              <a:lnSpc>
                <a:spcPct val="102084"/>
              </a:lnSpc>
            </a:pPr>
            <a:r>
              <a:rPr lang="it-IT" sz="2000" b="1" dirty="0">
                <a:solidFill>
                  <a:srgbClr val="9A3324"/>
                </a:solidFill>
                <a:latin typeface="Open Sans"/>
                <a:ea typeface="Open Sans"/>
                <a:cs typeface="Open Sans"/>
                <a:sym typeface="Open Sans"/>
              </a:rPr>
              <a:t>Il contenuto della comparsa di costituzione e risposta </a:t>
            </a:r>
          </a:p>
        </p:txBody>
      </p:sp>
      <p:sp>
        <p:nvSpPr>
          <p:cNvPr id="2" name="Rettangolo 1"/>
          <p:cNvSpPr/>
          <p:nvPr/>
        </p:nvSpPr>
        <p:spPr>
          <a:xfrm>
            <a:off x="572914" y="1802326"/>
            <a:ext cx="7972835" cy="3816429"/>
          </a:xfrm>
          <a:prstGeom prst="rect">
            <a:avLst/>
          </a:prstGeom>
        </p:spPr>
        <p:txBody>
          <a:bodyPr wrap="square">
            <a:spAutoFit/>
          </a:bodyPr>
          <a:lstStyle/>
          <a:p>
            <a:pPr lvl="0" algn="just"/>
            <a:r>
              <a:rPr lang="it-IT" sz="1700" b="1" dirty="0">
                <a:solidFill>
                  <a:schemeClr val="tx2">
                    <a:lumMod val="50000"/>
                  </a:schemeClr>
                </a:solidFill>
                <a:latin typeface="Open Sans"/>
                <a:ea typeface="Open Sans"/>
                <a:cs typeface="Open Sans"/>
                <a:sym typeface="Open Sans"/>
              </a:rPr>
              <a:t>L’art. 167 </a:t>
            </a:r>
            <a:r>
              <a:rPr lang="it-IT" sz="1700" b="1" dirty="0" err="1">
                <a:solidFill>
                  <a:schemeClr val="tx2">
                    <a:lumMod val="50000"/>
                  </a:schemeClr>
                </a:solidFill>
                <a:latin typeface="Open Sans"/>
                <a:ea typeface="Open Sans"/>
                <a:cs typeface="Open Sans"/>
                <a:sym typeface="Open Sans"/>
              </a:rPr>
              <a:t>c.p.c.</a:t>
            </a:r>
            <a:r>
              <a:rPr lang="it-IT" sz="1700" b="1" dirty="0">
                <a:solidFill>
                  <a:schemeClr val="tx2">
                    <a:lumMod val="50000"/>
                  </a:schemeClr>
                </a:solidFill>
                <a:latin typeface="Open Sans"/>
                <a:ea typeface="Open Sans"/>
                <a:cs typeface="Open Sans"/>
                <a:sym typeface="Open Sans"/>
              </a:rPr>
              <a:t> invece stabilisce che nella comparsa di costituzione:</a:t>
            </a:r>
          </a:p>
          <a:p>
            <a:pPr lvl="0" algn="just"/>
            <a:endParaRPr lang="it-IT" sz="1700" b="1" dirty="0">
              <a:solidFill>
                <a:schemeClr val="tx2">
                  <a:lumMod val="50000"/>
                </a:schemeClr>
              </a:solidFill>
              <a:latin typeface="Open Sans"/>
              <a:ea typeface="Open Sans"/>
              <a:cs typeface="Open Sans"/>
              <a:sym typeface="Open Sans"/>
            </a:endParaRPr>
          </a:p>
          <a:p>
            <a:pPr lvl="0" algn="just"/>
            <a:r>
              <a:rPr lang="it-IT" sz="1600" b="1" dirty="0">
                <a:solidFill>
                  <a:schemeClr val="tx2">
                    <a:lumMod val="50000"/>
                  </a:schemeClr>
                </a:solidFill>
                <a:latin typeface="Open Sans"/>
                <a:ea typeface="Open Sans"/>
                <a:cs typeface="Open Sans"/>
                <a:sym typeface="Open Sans"/>
              </a:rPr>
              <a:t>Il convenuto deve proporre tutte le sue difese prendendo posizione in modo chiaro e specifico sui fatti posti dall'attore a fondamento della domanda, indicare le proprie generalità e il codice fiscale, i mezzi di prova di cui intende valersi e i documenti che offre in comunicazione, formulare le conclusioni.</a:t>
            </a:r>
          </a:p>
          <a:p>
            <a:pPr lvl="0" algn="just"/>
            <a:endParaRPr lang="it-IT" sz="1600" b="1" dirty="0">
              <a:solidFill>
                <a:schemeClr val="tx2">
                  <a:lumMod val="50000"/>
                </a:schemeClr>
              </a:solidFill>
              <a:latin typeface="Open Sans"/>
              <a:ea typeface="Open Sans"/>
              <a:cs typeface="Open Sans"/>
              <a:sym typeface="Open Sans"/>
            </a:endParaRPr>
          </a:p>
          <a:p>
            <a:pPr lvl="0" algn="just"/>
            <a:r>
              <a:rPr lang="it-IT" sz="1600" b="1" dirty="0">
                <a:solidFill>
                  <a:schemeClr val="tx2">
                    <a:lumMod val="50000"/>
                  </a:schemeClr>
                </a:solidFill>
                <a:latin typeface="Open Sans"/>
                <a:ea typeface="Open Sans"/>
                <a:cs typeface="Open Sans"/>
                <a:sym typeface="Open Sans"/>
              </a:rPr>
              <a:t>A pena di decadenza deve proporre le eventuali domande riconvenzionali e le eccezioni processuali e di merito che non siano rilevabili d'ufficio.</a:t>
            </a:r>
          </a:p>
          <a:p>
            <a:pPr lvl="0" algn="just"/>
            <a:endParaRPr lang="it-IT" sz="1600" b="1" dirty="0">
              <a:solidFill>
                <a:schemeClr val="tx2">
                  <a:lumMod val="50000"/>
                </a:schemeClr>
              </a:solidFill>
              <a:latin typeface="Open Sans"/>
              <a:ea typeface="Open Sans"/>
              <a:cs typeface="Open Sans"/>
              <a:sym typeface="Open Sans"/>
            </a:endParaRPr>
          </a:p>
          <a:p>
            <a:pPr lvl="0" algn="just"/>
            <a:r>
              <a:rPr lang="it-IT" sz="1600" b="1" dirty="0">
                <a:solidFill>
                  <a:schemeClr val="tx2">
                    <a:lumMod val="50000"/>
                  </a:schemeClr>
                </a:solidFill>
                <a:latin typeface="Open Sans"/>
                <a:ea typeface="Open Sans"/>
                <a:cs typeface="Open Sans"/>
                <a:sym typeface="Open Sans"/>
              </a:rPr>
              <a:t>La mancata presa di posizione sui fatti posti a fondamento della domanda dell’attore rileva ai sensi dell’art. 115 c.p.c. in quanto, sono considerati fatti non contestati sui quali Il giudice può fondare la decisione. </a:t>
            </a:r>
          </a:p>
          <a:p>
            <a:pPr lvl="0" algn="just"/>
            <a:endParaRPr lang="it-IT" sz="1600" b="1" dirty="0">
              <a:solidFill>
                <a:schemeClr val="tx2">
                  <a:lumMod val="50000"/>
                </a:schemeClr>
              </a:solidFill>
              <a:latin typeface="Open Sans"/>
              <a:ea typeface="Open Sans"/>
              <a:cs typeface="Open Sans"/>
              <a:sym typeface="Open Sans"/>
            </a:endParaRPr>
          </a:p>
        </p:txBody>
      </p:sp>
    </p:spTree>
    <p:extLst>
      <p:ext uri="{BB962C8B-B14F-4D97-AF65-F5344CB8AC3E}">
        <p14:creationId xmlns:p14="http://schemas.microsoft.com/office/powerpoint/2010/main" val="27614430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grpSp>
        <p:nvGrpSpPr>
          <p:cNvPr id="220" name="Google Shape;220;p5"/>
          <p:cNvGrpSpPr/>
          <p:nvPr/>
        </p:nvGrpSpPr>
        <p:grpSpPr>
          <a:xfrm>
            <a:off x="304124" y="6082919"/>
            <a:ext cx="3802172" cy="587573"/>
            <a:chOff x="0" y="0"/>
            <a:chExt cx="5407533" cy="835660"/>
          </a:xfrm>
        </p:grpSpPr>
        <p:sp>
          <p:nvSpPr>
            <p:cNvPr id="221" name="Google Shape;221;p5"/>
            <p:cNvSpPr/>
            <p:nvPr/>
          </p:nvSpPr>
          <p:spPr>
            <a:xfrm>
              <a:off x="6731" y="6731"/>
              <a:ext cx="5394071" cy="822198"/>
            </a:xfrm>
            <a:custGeom>
              <a:avLst/>
              <a:gdLst/>
              <a:ahLst/>
              <a:cxnLst/>
              <a:rect l="l" t="t" r="r" b="b"/>
              <a:pathLst>
                <a:path w="5394071" h="822198" extrusionOk="0">
                  <a:moveTo>
                    <a:pt x="0" y="0"/>
                  </a:moveTo>
                  <a:lnTo>
                    <a:pt x="5394071" y="0"/>
                  </a:lnTo>
                  <a:lnTo>
                    <a:pt x="5394071" y="822198"/>
                  </a:lnTo>
                  <a:lnTo>
                    <a:pt x="0" y="822198"/>
                  </a:lnTo>
                  <a:close/>
                </a:path>
              </a:pathLst>
            </a:custGeom>
            <a:solidFill>
              <a:srgbClr val="FFFFFF"/>
            </a:solidFill>
            <a:ln>
              <a:noFill/>
            </a:ln>
          </p:spPr>
        </p:sp>
        <p:sp>
          <p:nvSpPr>
            <p:cNvPr id="222" name="Google Shape;222;p5"/>
            <p:cNvSpPr/>
            <p:nvPr/>
          </p:nvSpPr>
          <p:spPr>
            <a:xfrm>
              <a:off x="0" y="0"/>
              <a:ext cx="5407533" cy="835660"/>
            </a:xfrm>
            <a:custGeom>
              <a:avLst/>
              <a:gdLst/>
              <a:ahLst/>
              <a:cxnLst/>
              <a:rect l="l" t="t" r="r" b="b"/>
              <a:pathLst>
                <a:path w="5407533" h="835660" extrusionOk="0">
                  <a:moveTo>
                    <a:pt x="6731" y="0"/>
                  </a:moveTo>
                  <a:lnTo>
                    <a:pt x="5400802" y="0"/>
                  </a:lnTo>
                  <a:cubicBezTo>
                    <a:pt x="5404485" y="0"/>
                    <a:pt x="5407533" y="3048"/>
                    <a:pt x="5407533" y="6731"/>
                  </a:cubicBezTo>
                  <a:lnTo>
                    <a:pt x="5407533" y="828929"/>
                  </a:lnTo>
                  <a:cubicBezTo>
                    <a:pt x="5407533" y="832612"/>
                    <a:pt x="5404485" y="835660"/>
                    <a:pt x="5400802" y="835660"/>
                  </a:cubicBezTo>
                  <a:lnTo>
                    <a:pt x="6731" y="835660"/>
                  </a:lnTo>
                  <a:cubicBezTo>
                    <a:pt x="3048" y="835660"/>
                    <a:pt x="0" y="832612"/>
                    <a:pt x="0" y="828929"/>
                  </a:cubicBezTo>
                  <a:lnTo>
                    <a:pt x="0" y="6731"/>
                  </a:lnTo>
                  <a:cubicBezTo>
                    <a:pt x="0" y="3048"/>
                    <a:pt x="3048" y="0"/>
                    <a:pt x="6731" y="0"/>
                  </a:cubicBezTo>
                  <a:moveTo>
                    <a:pt x="6731" y="13589"/>
                  </a:moveTo>
                  <a:lnTo>
                    <a:pt x="6731" y="6731"/>
                  </a:lnTo>
                  <a:lnTo>
                    <a:pt x="13462" y="6731"/>
                  </a:lnTo>
                  <a:lnTo>
                    <a:pt x="13462" y="828929"/>
                  </a:lnTo>
                  <a:lnTo>
                    <a:pt x="6731" y="828929"/>
                  </a:lnTo>
                  <a:lnTo>
                    <a:pt x="6731" y="822198"/>
                  </a:lnTo>
                  <a:lnTo>
                    <a:pt x="5400802" y="822198"/>
                  </a:lnTo>
                  <a:lnTo>
                    <a:pt x="5400802" y="828929"/>
                  </a:lnTo>
                  <a:lnTo>
                    <a:pt x="5394071" y="828929"/>
                  </a:lnTo>
                  <a:lnTo>
                    <a:pt x="5394071" y="6731"/>
                  </a:lnTo>
                  <a:lnTo>
                    <a:pt x="5400802" y="6731"/>
                  </a:lnTo>
                  <a:lnTo>
                    <a:pt x="5400802" y="13462"/>
                  </a:lnTo>
                  <a:lnTo>
                    <a:pt x="6731" y="13462"/>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23" name="Google Shape;223;p5"/>
          <p:cNvPicPr preferRelativeResize="0"/>
          <p:nvPr/>
        </p:nvPicPr>
        <p:blipFill rotWithShape="1">
          <a:blip r:embed="rId3">
            <a:alphaModFix/>
          </a:blip>
          <a:srcRect/>
          <a:stretch/>
        </p:blipFill>
        <p:spPr>
          <a:xfrm>
            <a:off x="211611" y="6294674"/>
            <a:ext cx="1548775" cy="497971"/>
          </a:xfrm>
          <a:prstGeom prst="rect">
            <a:avLst/>
          </a:prstGeom>
          <a:noFill/>
          <a:ln>
            <a:noFill/>
          </a:ln>
        </p:spPr>
      </p:pic>
      <p:grpSp>
        <p:nvGrpSpPr>
          <p:cNvPr id="224" name="Google Shape;224;p5"/>
          <p:cNvGrpSpPr/>
          <p:nvPr/>
        </p:nvGrpSpPr>
        <p:grpSpPr>
          <a:xfrm>
            <a:off x="-4762" y="632548"/>
            <a:ext cx="5301913" cy="213866"/>
            <a:chOff x="0" y="0"/>
            <a:chExt cx="7540499" cy="304165"/>
          </a:xfrm>
        </p:grpSpPr>
        <p:sp>
          <p:nvSpPr>
            <p:cNvPr id="225" name="Google Shape;225;p5"/>
            <p:cNvSpPr/>
            <p:nvPr/>
          </p:nvSpPr>
          <p:spPr>
            <a:xfrm>
              <a:off x="6731" y="6731"/>
              <a:ext cx="7527036" cy="290703"/>
            </a:xfrm>
            <a:custGeom>
              <a:avLst/>
              <a:gdLst/>
              <a:ahLst/>
              <a:cxnLst/>
              <a:rect l="l" t="t" r="r" b="b"/>
              <a:pathLst>
                <a:path w="7527036" h="290703" extrusionOk="0">
                  <a:moveTo>
                    <a:pt x="0" y="0"/>
                  </a:moveTo>
                  <a:lnTo>
                    <a:pt x="7527036" y="0"/>
                  </a:lnTo>
                  <a:lnTo>
                    <a:pt x="7527036" y="290703"/>
                  </a:lnTo>
                  <a:lnTo>
                    <a:pt x="0" y="290703"/>
                  </a:lnTo>
                  <a:close/>
                </a:path>
              </a:pathLst>
            </a:custGeom>
            <a:solidFill>
              <a:srgbClr val="FFFFFF"/>
            </a:solidFill>
            <a:ln>
              <a:noFill/>
            </a:ln>
          </p:spPr>
        </p:sp>
        <p:sp>
          <p:nvSpPr>
            <p:cNvPr id="226" name="Google Shape;226;p5"/>
            <p:cNvSpPr/>
            <p:nvPr/>
          </p:nvSpPr>
          <p:spPr>
            <a:xfrm>
              <a:off x="0" y="0"/>
              <a:ext cx="7540499" cy="304165"/>
            </a:xfrm>
            <a:custGeom>
              <a:avLst/>
              <a:gdLst/>
              <a:ahLst/>
              <a:cxnLst/>
              <a:rect l="l" t="t" r="r" b="b"/>
              <a:pathLst>
                <a:path w="7540499" h="304165" extrusionOk="0">
                  <a:moveTo>
                    <a:pt x="6731" y="0"/>
                  </a:moveTo>
                  <a:lnTo>
                    <a:pt x="7533767" y="0"/>
                  </a:lnTo>
                  <a:cubicBezTo>
                    <a:pt x="7537450" y="0"/>
                    <a:pt x="7540499" y="3048"/>
                    <a:pt x="7540499" y="6731"/>
                  </a:cubicBezTo>
                  <a:lnTo>
                    <a:pt x="7540499" y="297434"/>
                  </a:lnTo>
                  <a:cubicBezTo>
                    <a:pt x="7540499" y="301117"/>
                    <a:pt x="7537450" y="304165"/>
                    <a:pt x="7533767" y="304165"/>
                  </a:cubicBezTo>
                  <a:lnTo>
                    <a:pt x="6731" y="304165"/>
                  </a:lnTo>
                  <a:cubicBezTo>
                    <a:pt x="3048" y="304165"/>
                    <a:pt x="0" y="301117"/>
                    <a:pt x="0" y="297434"/>
                  </a:cubicBezTo>
                  <a:lnTo>
                    <a:pt x="0" y="6731"/>
                  </a:lnTo>
                  <a:cubicBezTo>
                    <a:pt x="0" y="3048"/>
                    <a:pt x="3048" y="0"/>
                    <a:pt x="6731" y="0"/>
                  </a:cubicBezTo>
                  <a:moveTo>
                    <a:pt x="6731" y="13589"/>
                  </a:moveTo>
                  <a:lnTo>
                    <a:pt x="6731" y="6731"/>
                  </a:lnTo>
                  <a:lnTo>
                    <a:pt x="13462" y="6731"/>
                  </a:lnTo>
                  <a:lnTo>
                    <a:pt x="13462" y="297434"/>
                  </a:lnTo>
                  <a:lnTo>
                    <a:pt x="6731" y="297434"/>
                  </a:lnTo>
                  <a:lnTo>
                    <a:pt x="6731" y="290703"/>
                  </a:lnTo>
                  <a:lnTo>
                    <a:pt x="7533767" y="290703"/>
                  </a:lnTo>
                  <a:lnTo>
                    <a:pt x="7533767" y="297434"/>
                  </a:lnTo>
                  <a:lnTo>
                    <a:pt x="7527036" y="297434"/>
                  </a:lnTo>
                  <a:lnTo>
                    <a:pt x="7527036" y="6731"/>
                  </a:lnTo>
                  <a:lnTo>
                    <a:pt x="7533767" y="6731"/>
                  </a:lnTo>
                  <a:lnTo>
                    <a:pt x="7533767" y="13462"/>
                  </a:lnTo>
                  <a:lnTo>
                    <a:pt x="6731" y="13462"/>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27" name="Google Shape;227;p5"/>
          <p:cNvCxnSpPr/>
          <p:nvPr/>
        </p:nvCxnSpPr>
        <p:spPr>
          <a:xfrm rot="14483">
            <a:off x="-12727" y="730555"/>
            <a:ext cx="6029053" cy="0"/>
          </a:xfrm>
          <a:prstGeom prst="straightConnector1">
            <a:avLst/>
          </a:prstGeom>
          <a:noFill/>
          <a:ln w="19050" cap="rnd" cmpd="sng">
            <a:solidFill>
              <a:srgbClr val="595959"/>
            </a:solidFill>
            <a:prstDash val="solid"/>
            <a:round/>
            <a:headEnd type="none" w="sm" len="sm"/>
            <a:tailEnd type="none" w="sm" len="sm"/>
          </a:ln>
        </p:spPr>
      </p:cxnSp>
      <p:sp>
        <p:nvSpPr>
          <p:cNvPr id="271" name="Google Shape;271;p5"/>
          <p:cNvSpPr txBox="1"/>
          <p:nvPr/>
        </p:nvSpPr>
        <p:spPr>
          <a:xfrm>
            <a:off x="265794" y="368132"/>
            <a:ext cx="7971833" cy="235449"/>
          </a:xfrm>
          <a:prstGeom prst="rect">
            <a:avLst/>
          </a:prstGeom>
          <a:noFill/>
          <a:ln>
            <a:noFill/>
          </a:ln>
        </p:spPr>
        <p:txBody>
          <a:bodyPr spcFirstLastPara="1" wrap="square" lIns="0" tIns="0" rIns="0" bIns="0" anchor="t" anchorCtr="0">
            <a:spAutoFit/>
          </a:bodyPr>
          <a:lstStyle/>
          <a:p>
            <a:pPr lvl="0">
              <a:lnSpc>
                <a:spcPct val="102084"/>
              </a:lnSpc>
            </a:pPr>
            <a:r>
              <a:rPr lang="it-IT" sz="1500" b="1" dirty="0">
                <a:solidFill>
                  <a:srgbClr val="9A3324"/>
                </a:solidFill>
                <a:latin typeface="Open Sans"/>
                <a:ea typeface="Open Sans"/>
                <a:cs typeface="Open Sans"/>
                <a:sym typeface="Open Sans"/>
              </a:rPr>
              <a:t>Le modifiche alla fase introduttiva del processo ordinario di cognizione</a:t>
            </a:r>
            <a:endParaRPr lang="it-IT" sz="1500" dirty="0"/>
          </a:p>
        </p:txBody>
      </p:sp>
      <p:pic>
        <p:nvPicPr>
          <p:cNvPr id="204" name="Picture 3" descr="univ_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68686" y="126118"/>
            <a:ext cx="1767272" cy="734310"/>
          </a:xfrm>
          <a:prstGeom prst="rect">
            <a:avLst/>
          </a:prstGeom>
          <a:noFill/>
          <a:extLst>
            <a:ext uri="{909E8E84-426E-40DD-AFC4-6F175D3DCCD1}">
              <a14:hiddenFill xmlns:a14="http://schemas.microsoft.com/office/drawing/2010/main">
                <a:solidFill>
                  <a:srgbClr val="FFFFFF"/>
                </a:solidFill>
              </a14:hiddenFill>
            </a:ext>
          </a:extLst>
        </p:spPr>
      </p:pic>
      <p:sp>
        <p:nvSpPr>
          <p:cNvPr id="206" name="Google Shape;271;p5"/>
          <p:cNvSpPr txBox="1"/>
          <p:nvPr/>
        </p:nvSpPr>
        <p:spPr>
          <a:xfrm>
            <a:off x="466926" y="922256"/>
            <a:ext cx="8078821" cy="596445"/>
          </a:xfrm>
          <a:prstGeom prst="rect">
            <a:avLst/>
          </a:prstGeom>
          <a:noFill/>
          <a:ln>
            <a:noFill/>
          </a:ln>
        </p:spPr>
        <p:txBody>
          <a:bodyPr spcFirstLastPara="1" wrap="square" lIns="0" tIns="0" rIns="0" bIns="0" anchor="t" anchorCtr="0">
            <a:spAutoFit/>
          </a:bodyPr>
          <a:lstStyle/>
          <a:p>
            <a:pPr lvl="0" algn="ctr">
              <a:lnSpc>
                <a:spcPct val="102084"/>
              </a:lnSpc>
            </a:pPr>
            <a:r>
              <a:rPr lang="it-IT" sz="2000" b="1" dirty="0">
                <a:solidFill>
                  <a:srgbClr val="9A3324"/>
                </a:solidFill>
                <a:latin typeface="Open Sans"/>
                <a:ea typeface="Open Sans"/>
                <a:cs typeface="Open Sans"/>
                <a:sym typeface="Open Sans"/>
              </a:rPr>
              <a:t>La contumacia</a:t>
            </a:r>
          </a:p>
          <a:p>
            <a:pPr lvl="0" algn="ctr">
              <a:lnSpc>
                <a:spcPct val="102084"/>
              </a:lnSpc>
            </a:pPr>
            <a:r>
              <a:rPr lang="it-IT" sz="1800" b="1" dirty="0">
                <a:solidFill>
                  <a:srgbClr val="9A3324"/>
                </a:solidFill>
                <a:latin typeface="Open Sans"/>
                <a:ea typeface="Open Sans"/>
                <a:cs typeface="Open Sans"/>
                <a:sym typeface="Open Sans"/>
              </a:rPr>
              <a:t> (artt. 171, comma 3, 290, 291 e 292 </a:t>
            </a:r>
            <a:r>
              <a:rPr lang="it-IT" sz="1800" b="1" dirty="0" err="1">
                <a:solidFill>
                  <a:srgbClr val="9A3324"/>
                </a:solidFill>
                <a:latin typeface="Open Sans"/>
                <a:ea typeface="Open Sans"/>
                <a:cs typeface="Open Sans"/>
                <a:sym typeface="Open Sans"/>
              </a:rPr>
              <a:t>c.p.c.</a:t>
            </a:r>
            <a:r>
              <a:rPr lang="it-IT" sz="1800" b="1" dirty="0">
                <a:solidFill>
                  <a:srgbClr val="9A3324"/>
                </a:solidFill>
                <a:latin typeface="Open Sans"/>
                <a:ea typeface="Open Sans"/>
                <a:cs typeface="Open Sans"/>
                <a:sym typeface="Open Sans"/>
              </a:rPr>
              <a:t>)</a:t>
            </a:r>
          </a:p>
        </p:txBody>
      </p:sp>
      <p:sp>
        <p:nvSpPr>
          <p:cNvPr id="2" name="Rettangolo 1"/>
          <p:cNvSpPr/>
          <p:nvPr/>
        </p:nvSpPr>
        <p:spPr>
          <a:xfrm>
            <a:off x="519918" y="1578353"/>
            <a:ext cx="7972835" cy="4708981"/>
          </a:xfrm>
          <a:prstGeom prst="rect">
            <a:avLst/>
          </a:prstGeom>
        </p:spPr>
        <p:txBody>
          <a:bodyPr wrap="square">
            <a:spAutoFit/>
          </a:bodyPr>
          <a:lstStyle/>
          <a:p>
            <a:pPr algn="just"/>
            <a:r>
              <a:rPr lang="it-IT" sz="1500" b="1" dirty="0">
                <a:solidFill>
                  <a:schemeClr val="tx2">
                    <a:lumMod val="50000"/>
                  </a:schemeClr>
                </a:solidFill>
                <a:latin typeface="Open Sans"/>
                <a:ea typeface="Open Sans"/>
                <a:cs typeface="Open Sans"/>
                <a:sym typeface="Open Sans"/>
              </a:rPr>
              <a:t>La riforma </a:t>
            </a:r>
            <a:r>
              <a:rPr lang="it-IT" sz="1500" b="1" i="1" dirty="0" err="1">
                <a:solidFill>
                  <a:schemeClr val="tx2">
                    <a:lumMod val="50000"/>
                  </a:schemeClr>
                </a:solidFill>
                <a:latin typeface="Open Sans"/>
                <a:ea typeface="Open Sans"/>
                <a:cs typeface="Open Sans"/>
                <a:sym typeface="Open Sans"/>
              </a:rPr>
              <a:t>Cartabia</a:t>
            </a:r>
            <a:r>
              <a:rPr lang="it-IT" sz="1500" b="1" dirty="0">
                <a:solidFill>
                  <a:schemeClr val="tx2">
                    <a:lumMod val="50000"/>
                  </a:schemeClr>
                </a:solidFill>
                <a:latin typeface="Open Sans"/>
                <a:ea typeface="Open Sans"/>
                <a:cs typeface="Open Sans"/>
                <a:sym typeface="Open Sans"/>
              </a:rPr>
              <a:t> ha modificato il termine entro il quale le parti debbano costituirsi per non essere dichiarate contumaci.</a:t>
            </a:r>
          </a:p>
          <a:p>
            <a:pPr algn="just"/>
            <a:endParaRPr lang="it-IT" sz="1500" b="1" dirty="0">
              <a:solidFill>
                <a:schemeClr val="tx2">
                  <a:lumMod val="50000"/>
                </a:schemeClr>
              </a:solidFill>
              <a:latin typeface="Open Sans"/>
              <a:ea typeface="Open Sans"/>
              <a:cs typeface="Open Sans"/>
              <a:sym typeface="Open Sans"/>
            </a:endParaRPr>
          </a:p>
          <a:p>
            <a:pPr algn="just"/>
            <a:r>
              <a:rPr lang="it-IT" sz="1500" b="1" dirty="0">
                <a:solidFill>
                  <a:schemeClr val="tx2">
                    <a:lumMod val="50000"/>
                  </a:schemeClr>
                </a:solidFill>
                <a:latin typeface="Open Sans"/>
                <a:ea typeface="Open Sans"/>
                <a:cs typeface="Open Sans"/>
                <a:sym typeface="Open Sans"/>
              </a:rPr>
              <a:t>Infatti prima della riforma era possibile costituirsi fino alla prima udienza senza poter essere dichiarati contumaci mentre dopo l’entrata in vigore del </a:t>
            </a:r>
            <a:r>
              <a:rPr lang="it-IT" sz="1500" b="1" dirty="0" err="1">
                <a:solidFill>
                  <a:schemeClr val="tx2">
                    <a:lumMod val="50000"/>
                  </a:schemeClr>
                </a:solidFill>
                <a:latin typeface="Open Sans"/>
                <a:ea typeface="Open Sans"/>
                <a:cs typeface="Open Sans"/>
                <a:sym typeface="Open Sans"/>
              </a:rPr>
              <a:t>d.lgs</a:t>
            </a:r>
            <a:r>
              <a:rPr lang="it-IT" sz="1500" b="1" dirty="0">
                <a:solidFill>
                  <a:schemeClr val="tx2">
                    <a:lumMod val="50000"/>
                  </a:schemeClr>
                </a:solidFill>
                <a:latin typeface="Open Sans"/>
                <a:ea typeface="Open Sans"/>
                <a:cs typeface="Open Sans"/>
                <a:sym typeface="Open Sans"/>
              </a:rPr>
              <a:t> 149/2022 la costituzione deve avvenire nei termini di cui all’art. 166 </a:t>
            </a:r>
            <a:r>
              <a:rPr lang="it-IT" sz="1500" b="1" dirty="0" err="1">
                <a:solidFill>
                  <a:schemeClr val="tx2">
                    <a:lumMod val="50000"/>
                  </a:schemeClr>
                </a:solidFill>
                <a:latin typeface="Open Sans"/>
                <a:ea typeface="Open Sans"/>
                <a:cs typeface="Open Sans"/>
                <a:sym typeface="Open Sans"/>
              </a:rPr>
              <a:t>c.p.c.</a:t>
            </a:r>
            <a:endParaRPr lang="it-IT" sz="1500" b="1" dirty="0">
              <a:solidFill>
                <a:schemeClr val="tx2">
                  <a:lumMod val="50000"/>
                </a:schemeClr>
              </a:solidFill>
              <a:latin typeface="Open Sans"/>
              <a:ea typeface="Open Sans"/>
              <a:cs typeface="Open Sans"/>
              <a:sym typeface="Open Sans"/>
            </a:endParaRPr>
          </a:p>
          <a:p>
            <a:pPr algn="just"/>
            <a:endParaRPr lang="it-IT" sz="1500" b="1" dirty="0">
              <a:solidFill>
                <a:schemeClr val="tx2">
                  <a:lumMod val="50000"/>
                </a:schemeClr>
              </a:solidFill>
              <a:latin typeface="Open Sans"/>
              <a:ea typeface="Open Sans"/>
              <a:cs typeface="Open Sans"/>
              <a:sym typeface="Open Sans"/>
            </a:endParaRPr>
          </a:p>
          <a:p>
            <a:pPr algn="just"/>
            <a:r>
              <a:rPr lang="it-IT" sz="1500" b="1" dirty="0">
                <a:solidFill>
                  <a:schemeClr val="tx2">
                    <a:lumMod val="50000"/>
                  </a:schemeClr>
                </a:solidFill>
                <a:latin typeface="Open Sans"/>
                <a:ea typeface="Open Sans"/>
                <a:cs typeface="Open Sans"/>
                <a:sym typeface="Open Sans"/>
              </a:rPr>
              <a:t>Nel caso della mancata costituzione del convenuto ai sensi dell’art. 166 </a:t>
            </a:r>
            <a:r>
              <a:rPr lang="it-IT" sz="1500" b="1" dirty="0" err="1">
                <a:solidFill>
                  <a:schemeClr val="tx2">
                    <a:lumMod val="50000"/>
                  </a:schemeClr>
                </a:solidFill>
                <a:latin typeface="Open Sans"/>
                <a:ea typeface="Open Sans"/>
                <a:cs typeface="Open Sans"/>
                <a:sym typeface="Open Sans"/>
              </a:rPr>
              <a:t>c.p.c.</a:t>
            </a:r>
            <a:r>
              <a:rPr lang="it-IT" sz="1500" b="1" dirty="0">
                <a:solidFill>
                  <a:schemeClr val="tx2">
                    <a:lumMod val="50000"/>
                  </a:schemeClr>
                </a:solidFill>
                <a:latin typeface="Open Sans"/>
                <a:ea typeface="Open Sans"/>
                <a:cs typeface="Open Sans"/>
                <a:sym typeface="Open Sans"/>
              </a:rPr>
              <a:t> il Giudice, verificata la regolarità della notifica della citazione, lo dichiara contumace con ordinanza, ai sensi dell’art. 171 </a:t>
            </a:r>
            <a:r>
              <a:rPr lang="it-IT" sz="1500" b="1" dirty="0" err="1">
                <a:solidFill>
                  <a:schemeClr val="tx2">
                    <a:lumMod val="50000"/>
                  </a:schemeClr>
                </a:solidFill>
                <a:latin typeface="Open Sans"/>
                <a:ea typeface="Open Sans"/>
                <a:cs typeface="Open Sans"/>
                <a:sym typeface="Open Sans"/>
              </a:rPr>
              <a:t>c.p.c.</a:t>
            </a:r>
            <a:r>
              <a:rPr lang="it-IT" sz="1500" b="1" dirty="0">
                <a:solidFill>
                  <a:schemeClr val="tx2">
                    <a:lumMod val="50000"/>
                  </a:schemeClr>
                </a:solidFill>
                <a:latin typeface="Open Sans"/>
                <a:ea typeface="Open Sans"/>
                <a:cs typeface="Open Sans"/>
                <a:sym typeface="Open Sans"/>
              </a:rPr>
              <a:t> In caso di costituzione successiva, il convenuto non potrà proporre eventuali domande riconvenzionali </a:t>
            </a:r>
            <a:r>
              <a:rPr lang="it-IT" sz="1500" b="1" dirty="0" err="1">
                <a:solidFill>
                  <a:schemeClr val="tx2">
                    <a:lumMod val="50000"/>
                  </a:schemeClr>
                </a:solidFill>
                <a:latin typeface="Open Sans"/>
                <a:ea typeface="Open Sans"/>
                <a:cs typeface="Open Sans"/>
                <a:sym typeface="Open Sans"/>
              </a:rPr>
              <a:t>nè</a:t>
            </a:r>
            <a:r>
              <a:rPr lang="it-IT" sz="1500" b="1" dirty="0">
                <a:solidFill>
                  <a:schemeClr val="tx2">
                    <a:lumMod val="50000"/>
                  </a:schemeClr>
                </a:solidFill>
                <a:latin typeface="Open Sans"/>
                <a:ea typeface="Open Sans"/>
                <a:cs typeface="Open Sans"/>
                <a:sym typeface="Open Sans"/>
              </a:rPr>
              <a:t> le eccezioni processuali e di merito che non siano rilevabili d'ufficio.</a:t>
            </a:r>
          </a:p>
          <a:p>
            <a:pPr lvl="0" algn="just"/>
            <a:endParaRPr lang="it-IT" sz="1500" b="1" dirty="0">
              <a:solidFill>
                <a:schemeClr val="tx2">
                  <a:lumMod val="50000"/>
                </a:schemeClr>
              </a:solidFill>
              <a:latin typeface="Open Sans"/>
              <a:ea typeface="Open Sans"/>
              <a:cs typeface="Open Sans"/>
              <a:sym typeface="Open Sans"/>
            </a:endParaRPr>
          </a:p>
          <a:p>
            <a:pPr lvl="0" algn="just"/>
            <a:r>
              <a:rPr lang="it-IT" sz="1500" b="1" dirty="0">
                <a:solidFill>
                  <a:schemeClr val="tx2">
                    <a:lumMod val="50000"/>
                  </a:schemeClr>
                </a:solidFill>
                <a:latin typeface="Open Sans"/>
                <a:ea typeface="Open Sans"/>
                <a:cs typeface="Open Sans"/>
                <a:sym typeface="Open Sans"/>
              </a:rPr>
              <a:t>Se invece l’attore non si sia costituito nei termini dell’art 165 </a:t>
            </a:r>
            <a:r>
              <a:rPr lang="it-IT" sz="1500" b="1" dirty="0" err="1">
                <a:solidFill>
                  <a:schemeClr val="tx2">
                    <a:lumMod val="50000"/>
                  </a:schemeClr>
                </a:solidFill>
                <a:latin typeface="Open Sans"/>
                <a:ea typeface="Open Sans"/>
                <a:cs typeface="Open Sans"/>
                <a:sym typeface="Open Sans"/>
              </a:rPr>
              <a:t>c.p.c.</a:t>
            </a:r>
            <a:r>
              <a:rPr lang="it-IT" sz="1500" b="1" dirty="0">
                <a:solidFill>
                  <a:schemeClr val="tx2">
                    <a:lumMod val="50000"/>
                  </a:schemeClr>
                </a:solidFill>
                <a:latin typeface="Open Sans"/>
                <a:ea typeface="Open Sans"/>
                <a:cs typeface="Open Sans"/>
                <a:sym typeface="Open Sans"/>
              </a:rPr>
              <a:t> e nemmeno nei termini di cui all’art. 166 </a:t>
            </a:r>
            <a:r>
              <a:rPr lang="it-IT" sz="1500" b="1" dirty="0" err="1">
                <a:solidFill>
                  <a:schemeClr val="tx2">
                    <a:lumMod val="50000"/>
                  </a:schemeClr>
                </a:solidFill>
                <a:latin typeface="Open Sans"/>
                <a:ea typeface="Open Sans"/>
                <a:cs typeface="Open Sans"/>
                <a:sym typeface="Open Sans"/>
              </a:rPr>
              <a:t>c.p.c.</a:t>
            </a:r>
            <a:r>
              <a:rPr lang="it-IT" sz="1500" b="1" dirty="0">
                <a:solidFill>
                  <a:schemeClr val="tx2">
                    <a:lumMod val="50000"/>
                  </a:schemeClr>
                </a:solidFill>
                <a:latin typeface="Open Sans"/>
                <a:ea typeface="Open Sans"/>
                <a:cs typeface="Open Sans"/>
                <a:sym typeface="Open Sans"/>
              </a:rPr>
              <a:t> e al tempo stesso il convenuto si sia costituito tempestivamente e abbia chiesto la prosecuzione del giudizio, il Giudice dichiara la contumacia dell’attore ai sensi dell’art. 171 </a:t>
            </a:r>
            <a:r>
              <a:rPr lang="it-IT" sz="1500" b="1" dirty="0" err="1">
                <a:solidFill>
                  <a:schemeClr val="tx2">
                    <a:lumMod val="50000"/>
                  </a:schemeClr>
                </a:solidFill>
                <a:latin typeface="Open Sans"/>
                <a:ea typeface="Open Sans"/>
                <a:cs typeface="Open Sans"/>
                <a:sym typeface="Open Sans"/>
              </a:rPr>
              <a:t>c.p.c.</a:t>
            </a:r>
            <a:r>
              <a:rPr lang="it-IT" sz="1500" b="1" dirty="0">
                <a:solidFill>
                  <a:schemeClr val="tx2">
                    <a:lumMod val="50000"/>
                  </a:schemeClr>
                </a:solidFill>
                <a:latin typeface="Open Sans"/>
                <a:ea typeface="Open Sans"/>
                <a:cs typeface="Open Sans"/>
                <a:sym typeface="Open Sans"/>
              </a:rPr>
              <a:t> e ordina che sia proseguito il giudizio e dando le disposizioni di cui all’art. 187 </a:t>
            </a:r>
            <a:r>
              <a:rPr lang="it-IT" sz="1500" b="1" dirty="0" err="1">
                <a:solidFill>
                  <a:schemeClr val="tx2">
                    <a:lumMod val="50000"/>
                  </a:schemeClr>
                </a:solidFill>
                <a:latin typeface="Open Sans"/>
                <a:ea typeface="Open Sans"/>
                <a:cs typeface="Open Sans"/>
                <a:sym typeface="Open Sans"/>
              </a:rPr>
              <a:t>c.p.c.</a:t>
            </a:r>
            <a:endParaRPr lang="it-IT" sz="1500" b="1" dirty="0">
              <a:solidFill>
                <a:schemeClr val="tx2">
                  <a:lumMod val="50000"/>
                </a:schemeClr>
              </a:solidFill>
              <a:latin typeface="Open Sans"/>
              <a:ea typeface="Open Sans"/>
              <a:cs typeface="Open Sans"/>
              <a:sym typeface="Open Sans"/>
            </a:endParaRPr>
          </a:p>
          <a:p>
            <a:pPr lvl="0" algn="just"/>
            <a:r>
              <a:rPr lang="it-IT" sz="1500" b="1" dirty="0">
                <a:solidFill>
                  <a:schemeClr val="tx2">
                    <a:lumMod val="50000"/>
                  </a:schemeClr>
                </a:solidFill>
                <a:latin typeface="Open Sans"/>
                <a:ea typeface="Open Sans"/>
                <a:cs typeface="Open Sans"/>
                <a:sym typeface="Open Sans"/>
              </a:rPr>
              <a:t>Diversamente ordina la cancellazione della causa dal ruolo e il processo di estingue.</a:t>
            </a:r>
          </a:p>
        </p:txBody>
      </p:sp>
    </p:spTree>
    <p:extLst>
      <p:ext uri="{BB962C8B-B14F-4D97-AF65-F5344CB8AC3E}">
        <p14:creationId xmlns:p14="http://schemas.microsoft.com/office/powerpoint/2010/main" val="30372844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grpSp>
        <p:nvGrpSpPr>
          <p:cNvPr id="220" name="Google Shape;220;p5"/>
          <p:cNvGrpSpPr/>
          <p:nvPr/>
        </p:nvGrpSpPr>
        <p:grpSpPr>
          <a:xfrm>
            <a:off x="304124" y="6082919"/>
            <a:ext cx="3802172" cy="587573"/>
            <a:chOff x="0" y="0"/>
            <a:chExt cx="5407533" cy="835660"/>
          </a:xfrm>
        </p:grpSpPr>
        <p:sp>
          <p:nvSpPr>
            <p:cNvPr id="221" name="Google Shape;221;p5"/>
            <p:cNvSpPr/>
            <p:nvPr/>
          </p:nvSpPr>
          <p:spPr>
            <a:xfrm>
              <a:off x="6731" y="6731"/>
              <a:ext cx="5394071" cy="822198"/>
            </a:xfrm>
            <a:custGeom>
              <a:avLst/>
              <a:gdLst/>
              <a:ahLst/>
              <a:cxnLst/>
              <a:rect l="l" t="t" r="r" b="b"/>
              <a:pathLst>
                <a:path w="5394071" h="822198" extrusionOk="0">
                  <a:moveTo>
                    <a:pt x="0" y="0"/>
                  </a:moveTo>
                  <a:lnTo>
                    <a:pt x="5394071" y="0"/>
                  </a:lnTo>
                  <a:lnTo>
                    <a:pt x="5394071" y="822198"/>
                  </a:lnTo>
                  <a:lnTo>
                    <a:pt x="0" y="822198"/>
                  </a:lnTo>
                  <a:close/>
                </a:path>
              </a:pathLst>
            </a:custGeom>
            <a:solidFill>
              <a:srgbClr val="FFFFFF"/>
            </a:solidFill>
            <a:ln>
              <a:noFill/>
            </a:ln>
          </p:spPr>
        </p:sp>
        <p:sp>
          <p:nvSpPr>
            <p:cNvPr id="222" name="Google Shape;222;p5"/>
            <p:cNvSpPr/>
            <p:nvPr/>
          </p:nvSpPr>
          <p:spPr>
            <a:xfrm>
              <a:off x="0" y="0"/>
              <a:ext cx="5407533" cy="835660"/>
            </a:xfrm>
            <a:custGeom>
              <a:avLst/>
              <a:gdLst/>
              <a:ahLst/>
              <a:cxnLst/>
              <a:rect l="l" t="t" r="r" b="b"/>
              <a:pathLst>
                <a:path w="5407533" h="835660" extrusionOk="0">
                  <a:moveTo>
                    <a:pt x="6731" y="0"/>
                  </a:moveTo>
                  <a:lnTo>
                    <a:pt x="5400802" y="0"/>
                  </a:lnTo>
                  <a:cubicBezTo>
                    <a:pt x="5404485" y="0"/>
                    <a:pt x="5407533" y="3048"/>
                    <a:pt x="5407533" y="6731"/>
                  </a:cubicBezTo>
                  <a:lnTo>
                    <a:pt x="5407533" y="828929"/>
                  </a:lnTo>
                  <a:cubicBezTo>
                    <a:pt x="5407533" y="832612"/>
                    <a:pt x="5404485" y="835660"/>
                    <a:pt x="5400802" y="835660"/>
                  </a:cubicBezTo>
                  <a:lnTo>
                    <a:pt x="6731" y="835660"/>
                  </a:lnTo>
                  <a:cubicBezTo>
                    <a:pt x="3048" y="835660"/>
                    <a:pt x="0" y="832612"/>
                    <a:pt x="0" y="828929"/>
                  </a:cubicBezTo>
                  <a:lnTo>
                    <a:pt x="0" y="6731"/>
                  </a:lnTo>
                  <a:cubicBezTo>
                    <a:pt x="0" y="3048"/>
                    <a:pt x="3048" y="0"/>
                    <a:pt x="6731" y="0"/>
                  </a:cubicBezTo>
                  <a:moveTo>
                    <a:pt x="6731" y="13589"/>
                  </a:moveTo>
                  <a:lnTo>
                    <a:pt x="6731" y="6731"/>
                  </a:lnTo>
                  <a:lnTo>
                    <a:pt x="13462" y="6731"/>
                  </a:lnTo>
                  <a:lnTo>
                    <a:pt x="13462" y="828929"/>
                  </a:lnTo>
                  <a:lnTo>
                    <a:pt x="6731" y="828929"/>
                  </a:lnTo>
                  <a:lnTo>
                    <a:pt x="6731" y="822198"/>
                  </a:lnTo>
                  <a:lnTo>
                    <a:pt x="5400802" y="822198"/>
                  </a:lnTo>
                  <a:lnTo>
                    <a:pt x="5400802" y="828929"/>
                  </a:lnTo>
                  <a:lnTo>
                    <a:pt x="5394071" y="828929"/>
                  </a:lnTo>
                  <a:lnTo>
                    <a:pt x="5394071" y="6731"/>
                  </a:lnTo>
                  <a:lnTo>
                    <a:pt x="5400802" y="6731"/>
                  </a:lnTo>
                  <a:lnTo>
                    <a:pt x="5400802" y="13462"/>
                  </a:lnTo>
                  <a:lnTo>
                    <a:pt x="6731" y="13462"/>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23" name="Google Shape;223;p5"/>
          <p:cNvPicPr preferRelativeResize="0"/>
          <p:nvPr/>
        </p:nvPicPr>
        <p:blipFill rotWithShape="1">
          <a:blip r:embed="rId3">
            <a:alphaModFix/>
          </a:blip>
          <a:srcRect/>
          <a:stretch/>
        </p:blipFill>
        <p:spPr>
          <a:xfrm>
            <a:off x="211611" y="6294674"/>
            <a:ext cx="1548775" cy="497971"/>
          </a:xfrm>
          <a:prstGeom prst="rect">
            <a:avLst/>
          </a:prstGeom>
          <a:noFill/>
          <a:ln>
            <a:noFill/>
          </a:ln>
        </p:spPr>
      </p:pic>
      <p:grpSp>
        <p:nvGrpSpPr>
          <p:cNvPr id="224" name="Google Shape;224;p5"/>
          <p:cNvGrpSpPr/>
          <p:nvPr/>
        </p:nvGrpSpPr>
        <p:grpSpPr>
          <a:xfrm>
            <a:off x="-4762" y="632548"/>
            <a:ext cx="5301913" cy="213866"/>
            <a:chOff x="0" y="0"/>
            <a:chExt cx="7540499" cy="304165"/>
          </a:xfrm>
        </p:grpSpPr>
        <p:sp>
          <p:nvSpPr>
            <p:cNvPr id="225" name="Google Shape;225;p5"/>
            <p:cNvSpPr/>
            <p:nvPr/>
          </p:nvSpPr>
          <p:spPr>
            <a:xfrm>
              <a:off x="6731" y="6731"/>
              <a:ext cx="7527036" cy="290703"/>
            </a:xfrm>
            <a:custGeom>
              <a:avLst/>
              <a:gdLst/>
              <a:ahLst/>
              <a:cxnLst/>
              <a:rect l="l" t="t" r="r" b="b"/>
              <a:pathLst>
                <a:path w="7527036" h="290703" extrusionOk="0">
                  <a:moveTo>
                    <a:pt x="0" y="0"/>
                  </a:moveTo>
                  <a:lnTo>
                    <a:pt x="7527036" y="0"/>
                  </a:lnTo>
                  <a:lnTo>
                    <a:pt x="7527036" y="290703"/>
                  </a:lnTo>
                  <a:lnTo>
                    <a:pt x="0" y="290703"/>
                  </a:lnTo>
                  <a:close/>
                </a:path>
              </a:pathLst>
            </a:custGeom>
            <a:solidFill>
              <a:srgbClr val="FFFFFF"/>
            </a:solidFill>
            <a:ln>
              <a:noFill/>
            </a:ln>
          </p:spPr>
        </p:sp>
        <p:sp>
          <p:nvSpPr>
            <p:cNvPr id="226" name="Google Shape;226;p5"/>
            <p:cNvSpPr/>
            <p:nvPr/>
          </p:nvSpPr>
          <p:spPr>
            <a:xfrm>
              <a:off x="0" y="0"/>
              <a:ext cx="7540499" cy="304165"/>
            </a:xfrm>
            <a:custGeom>
              <a:avLst/>
              <a:gdLst/>
              <a:ahLst/>
              <a:cxnLst/>
              <a:rect l="l" t="t" r="r" b="b"/>
              <a:pathLst>
                <a:path w="7540499" h="304165" extrusionOk="0">
                  <a:moveTo>
                    <a:pt x="6731" y="0"/>
                  </a:moveTo>
                  <a:lnTo>
                    <a:pt x="7533767" y="0"/>
                  </a:lnTo>
                  <a:cubicBezTo>
                    <a:pt x="7537450" y="0"/>
                    <a:pt x="7540499" y="3048"/>
                    <a:pt x="7540499" y="6731"/>
                  </a:cubicBezTo>
                  <a:lnTo>
                    <a:pt x="7540499" y="297434"/>
                  </a:lnTo>
                  <a:cubicBezTo>
                    <a:pt x="7540499" y="301117"/>
                    <a:pt x="7537450" y="304165"/>
                    <a:pt x="7533767" y="304165"/>
                  </a:cubicBezTo>
                  <a:lnTo>
                    <a:pt x="6731" y="304165"/>
                  </a:lnTo>
                  <a:cubicBezTo>
                    <a:pt x="3048" y="304165"/>
                    <a:pt x="0" y="301117"/>
                    <a:pt x="0" y="297434"/>
                  </a:cubicBezTo>
                  <a:lnTo>
                    <a:pt x="0" y="6731"/>
                  </a:lnTo>
                  <a:cubicBezTo>
                    <a:pt x="0" y="3048"/>
                    <a:pt x="3048" y="0"/>
                    <a:pt x="6731" y="0"/>
                  </a:cubicBezTo>
                  <a:moveTo>
                    <a:pt x="6731" y="13589"/>
                  </a:moveTo>
                  <a:lnTo>
                    <a:pt x="6731" y="6731"/>
                  </a:lnTo>
                  <a:lnTo>
                    <a:pt x="13462" y="6731"/>
                  </a:lnTo>
                  <a:lnTo>
                    <a:pt x="13462" y="297434"/>
                  </a:lnTo>
                  <a:lnTo>
                    <a:pt x="6731" y="297434"/>
                  </a:lnTo>
                  <a:lnTo>
                    <a:pt x="6731" y="290703"/>
                  </a:lnTo>
                  <a:lnTo>
                    <a:pt x="7533767" y="290703"/>
                  </a:lnTo>
                  <a:lnTo>
                    <a:pt x="7533767" y="297434"/>
                  </a:lnTo>
                  <a:lnTo>
                    <a:pt x="7527036" y="297434"/>
                  </a:lnTo>
                  <a:lnTo>
                    <a:pt x="7527036" y="6731"/>
                  </a:lnTo>
                  <a:lnTo>
                    <a:pt x="7533767" y="6731"/>
                  </a:lnTo>
                  <a:lnTo>
                    <a:pt x="7533767" y="13462"/>
                  </a:lnTo>
                  <a:lnTo>
                    <a:pt x="6731" y="13462"/>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27" name="Google Shape;227;p5"/>
          <p:cNvCxnSpPr/>
          <p:nvPr/>
        </p:nvCxnSpPr>
        <p:spPr>
          <a:xfrm rot="14483">
            <a:off x="-12727" y="730555"/>
            <a:ext cx="6029053" cy="0"/>
          </a:xfrm>
          <a:prstGeom prst="straightConnector1">
            <a:avLst/>
          </a:prstGeom>
          <a:noFill/>
          <a:ln w="19050" cap="rnd" cmpd="sng">
            <a:solidFill>
              <a:srgbClr val="595959"/>
            </a:solidFill>
            <a:prstDash val="solid"/>
            <a:round/>
            <a:headEnd type="none" w="sm" len="sm"/>
            <a:tailEnd type="none" w="sm" len="sm"/>
          </a:ln>
        </p:spPr>
      </p:cxnSp>
      <p:sp>
        <p:nvSpPr>
          <p:cNvPr id="271" name="Google Shape;271;p5"/>
          <p:cNvSpPr txBox="1"/>
          <p:nvPr/>
        </p:nvSpPr>
        <p:spPr>
          <a:xfrm>
            <a:off x="265794" y="368132"/>
            <a:ext cx="7971833" cy="235449"/>
          </a:xfrm>
          <a:prstGeom prst="rect">
            <a:avLst/>
          </a:prstGeom>
          <a:noFill/>
          <a:ln>
            <a:noFill/>
          </a:ln>
        </p:spPr>
        <p:txBody>
          <a:bodyPr spcFirstLastPara="1" wrap="square" lIns="0" tIns="0" rIns="0" bIns="0" anchor="t" anchorCtr="0">
            <a:spAutoFit/>
          </a:bodyPr>
          <a:lstStyle/>
          <a:p>
            <a:pPr lvl="0">
              <a:lnSpc>
                <a:spcPct val="102084"/>
              </a:lnSpc>
            </a:pPr>
            <a:r>
              <a:rPr lang="it-IT" sz="1500" b="1" dirty="0">
                <a:solidFill>
                  <a:srgbClr val="9A3324"/>
                </a:solidFill>
                <a:latin typeface="Open Sans"/>
                <a:ea typeface="Open Sans"/>
                <a:cs typeface="Open Sans"/>
                <a:sym typeface="Open Sans"/>
              </a:rPr>
              <a:t>Le modifiche alla fase introduttiva del processo ordinario di cognizione</a:t>
            </a:r>
            <a:endParaRPr lang="it-IT" sz="1500" dirty="0"/>
          </a:p>
        </p:txBody>
      </p:sp>
      <p:pic>
        <p:nvPicPr>
          <p:cNvPr id="204" name="Picture 3" descr="univ_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68686" y="126118"/>
            <a:ext cx="1767272" cy="734310"/>
          </a:xfrm>
          <a:prstGeom prst="rect">
            <a:avLst/>
          </a:prstGeom>
          <a:noFill/>
          <a:extLst>
            <a:ext uri="{909E8E84-426E-40DD-AFC4-6F175D3DCCD1}">
              <a14:hiddenFill xmlns:a14="http://schemas.microsoft.com/office/drawing/2010/main">
                <a:solidFill>
                  <a:srgbClr val="FFFFFF"/>
                </a:solidFill>
              </a14:hiddenFill>
            </a:ext>
          </a:extLst>
        </p:spPr>
      </p:pic>
      <p:sp>
        <p:nvSpPr>
          <p:cNvPr id="206" name="Google Shape;271;p5"/>
          <p:cNvSpPr txBox="1"/>
          <p:nvPr/>
        </p:nvSpPr>
        <p:spPr>
          <a:xfrm>
            <a:off x="466928" y="1024230"/>
            <a:ext cx="8078821" cy="549381"/>
          </a:xfrm>
          <a:prstGeom prst="rect">
            <a:avLst/>
          </a:prstGeom>
          <a:noFill/>
          <a:ln>
            <a:noFill/>
          </a:ln>
        </p:spPr>
        <p:txBody>
          <a:bodyPr spcFirstLastPara="1" wrap="square" lIns="0" tIns="0" rIns="0" bIns="0" anchor="t" anchorCtr="0">
            <a:spAutoFit/>
          </a:bodyPr>
          <a:lstStyle/>
          <a:p>
            <a:pPr lvl="0" algn="ctr">
              <a:lnSpc>
                <a:spcPct val="102084"/>
              </a:lnSpc>
            </a:pPr>
            <a:r>
              <a:rPr lang="it-IT" sz="2000" b="1" dirty="0">
                <a:solidFill>
                  <a:srgbClr val="9A3324"/>
                </a:solidFill>
                <a:latin typeface="Open Sans"/>
                <a:ea typeface="Open Sans"/>
                <a:cs typeface="Open Sans"/>
                <a:sym typeface="Open Sans"/>
              </a:rPr>
              <a:t>I difetti di rappresentanza, assistenza e autorizzazione </a:t>
            </a:r>
          </a:p>
          <a:p>
            <a:pPr lvl="0" algn="ctr">
              <a:lnSpc>
                <a:spcPct val="102084"/>
              </a:lnSpc>
            </a:pPr>
            <a:r>
              <a:rPr lang="it-IT" sz="1500" b="1" dirty="0">
                <a:solidFill>
                  <a:srgbClr val="9A3324"/>
                </a:solidFill>
                <a:latin typeface="Open Sans"/>
                <a:ea typeface="Open Sans"/>
                <a:cs typeface="Open Sans"/>
                <a:sym typeface="Open Sans"/>
              </a:rPr>
              <a:t>(art. 182 </a:t>
            </a:r>
            <a:r>
              <a:rPr lang="it-IT" sz="1500" b="1" dirty="0" err="1">
                <a:solidFill>
                  <a:srgbClr val="9A3324"/>
                </a:solidFill>
                <a:latin typeface="Open Sans"/>
                <a:ea typeface="Open Sans"/>
                <a:cs typeface="Open Sans"/>
                <a:sym typeface="Open Sans"/>
              </a:rPr>
              <a:t>c.p.c.</a:t>
            </a:r>
            <a:r>
              <a:rPr lang="it-IT" sz="1500" b="1" dirty="0">
                <a:solidFill>
                  <a:srgbClr val="9A3324"/>
                </a:solidFill>
                <a:latin typeface="Open Sans"/>
                <a:ea typeface="Open Sans"/>
                <a:cs typeface="Open Sans"/>
                <a:sym typeface="Open Sans"/>
              </a:rPr>
              <a:t>)</a:t>
            </a:r>
          </a:p>
        </p:txBody>
      </p:sp>
      <p:sp>
        <p:nvSpPr>
          <p:cNvPr id="2" name="Rettangolo 1"/>
          <p:cNvSpPr/>
          <p:nvPr/>
        </p:nvSpPr>
        <p:spPr>
          <a:xfrm>
            <a:off x="519920" y="1737413"/>
            <a:ext cx="7972835" cy="3493264"/>
          </a:xfrm>
          <a:prstGeom prst="rect">
            <a:avLst/>
          </a:prstGeom>
        </p:spPr>
        <p:txBody>
          <a:bodyPr wrap="square">
            <a:spAutoFit/>
          </a:bodyPr>
          <a:lstStyle/>
          <a:p>
            <a:pPr lvl="0" algn="just"/>
            <a:r>
              <a:rPr lang="it-IT" sz="1700" b="1" dirty="0">
                <a:solidFill>
                  <a:schemeClr val="tx2">
                    <a:lumMod val="50000"/>
                  </a:schemeClr>
                </a:solidFill>
                <a:latin typeface="Open Sans"/>
                <a:ea typeface="Open Sans"/>
                <a:cs typeface="Open Sans"/>
                <a:sym typeface="Open Sans"/>
              </a:rPr>
              <a:t>Il Giudice, può agire in via informale anche al fine di correggere atti depositati dalle parti qualora li riscontri come irregolari o difettosi.</a:t>
            </a:r>
          </a:p>
          <a:p>
            <a:pPr lvl="0" algn="just"/>
            <a:endParaRPr lang="it-IT" sz="1700" b="1" dirty="0">
              <a:solidFill>
                <a:schemeClr val="tx2">
                  <a:lumMod val="50000"/>
                </a:schemeClr>
              </a:solidFill>
              <a:latin typeface="Open Sans"/>
              <a:ea typeface="Open Sans"/>
              <a:cs typeface="Open Sans"/>
              <a:sym typeface="Open Sans"/>
            </a:endParaRPr>
          </a:p>
          <a:p>
            <a:pPr lvl="0" algn="just"/>
            <a:r>
              <a:rPr lang="it-IT" sz="1700" b="1" dirty="0">
                <a:solidFill>
                  <a:schemeClr val="tx2">
                    <a:lumMod val="50000"/>
                  </a:schemeClr>
                </a:solidFill>
                <a:latin typeface="Open Sans"/>
                <a:ea typeface="Open Sans"/>
                <a:cs typeface="Open Sans"/>
                <a:sym typeface="Open Sans"/>
              </a:rPr>
              <a:t>Pertanto, qualora riscontri la mancanza della procura al difensore oppure un difetto di rappresentanza, di assistenza o di autorizzazione che ne determina la nullità, il giudice assegna alle parti un termine perentorio per la costituzione della persona alla quale spetta la rappresentanza o l'assistenza, per il rilascio delle necessarie autorizzazioni, ovvero per il rilascio della procura alle liti o per la rinnovazione della stessa.</a:t>
            </a:r>
          </a:p>
          <a:p>
            <a:pPr lvl="0" algn="just"/>
            <a:endParaRPr lang="it-IT" sz="1700" b="1" dirty="0">
              <a:solidFill>
                <a:schemeClr val="tx2">
                  <a:lumMod val="50000"/>
                </a:schemeClr>
              </a:solidFill>
              <a:latin typeface="Open Sans"/>
              <a:ea typeface="Open Sans"/>
              <a:cs typeface="Open Sans"/>
              <a:sym typeface="Open Sans"/>
            </a:endParaRPr>
          </a:p>
          <a:p>
            <a:pPr lvl="0" algn="just"/>
            <a:r>
              <a:rPr lang="it-IT" sz="1700" b="1" dirty="0">
                <a:solidFill>
                  <a:schemeClr val="tx2">
                    <a:lumMod val="50000"/>
                  </a:schemeClr>
                </a:solidFill>
                <a:latin typeface="Open Sans"/>
                <a:ea typeface="Open Sans"/>
                <a:cs typeface="Open Sans"/>
                <a:sym typeface="Open Sans"/>
              </a:rPr>
              <a:t>L'osservanza del termine sana i vizi, e gli effetti sostanziali e processuali della domanda si producono fin dal momento della prima notificazione.</a:t>
            </a:r>
          </a:p>
        </p:txBody>
      </p:sp>
    </p:spTree>
    <p:extLst>
      <p:ext uri="{BB962C8B-B14F-4D97-AF65-F5344CB8AC3E}">
        <p14:creationId xmlns:p14="http://schemas.microsoft.com/office/powerpoint/2010/main" val="29351021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grpSp>
        <p:nvGrpSpPr>
          <p:cNvPr id="220" name="Google Shape;220;p5"/>
          <p:cNvGrpSpPr/>
          <p:nvPr/>
        </p:nvGrpSpPr>
        <p:grpSpPr>
          <a:xfrm>
            <a:off x="304124" y="6082919"/>
            <a:ext cx="3802172" cy="587573"/>
            <a:chOff x="0" y="0"/>
            <a:chExt cx="5407533" cy="835660"/>
          </a:xfrm>
        </p:grpSpPr>
        <p:sp>
          <p:nvSpPr>
            <p:cNvPr id="221" name="Google Shape;221;p5"/>
            <p:cNvSpPr/>
            <p:nvPr/>
          </p:nvSpPr>
          <p:spPr>
            <a:xfrm>
              <a:off x="6731" y="6731"/>
              <a:ext cx="5394071" cy="822198"/>
            </a:xfrm>
            <a:custGeom>
              <a:avLst/>
              <a:gdLst/>
              <a:ahLst/>
              <a:cxnLst/>
              <a:rect l="l" t="t" r="r" b="b"/>
              <a:pathLst>
                <a:path w="5394071" h="822198" extrusionOk="0">
                  <a:moveTo>
                    <a:pt x="0" y="0"/>
                  </a:moveTo>
                  <a:lnTo>
                    <a:pt x="5394071" y="0"/>
                  </a:lnTo>
                  <a:lnTo>
                    <a:pt x="5394071" y="822198"/>
                  </a:lnTo>
                  <a:lnTo>
                    <a:pt x="0" y="822198"/>
                  </a:lnTo>
                  <a:close/>
                </a:path>
              </a:pathLst>
            </a:custGeom>
            <a:solidFill>
              <a:srgbClr val="FFFFFF"/>
            </a:solidFill>
            <a:ln>
              <a:noFill/>
            </a:ln>
          </p:spPr>
        </p:sp>
        <p:sp>
          <p:nvSpPr>
            <p:cNvPr id="222" name="Google Shape;222;p5"/>
            <p:cNvSpPr/>
            <p:nvPr/>
          </p:nvSpPr>
          <p:spPr>
            <a:xfrm>
              <a:off x="0" y="0"/>
              <a:ext cx="5407533" cy="835660"/>
            </a:xfrm>
            <a:custGeom>
              <a:avLst/>
              <a:gdLst/>
              <a:ahLst/>
              <a:cxnLst/>
              <a:rect l="l" t="t" r="r" b="b"/>
              <a:pathLst>
                <a:path w="5407533" h="835660" extrusionOk="0">
                  <a:moveTo>
                    <a:pt x="6731" y="0"/>
                  </a:moveTo>
                  <a:lnTo>
                    <a:pt x="5400802" y="0"/>
                  </a:lnTo>
                  <a:cubicBezTo>
                    <a:pt x="5404485" y="0"/>
                    <a:pt x="5407533" y="3048"/>
                    <a:pt x="5407533" y="6731"/>
                  </a:cubicBezTo>
                  <a:lnTo>
                    <a:pt x="5407533" y="828929"/>
                  </a:lnTo>
                  <a:cubicBezTo>
                    <a:pt x="5407533" y="832612"/>
                    <a:pt x="5404485" y="835660"/>
                    <a:pt x="5400802" y="835660"/>
                  </a:cubicBezTo>
                  <a:lnTo>
                    <a:pt x="6731" y="835660"/>
                  </a:lnTo>
                  <a:cubicBezTo>
                    <a:pt x="3048" y="835660"/>
                    <a:pt x="0" y="832612"/>
                    <a:pt x="0" y="828929"/>
                  </a:cubicBezTo>
                  <a:lnTo>
                    <a:pt x="0" y="6731"/>
                  </a:lnTo>
                  <a:cubicBezTo>
                    <a:pt x="0" y="3048"/>
                    <a:pt x="3048" y="0"/>
                    <a:pt x="6731" y="0"/>
                  </a:cubicBezTo>
                  <a:moveTo>
                    <a:pt x="6731" y="13589"/>
                  </a:moveTo>
                  <a:lnTo>
                    <a:pt x="6731" y="6731"/>
                  </a:lnTo>
                  <a:lnTo>
                    <a:pt x="13462" y="6731"/>
                  </a:lnTo>
                  <a:lnTo>
                    <a:pt x="13462" y="828929"/>
                  </a:lnTo>
                  <a:lnTo>
                    <a:pt x="6731" y="828929"/>
                  </a:lnTo>
                  <a:lnTo>
                    <a:pt x="6731" y="822198"/>
                  </a:lnTo>
                  <a:lnTo>
                    <a:pt x="5400802" y="822198"/>
                  </a:lnTo>
                  <a:lnTo>
                    <a:pt x="5400802" y="828929"/>
                  </a:lnTo>
                  <a:lnTo>
                    <a:pt x="5394071" y="828929"/>
                  </a:lnTo>
                  <a:lnTo>
                    <a:pt x="5394071" y="6731"/>
                  </a:lnTo>
                  <a:lnTo>
                    <a:pt x="5400802" y="6731"/>
                  </a:lnTo>
                  <a:lnTo>
                    <a:pt x="5400802" y="13462"/>
                  </a:lnTo>
                  <a:lnTo>
                    <a:pt x="6731" y="13462"/>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23" name="Google Shape;223;p5"/>
          <p:cNvPicPr preferRelativeResize="0"/>
          <p:nvPr/>
        </p:nvPicPr>
        <p:blipFill rotWithShape="1">
          <a:blip r:embed="rId3">
            <a:alphaModFix/>
          </a:blip>
          <a:srcRect/>
          <a:stretch/>
        </p:blipFill>
        <p:spPr>
          <a:xfrm>
            <a:off x="211611" y="6294674"/>
            <a:ext cx="1548775" cy="497971"/>
          </a:xfrm>
          <a:prstGeom prst="rect">
            <a:avLst/>
          </a:prstGeom>
          <a:noFill/>
          <a:ln>
            <a:noFill/>
          </a:ln>
        </p:spPr>
      </p:pic>
      <p:grpSp>
        <p:nvGrpSpPr>
          <p:cNvPr id="224" name="Google Shape;224;p5"/>
          <p:cNvGrpSpPr/>
          <p:nvPr/>
        </p:nvGrpSpPr>
        <p:grpSpPr>
          <a:xfrm>
            <a:off x="-4762" y="632548"/>
            <a:ext cx="5301913" cy="213866"/>
            <a:chOff x="0" y="0"/>
            <a:chExt cx="7540499" cy="304165"/>
          </a:xfrm>
        </p:grpSpPr>
        <p:sp>
          <p:nvSpPr>
            <p:cNvPr id="225" name="Google Shape;225;p5"/>
            <p:cNvSpPr/>
            <p:nvPr/>
          </p:nvSpPr>
          <p:spPr>
            <a:xfrm>
              <a:off x="6731" y="6731"/>
              <a:ext cx="7527036" cy="290703"/>
            </a:xfrm>
            <a:custGeom>
              <a:avLst/>
              <a:gdLst/>
              <a:ahLst/>
              <a:cxnLst/>
              <a:rect l="l" t="t" r="r" b="b"/>
              <a:pathLst>
                <a:path w="7527036" h="290703" extrusionOk="0">
                  <a:moveTo>
                    <a:pt x="0" y="0"/>
                  </a:moveTo>
                  <a:lnTo>
                    <a:pt x="7527036" y="0"/>
                  </a:lnTo>
                  <a:lnTo>
                    <a:pt x="7527036" y="290703"/>
                  </a:lnTo>
                  <a:lnTo>
                    <a:pt x="0" y="290703"/>
                  </a:lnTo>
                  <a:close/>
                </a:path>
              </a:pathLst>
            </a:custGeom>
            <a:solidFill>
              <a:srgbClr val="FFFFFF"/>
            </a:solidFill>
            <a:ln>
              <a:noFill/>
            </a:ln>
          </p:spPr>
        </p:sp>
        <p:sp>
          <p:nvSpPr>
            <p:cNvPr id="226" name="Google Shape;226;p5"/>
            <p:cNvSpPr/>
            <p:nvPr/>
          </p:nvSpPr>
          <p:spPr>
            <a:xfrm>
              <a:off x="0" y="0"/>
              <a:ext cx="7540499" cy="304165"/>
            </a:xfrm>
            <a:custGeom>
              <a:avLst/>
              <a:gdLst/>
              <a:ahLst/>
              <a:cxnLst/>
              <a:rect l="l" t="t" r="r" b="b"/>
              <a:pathLst>
                <a:path w="7540499" h="304165" extrusionOk="0">
                  <a:moveTo>
                    <a:pt x="6731" y="0"/>
                  </a:moveTo>
                  <a:lnTo>
                    <a:pt x="7533767" y="0"/>
                  </a:lnTo>
                  <a:cubicBezTo>
                    <a:pt x="7537450" y="0"/>
                    <a:pt x="7540499" y="3048"/>
                    <a:pt x="7540499" y="6731"/>
                  </a:cubicBezTo>
                  <a:lnTo>
                    <a:pt x="7540499" y="297434"/>
                  </a:lnTo>
                  <a:cubicBezTo>
                    <a:pt x="7540499" y="301117"/>
                    <a:pt x="7537450" y="304165"/>
                    <a:pt x="7533767" y="304165"/>
                  </a:cubicBezTo>
                  <a:lnTo>
                    <a:pt x="6731" y="304165"/>
                  </a:lnTo>
                  <a:cubicBezTo>
                    <a:pt x="3048" y="304165"/>
                    <a:pt x="0" y="301117"/>
                    <a:pt x="0" y="297434"/>
                  </a:cubicBezTo>
                  <a:lnTo>
                    <a:pt x="0" y="6731"/>
                  </a:lnTo>
                  <a:cubicBezTo>
                    <a:pt x="0" y="3048"/>
                    <a:pt x="3048" y="0"/>
                    <a:pt x="6731" y="0"/>
                  </a:cubicBezTo>
                  <a:moveTo>
                    <a:pt x="6731" y="13589"/>
                  </a:moveTo>
                  <a:lnTo>
                    <a:pt x="6731" y="6731"/>
                  </a:lnTo>
                  <a:lnTo>
                    <a:pt x="13462" y="6731"/>
                  </a:lnTo>
                  <a:lnTo>
                    <a:pt x="13462" y="297434"/>
                  </a:lnTo>
                  <a:lnTo>
                    <a:pt x="6731" y="297434"/>
                  </a:lnTo>
                  <a:lnTo>
                    <a:pt x="6731" y="290703"/>
                  </a:lnTo>
                  <a:lnTo>
                    <a:pt x="7533767" y="290703"/>
                  </a:lnTo>
                  <a:lnTo>
                    <a:pt x="7533767" y="297434"/>
                  </a:lnTo>
                  <a:lnTo>
                    <a:pt x="7527036" y="297434"/>
                  </a:lnTo>
                  <a:lnTo>
                    <a:pt x="7527036" y="6731"/>
                  </a:lnTo>
                  <a:lnTo>
                    <a:pt x="7533767" y="6731"/>
                  </a:lnTo>
                  <a:lnTo>
                    <a:pt x="7533767" y="13462"/>
                  </a:lnTo>
                  <a:lnTo>
                    <a:pt x="6731" y="13462"/>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27" name="Google Shape;227;p5"/>
          <p:cNvCxnSpPr/>
          <p:nvPr/>
        </p:nvCxnSpPr>
        <p:spPr>
          <a:xfrm rot="14483">
            <a:off x="-12727" y="730555"/>
            <a:ext cx="6029053" cy="0"/>
          </a:xfrm>
          <a:prstGeom prst="straightConnector1">
            <a:avLst/>
          </a:prstGeom>
          <a:noFill/>
          <a:ln w="19050" cap="rnd" cmpd="sng">
            <a:solidFill>
              <a:srgbClr val="595959"/>
            </a:solidFill>
            <a:prstDash val="solid"/>
            <a:round/>
            <a:headEnd type="none" w="sm" len="sm"/>
            <a:tailEnd type="none" w="sm" len="sm"/>
          </a:ln>
        </p:spPr>
      </p:cxnSp>
      <p:sp>
        <p:nvSpPr>
          <p:cNvPr id="271" name="Google Shape;271;p5"/>
          <p:cNvSpPr txBox="1"/>
          <p:nvPr/>
        </p:nvSpPr>
        <p:spPr>
          <a:xfrm>
            <a:off x="265794" y="368132"/>
            <a:ext cx="7971833" cy="235449"/>
          </a:xfrm>
          <a:prstGeom prst="rect">
            <a:avLst/>
          </a:prstGeom>
          <a:noFill/>
          <a:ln>
            <a:noFill/>
          </a:ln>
        </p:spPr>
        <p:txBody>
          <a:bodyPr spcFirstLastPara="1" wrap="square" lIns="0" tIns="0" rIns="0" bIns="0" anchor="t" anchorCtr="0">
            <a:spAutoFit/>
          </a:bodyPr>
          <a:lstStyle/>
          <a:p>
            <a:pPr lvl="0">
              <a:lnSpc>
                <a:spcPct val="102084"/>
              </a:lnSpc>
            </a:pPr>
            <a:r>
              <a:rPr lang="it-IT" sz="1500" b="1" dirty="0">
                <a:solidFill>
                  <a:srgbClr val="9A3324"/>
                </a:solidFill>
                <a:latin typeface="Open Sans"/>
                <a:ea typeface="Open Sans"/>
                <a:cs typeface="Open Sans"/>
                <a:sym typeface="Open Sans"/>
              </a:rPr>
              <a:t>Le modifiche alla fase introduttiva del processo ordinario di cognizione</a:t>
            </a:r>
            <a:endParaRPr lang="it-IT" sz="1500" dirty="0"/>
          </a:p>
        </p:txBody>
      </p:sp>
      <p:pic>
        <p:nvPicPr>
          <p:cNvPr id="204" name="Picture 3" descr="univ_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68686" y="126118"/>
            <a:ext cx="1767272" cy="734310"/>
          </a:xfrm>
          <a:prstGeom prst="rect">
            <a:avLst/>
          </a:prstGeom>
          <a:noFill/>
          <a:extLst>
            <a:ext uri="{909E8E84-426E-40DD-AFC4-6F175D3DCCD1}">
              <a14:hiddenFill xmlns:a14="http://schemas.microsoft.com/office/drawing/2010/main">
                <a:solidFill>
                  <a:srgbClr val="FFFFFF"/>
                </a:solidFill>
              </a14:hiddenFill>
            </a:ext>
          </a:extLst>
        </p:spPr>
      </p:pic>
      <p:sp>
        <p:nvSpPr>
          <p:cNvPr id="206" name="Google Shape;271;p5"/>
          <p:cNvSpPr txBox="1"/>
          <p:nvPr/>
        </p:nvSpPr>
        <p:spPr>
          <a:xfrm>
            <a:off x="466928" y="1024230"/>
            <a:ext cx="8078821" cy="549381"/>
          </a:xfrm>
          <a:prstGeom prst="rect">
            <a:avLst/>
          </a:prstGeom>
          <a:noFill/>
          <a:ln>
            <a:noFill/>
          </a:ln>
        </p:spPr>
        <p:txBody>
          <a:bodyPr spcFirstLastPara="1" wrap="square" lIns="0" tIns="0" rIns="0" bIns="0" anchor="t" anchorCtr="0">
            <a:spAutoFit/>
          </a:bodyPr>
          <a:lstStyle/>
          <a:p>
            <a:pPr lvl="0" algn="ctr">
              <a:lnSpc>
                <a:spcPct val="102084"/>
              </a:lnSpc>
            </a:pPr>
            <a:r>
              <a:rPr lang="it-IT" sz="2000" b="1" dirty="0">
                <a:solidFill>
                  <a:srgbClr val="9A3324"/>
                </a:solidFill>
                <a:latin typeface="Open Sans"/>
                <a:ea typeface="Open Sans"/>
                <a:cs typeface="Open Sans"/>
                <a:sym typeface="Open Sans"/>
              </a:rPr>
              <a:t>La chiamata in causa richiesta dal convenuto</a:t>
            </a:r>
          </a:p>
          <a:p>
            <a:pPr lvl="0" algn="ctr">
              <a:lnSpc>
                <a:spcPct val="102084"/>
              </a:lnSpc>
            </a:pPr>
            <a:r>
              <a:rPr lang="it-IT" sz="1500" b="1" dirty="0">
                <a:solidFill>
                  <a:srgbClr val="9A3324"/>
                </a:solidFill>
                <a:latin typeface="Open Sans"/>
                <a:ea typeface="Open Sans"/>
                <a:cs typeface="Open Sans"/>
                <a:sym typeface="Open Sans"/>
              </a:rPr>
              <a:t>(art. 269, comma 2, </a:t>
            </a:r>
            <a:r>
              <a:rPr lang="it-IT" sz="1500" b="1" dirty="0" err="1">
                <a:solidFill>
                  <a:srgbClr val="9A3324"/>
                </a:solidFill>
                <a:latin typeface="Open Sans"/>
                <a:ea typeface="Open Sans"/>
                <a:cs typeface="Open Sans"/>
                <a:sym typeface="Open Sans"/>
              </a:rPr>
              <a:t>c.p.c.</a:t>
            </a:r>
            <a:r>
              <a:rPr lang="it-IT" sz="1500" b="1" dirty="0">
                <a:solidFill>
                  <a:srgbClr val="9A3324"/>
                </a:solidFill>
                <a:latin typeface="Open Sans"/>
                <a:ea typeface="Open Sans"/>
                <a:cs typeface="Open Sans"/>
                <a:sym typeface="Open Sans"/>
              </a:rPr>
              <a:t>).</a:t>
            </a:r>
          </a:p>
        </p:txBody>
      </p:sp>
      <p:sp>
        <p:nvSpPr>
          <p:cNvPr id="2" name="Rettangolo 1"/>
          <p:cNvSpPr/>
          <p:nvPr/>
        </p:nvSpPr>
        <p:spPr>
          <a:xfrm>
            <a:off x="466928" y="1526041"/>
            <a:ext cx="7972835" cy="4524315"/>
          </a:xfrm>
          <a:prstGeom prst="rect">
            <a:avLst/>
          </a:prstGeom>
        </p:spPr>
        <p:txBody>
          <a:bodyPr wrap="square">
            <a:spAutoFit/>
          </a:bodyPr>
          <a:lstStyle/>
          <a:p>
            <a:pPr lvl="0" algn="just"/>
            <a:r>
              <a:rPr lang="it-IT" sz="1600" b="1" dirty="0">
                <a:solidFill>
                  <a:schemeClr val="tx2">
                    <a:lumMod val="50000"/>
                  </a:schemeClr>
                </a:solidFill>
                <a:latin typeface="Open Sans"/>
                <a:ea typeface="Open Sans"/>
                <a:cs typeface="Open Sans"/>
                <a:sym typeface="Open Sans"/>
              </a:rPr>
              <a:t>Il convenuto che intenda chiamare un terzo in causa deve, a pena di decadenza, farne dichiarazione nella comparsa di risposta e contestualmente chiedere al giudice istruttore lo spostamento della prima udienza allo scopo di consentire la citazione del terzo nel rispetto dei termini dell'articolo 163 bis. Il giudice istruttore, nel termine di cui all'articolo 171 bis, qualora ritenga sussistenti i requisiti previsti dall’art. 106 </a:t>
            </a:r>
            <a:r>
              <a:rPr lang="it-IT" sz="1600" b="1" dirty="0" err="1">
                <a:solidFill>
                  <a:schemeClr val="tx2">
                    <a:lumMod val="50000"/>
                  </a:schemeClr>
                </a:solidFill>
                <a:latin typeface="Open Sans"/>
                <a:ea typeface="Open Sans"/>
                <a:cs typeface="Open Sans"/>
                <a:sym typeface="Open Sans"/>
              </a:rPr>
              <a:t>c.p.c.</a:t>
            </a:r>
            <a:r>
              <a:rPr lang="it-IT" sz="1600" b="1" dirty="0">
                <a:solidFill>
                  <a:schemeClr val="tx2">
                    <a:lumMod val="50000"/>
                  </a:schemeClr>
                </a:solidFill>
                <a:latin typeface="Open Sans"/>
                <a:ea typeface="Open Sans"/>
                <a:cs typeface="Open Sans"/>
                <a:sym typeface="Open Sans"/>
              </a:rPr>
              <a:t> provvede con decreto a fissare la data della nuova udienza. Il decreto è comunicato dal cancelliere alle parti costituite. La citazione è notificata al terzo a cura del convenuto.</a:t>
            </a:r>
          </a:p>
          <a:p>
            <a:pPr lvl="0" algn="just"/>
            <a:endParaRPr lang="it-IT" sz="1600" b="1" dirty="0">
              <a:solidFill>
                <a:schemeClr val="tx2">
                  <a:lumMod val="50000"/>
                </a:schemeClr>
              </a:solidFill>
              <a:latin typeface="Open Sans"/>
              <a:ea typeface="Open Sans"/>
              <a:cs typeface="Open Sans"/>
              <a:sym typeface="Open Sans"/>
            </a:endParaRPr>
          </a:p>
          <a:p>
            <a:pPr lvl="0" algn="just"/>
            <a:r>
              <a:rPr lang="it-IT" sz="1600" b="1" dirty="0">
                <a:solidFill>
                  <a:schemeClr val="tx2">
                    <a:lumMod val="50000"/>
                  </a:schemeClr>
                </a:solidFill>
                <a:latin typeface="Open Sans"/>
                <a:ea typeface="Open Sans"/>
                <a:cs typeface="Open Sans"/>
                <a:sym typeface="Open Sans"/>
              </a:rPr>
              <a:t>I termini indicati dall'articolo 171-ter decorrono nuovamente rispetto all'udienza fissata per la citazione del terzo il quale si dovrà costituire nel termine previsto dall’art. 165 </a:t>
            </a:r>
            <a:r>
              <a:rPr lang="it-IT" sz="1600" b="1" dirty="0" err="1">
                <a:solidFill>
                  <a:schemeClr val="tx2">
                    <a:lumMod val="50000"/>
                  </a:schemeClr>
                </a:solidFill>
                <a:latin typeface="Open Sans"/>
                <a:ea typeface="Open Sans"/>
                <a:cs typeface="Open Sans"/>
                <a:sym typeface="Open Sans"/>
              </a:rPr>
              <a:t>c.p.c.</a:t>
            </a:r>
            <a:r>
              <a:rPr lang="it-IT" sz="1600" b="1" dirty="0">
                <a:solidFill>
                  <a:schemeClr val="tx2">
                    <a:lumMod val="50000"/>
                  </a:schemeClr>
                </a:solidFill>
                <a:latin typeface="Open Sans"/>
                <a:ea typeface="Open Sans"/>
                <a:cs typeface="Open Sans"/>
                <a:sym typeface="Open Sans"/>
              </a:rPr>
              <a:t> e nelle forme di cui all’art. 166 </a:t>
            </a:r>
            <a:r>
              <a:rPr lang="it-IT" sz="1600" b="1" dirty="0" err="1">
                <a:solidFill>
                  <a:schemeClr val="tx2">
                    <a:lumMod val="50000"/>
                  </a:schemeClr>
                </a:solidFill>
                <a:latin typeface="Open Sans"/>
                <a:ea typeface="Open Sans"/>
                <a:cs typeface="Open Sans"/>
                <a:sym typeface="Open Sans"/>
              </a:rPr>
              <a:t>c.p.c.</a:t>
            </a:r>
            <a:endParaRPr lang="it-IT" sz="1600" b="1" dirty="0">
              <a:solidFill>
                <a:schemeClr val="tx2">
                  <a:lumMod val="50000"/>
                </a:schemeClr>
              </a:solidFill>
              <a:latin typeface="Open Sans"/>
              <a:ea typeface="Open Sans"/>
              <a:cs typeface="Open Sans"/>
              <a:sym typeface="Open Sans"/>
            </a:endParaRPr>
          </a:p>
          <a:p>
            <a:pPr lvl="0" algn="just"/>
            <a:endParaRPr lang="it-IT" sz="1600" b="1" dirty="0">
              <a:solidFill>
                <a:schemeClr val="tx2">
                  <a:lumMod val="50000"/>
                </a:schemeClr>
              </a:solidFill>
              <a:latin typeface="Open Sans"/>
              <a:ea typeface="Open Sans"/>
              <a:cs typeface="Open Sans"/>
              <a:sym typeface="Open Sans"/>
            </a:endParaRPr>
          </a:p>
          <a:p>
            <a:pPr lvl="0" algn="just"/>
            <a:r>
              <a:rPr lang="it-IT" sz="1600" b="1" dirty="0">
                <a:solidFill>
                  <a:schemeClr val="tx2">
                    <a:lumMod val="50000"/>
                  </a:schemeClr>
                </a:solidFill>
                <a:latin typeface="Open Sans"/>
                <a:ea typeface="Open Sans"/>
                <a:cs typeface="Open Sans"/>
                <a:sym typeface="Open Sans"/>
              </a:rPr>
              <a:t>Il medesimo interesse può essere manifestato dall’attore nelle memorie 171 ter </a:t>
            </a:r>
            <a:r>
              <a:rPr lang="it-IT" sz="1600" b="1" dirty="0" err="1">
                <a:solidFill>
                  <a:schemeClr val="tx2">
                    <a:lumMod val="50000"/>
                  </a:schemeClr>
                </a:solidFill>
                <a:latin typeface="Open Sans"/>
                <a:ea typeface="Open Sans"/>
                <a:cs typeface="Open Sans"/>
                <a:sym typeface="Open Sans"/>
              </a:rPr>
              <a:t>c.p.c.</a:t>
            </a:r>
            <a:r>
              <a:rPr lang="it-IT" sz="1600" b="1" dirty="0">
                <a:solidFill>
                  <a:schemeClr val="tx2">
                    <a:lumMod val="50000"/>
                  </a:schemeClr>
                </a:solidFill>
                <a:latin typeface="Open Sans"/>
                <a:ea typeface="Open Sans"/>
                <a:cs typeface="Open Sans"/>
                <a:sym typeface="Open Sans"/>
              </a:rPr>
              <a:t> in virtù delle difese del convenuto. Il Giudice può in tal caso rinviare ad una nuova udienza di comparizione autorizzando la chiamata di terzo nel rispetto dei termini ex art. 163 bis </a:t>
            </a:r>
            <a:r>
              <a:rPr lang="it-IT" sz="1600" b="1" dirty="0" err="1">
                <a:solidFill>
                  <a:schemeClr val="tx2">
                    <a:lumMod val="50000"/>
                  </a:schemeClr>
                </a:solidFill>
                <a:latin typeface="Open Sans"/>
                <a:ea typeface="Open Sans"/>
                <a:cs typeface="Open Sans"/>
                <a:sym typeface="Open Sans"/>
              </a:rPr>
              <a:t>c.p.c.</a:t>
            </a:r>
            <a:r>
              <a:rPr lang="it-IT" sz="1600" b="1" dirty="0">
                <a:solidFill>
                  <a:schemeClr val="tx2">
                    <a:lumMod val="50000"/>
                  </a:schemeClr>
                </a:solidFill>
                <a:latin typeface="Open Sans"/>
                <a:ea typeface="Open Sans"/>
                <a:cs typeface="Open Sans"/>
                <a:sym typeface="Open Sans"/>
              </a:rPr>
              <a:t> </a:t>
            </a:r>
          </a:p>
        </p:txBody>
      </p:sp>
    </p:spTree>
    <p:extLst>
      <p:ext uri="{BB962C8B-B14F-4D97-AF65-F5344CB8AC3E}">
        <p14:creationId xmlns:p14="http://schemas.microsoft.com/office/powerpoint/2010/main" val="10689539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grpSp>
        <p:nvGrpSpPr>
          <p:cNvPr id="220" name="Google Shape;220;p5"/>
          <p:cNvGrpSpPr/>
          <p:nvPr/>
        </p:nvGrpSpPr>
        <p:grpSpPr>
          <a:xfrm>
            <a:off x="304124" y="6082919"/>
            <a:ext cx="3802172" cy="587573"/>
            <a:chOff x="0" y="0"/>
            <a:chExt cx="5407533" cy="835660"/>
          </a:xfrm>
        </p:grpSpPr>
        <p:sp>
          <p:nvSpPr>
            <p:cNvPr id="221" name="Google Shape;221;p5"/>
            <p:cNvSpPr/>
            <p:nvPr/>
          </p:nvSpPr>
          <p:spPr>
            <a:xfrm>
              <a:off x="6731" y="6731"/>
              <a:ext cx="5394071" cy="822198"/>
            </a:xfrm>
            <a:custGeom>
              <a:avLst/>
              <a:gdLst/>
              <a:ahLst/>
              <a:cxnLst/>
              <a:rect l="l" t="t" r="r" b="b"/>
              <a:pathLst>
                <a:path w="5394071" h="822198" extrusionOk="0">
                  <a:moveTo>
                    <a:pt x="0" y="0"/>
                  </a:moveTo>
                  <a:lnTo>
                    <a:pt x="5394071" y="0"/>
                  </a:lnTo>
                  <a:lnTo>
                    <a:pt x="5394071" y="822198"/>
                  </a:lnTo>
                  <a:lnTo>
                    <a:pt x="0" y="822198"/>
                  </a:lnTo>
                  <a:close/>
                </a:path>
              </a:pathLst>
            </a:custGeom>
            <a:solidFill>
              <a:srgbClr val="FFFFFF"/>
            </a:solidFill>
            <a:ln>
              <a:noFill/>
            </a:ln>
          </p:spPr>
        </p:sp>
        <p:sp>
          <p:nvSpPr>
            <p:cNvPr id="222" name="Google Shape;222;p5"/>
            <p:cNvSpPr/>
            <p:nvPr/>
          </p:nvSpPr>
          <p:spPr>
            <a:xfrm>
              <a:off x="0" y="0"/>
              <a:ext cx="5407533" cy="835660"/>
            </a:xfrm>
            <a:custGeom>
              <a:avLst/>
              <a:gdLst/>
              <a:ahLst/>
              <a:cxnLst/>
              <a:rect l="l" t="t" r="r" b="b"/>
              <a:pathLst>
                <a:path w="5407533" h="835660" extrusionOk="0">
                  <a:moveTo>
                    <a:pt x="6731" y="0"/>
                  </a:moveTo>
                  <a:lnTo>
                    <a:pt x="5400802" y="0"/>
                  </a:lnTo>
                  <a:cubicBezTo>
                    <a:pt x="5404485" y="0"/>
                    <a:pt x="5407533" y="3048"/>
                    <a:pt x="5407533" y="6731"/>
                  </a:cubicBezTo>
                  <a:lnTo>
                    <a:pt x="5407533" y="828929"/>
                  </a:lnTo>
                  <a:cubicBezTo>
                    <a:pt x="5407533" y="832612"/>
                    <a:pt x="5404485" y="835660"/>
                    <a:pt x="5400802" y="835660"/>
                  </a:cubicBezTo>
                  <a:lnTo>
                    <a:pt x="6731" y="835660"/>
                  </a:lnTo>
                  <a:cubicBezTo>
                    <a:pt x="3048" y="835660"/>
                    <a:pt x="0" y="832612"/>
                    <a:pt x="0" y="828929"/>
                  </a:cubicBezTo>
                  <a:lnTo>
                    <a:pt x="0" y="6731"/>
                  </a:lnTo>
                  <a:cubicBezTo>
                    <a:pt x="0" y="3048"/>
                    <a:pt x="3048" y="0"/>
                    <a:pt x="6731" y="0"/>
                  </a:cubicBezTo>
                  <a:moveTo>
                    <a:pt x="6731" y="13589"/>
                  </a:moveTo>
                  <a:lnTo>
                    <a:pt x="6731" y="6731"/>
                  </a:lnTo>
                  <a:lnTo>
                    <a:pt x="13462" y="6731"/>
                  </a:lnTo>
                  <a:lnTo>
                    <a:pt x="13462" y="828929"/>
                  </a:lnTo>
                  <a:lnTo>
                    <a:pt x="6731" y="828929"/>
                  </a:lnTo>
                  <a:lnTo>
                    <a:pt x="6731" y="822198"/>
                  </a:lnTo>
                  <a:lnTo>
                    <a:pt x="5400802" y="822198"/>
                  </a:lnTo>
                  <a:lnTo>
                    <a:pt x="5400802" y="828929"/>
                  </a:lnTo>
                  <a:lnTo>
                    <a:pt x="5394071" y="828929"/>
                  </a:lnTo>
                  <a:lnTo>
                    <a:pt x="5394071" y="6731"/>
                  </a:lnTo>
                  <a:lnTo>
                    <a:pt x="5400802" y="6731"/>
                  </a:lnTo>
                  <a:lnTo>
                    <a:pt x="5400802" y="13462"/>
                  </a:lnTo>
                  <a:lnTo>
                    <a:pt x="6731" y="13462"/>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23" name="Google Shape;223;p5"/>
          <p:cNvPicPr preferRelativeResize="0"/>
          <p:nvPr/>
        </p:nvPicPr>
        <p:blipFill rotWithShape="1">
          <a:blip r:embed="rId3">
            <a:alphaModFix/>
          </a:blip>
          <a:srcRect/>
          <a:stretch/>
        </p:blipFill>
        <p:spPr>
          <a:xfrm>
            <a:off x="211611" y="6294674"/>
            <a:ext cx="1548775" cy="497971"/>
          </a:xfrm>
          <a:prstGeom prst="rect">
            <a:avLst/>
          </a:prstGeom>
          <a:noFill/>
          <a:ln>
            <a:noFill/>
          </a:ln>
        </p:spPr>
      </p:pic>
      <p:grpSp>
        <p:nvGrpSpPr>
          <p:cNvPr id="224" name="Google Shape;224;p5"/>
          <p:cNvGrpSpPr/>
          <p:nvPr/>
        </p:nvGrpSpPr>
        <p:grpSpPr>
          <a:xfrm>
            <a:off x="-4762" y="632548"/>
            <a:ext cx="5301913" cy="213866"/>
            <a:chOff x="0" y="0"/>
            <a:chExt cx="7540499" cy="304165"/>
          </a:xfrm>
        </p:grpSpPr>
        <p:sp>
          <p:nvSpPr>
            <p:cNvPr id="225" name="Google Shape;225;p5"/>
            <p:cNvSpPr/>
            <p:nvPr/>
          </p:nvSpPr>
          <p:spPr>
            <a:xfrm>
              <a:off x="6731" y="6731"/>
              <a:ext cx="7527036" cy="290703"/>
            </a:xfrm>
            <a:custGeom>
              <a:avLst/>
              <a:gdLst/>
              <a:ahLst/>
              <a:cxnLst/>
              <a:rect l="l" t="t" r="r" b="b"/>
              <a:pathLst>
                <a:path w="7527036" h="290703" extrusionOk="0">
                  <a:moveTo>
                    <a:pt x="0" y="0"/>
                  </a:moveTo>
                  <a:lnTo>
                    <a:pt x="7527036" y="0"/>
                  </a:lnTo>
                  <a:lnTo>
                    <a:pt x="7527036" y="290703"/>
                  </a:lnTo>
                  <a:lnTo>
                    <a:pt x="0" y="290703"/>
                  </a:lnTo>
                  <a:close/>
                </a:path>
              </a:pathLst>
            </a:custGeom>
            <a:solidFill>
              <a:srgbClr val="FFFFFF"/>
            </a:solidFill>
            <a:ln>
              <a:noFill/>
            </a:ln>
          </p:spPr>
        </p:sp>
        <p:sp>
          <p:nvSpPr>
            <p:cNvPr id="226" name="Google Shape;226;p5"/>
            <p:cNvSpPr/>
            <p:nvPr/>
          </p:nvSpPr>
          <p:spPr>
            <a:xfrm>
              <a:off x="0" y="0"/>
              <a:ext cx="7540499" cy="304165"/>
            </a:xfrm>
            <a:custGeom>
              <a:avLst/>
              <a:gdLst/>
              <a:ahLst/>
              <a:cxnLst/>
              <a:rect l="l" t="t" r="r" b="b"/>
              <a:pathLst>
                <a:path w="7540499" h="304165" extrusionOk="0">
                  <a:moveTo>
                    <a:pt x="6731" y="0"/>
                  </a:moveTo>
                  <a:lnTo>
                    <a:pt x="7533767" y="0"/>
                  </a:lnTo>
                  <a:cubicBezTo>
                    <a:pt x="7537450" y="0"/>
                    <a:pt x="7540499" y="3048"/>
                    <a:pt x="7540499" y="6731"/>
                  </a:cubicBezTo>
                  <a:lnTo>
                    <a:pt x="7540499" y="297434"/>
                  </a:lnTo>
                  <a:cubicBezTo>
                    <a:pt x="7540499" y="301117"/>
                    <a:pt x="7537450" y="304165"/>
                    <a:pt x="7533767" y="304165"/>
                  </a:cubicBezTo>
                  <a:lnTo>
                    <a:pt x="6731" y="304165"/>
                  </a:lnTo>
                  <a:cubicBezTo>
                    <a:pt x="3048" y="304165"/>
                    <a:pt x="0" y="301117"/>
                    <a:pt x="0" y="297434"/>
                  </a:cubicBezTo>
                  <a:lnTo>
                    <a:pt x="0" y="6731"/>
                  </a:lnTo>
                  <a:cubicBezTo>
                    <a:pt x="0" y="3048"/>
                    <a:pt x="3048" y="0"/>
                    <a:pt x="6731" y="0"/>
                  </a:cubicBezTo>
                  <a:moveTo>
                    <a:pt x="6731" y="13589"/>
                  </a:moveTo>
                  <a:lnTo>
                    <a:pt x="6731" y="6731"/>
                  </a:lnTo>
                  <a:lnTo>
                    <a:pt x="13462" y="6731"/>
                  </a:lnTo>
                  <a:lnTo>
                    <a:pt x="13462" y="297434"/>
                  </a:lnTo>
                  <a:lnTo>
                    <a:pt x="6731" y="297434"/>
                  </a:lnTo>
                  <a:lnTo>
                    <a:pt x="6731" y="290703"/>
                  </a:lnTo>
                  <a:lnTo>
                    <a:pt x="7533767" y="290703"/>
                  </a:lnTo>
                  <a:lnTo>
                    <a:pt x="7533767" y="297434"/>
                  </a:lnTo>
                  <a:lnTo>
                    <a:pt x="7527036" y="297434"/>
                  </a:lnTo>
                  <a:lnTo>
                    <a:pt x="7527036" y="6731"/>
                  </a:lnTo>
                  <a:lnTo>
                    <a:pt x="7533767" y="6731"/>
                  </a:lnTo>
                  <a:lnTo>
                    <a:pt x="7533767" y="13462"/>
                  </a:lnTo>
                  <a:lnTo>
                    <a:pt x="6731" y="13462"/>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27" name="Google Shape;227;p5"/>
          <p:cNvCxnSpPr/>
          <p:nvPr/>
        </p:nvCxnSpPr>
        <p:spPr>
          <a:xfrm rot="14483">
            <a:off x="-12727" y="730555"/>
            <a:ext cx="6029053" cy="0"/>
          </a:xfrm>
          <a:prstGeom prst="straightConnector1">
            <a:avLst/>
          </a:prstGeom>
          <a:noFill/>
          <a:ln w="19050" cap="rnd" cmpd="sng">
            <a:solidFill>
              <a:srgbClr val="595959"/>
            </a:solidFill>
            <a:prstDash val="solid"/>
            <a:round/>
            <a:headEnd type="none" w="sm" len="sm"/>
            <a:tailEnd type="none" w="sm" len="sm"/>
          </a:ln>
        </p:spPr>
      </p:cxnSp>
      <p:sp>
        <p:nvSpPr>
          <p:cNvPr id="271" name="Google Shape;271;p5"/>
          <p:cNvSpPr txBox="1"/>
          <p:nvPr/>
        </p:nvSpPr>
        <p:spPr>
          <a:xfrm>
            <a:off x="265794" y="368132"/>
            <a:ext cx="7971833" cy="235449"/>
          </a:xfrm>
          <a:prstGeom prst="rect">
            <a:avLst/>
          </a:prstGeom>
          <a:noFill/>
          <a:ln>
            <a:noFill/>
          </a:ln>
        </p:spPr>
        <p:txBody>
          <a:bodyPr spcFirstLastPara="1" wrap="square" lIns="0" tIns="0" rIns="0" bIns="0" anchor="t" anchorCtr="0">
            <a:spAutoFit/>
          </a:bodyPr>
          <a:lstStyle/>
          <a:p>
            <a:pPr lvl="0">
              <a:lnSpc>
                <a:spcPct val="102084"/>
              </a:lnSpc>
            </a:pPr>
            <a:r>
              <a:rPr lang="it-IT" sz="1500" b="1" dirty="0">
                <a:solidFill>
                  <a:srgbClr val="9A3324"/>
                </a:solidFill>
                <a:latin typeface="Open Sans"/>
                <a:ea typeface="Open Sans"/>
                <a:cs typeface="Open Sans"/>
                <a:sym typeface="Open Sans"/>
              </a:rPr>
              <a:t>Le modifiche alla fase introduttiva del processo ordinario di cognizione</a:t>
            </a:r>
            <a:endParaRPr lang="it-IT" sz="1500" dirty="0"/>
          </a:p>
        </p:txBody>
      </p:sp>
      <p:pic>
        <p:nvPicPr>
          <p:cNvPr id="204" name="Picture 3" descr="univ_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68686" y="126118"/>
            <a:ext cx="1767272" cy="734310"/>
          </a:xfrm>
          <a:prstGeom prst="rect">
            <a:avLst/>
          </a:prstGeom>
          <a:noFill/>
          <a:extLst>
            <a:ext uri="{909E8E84-426E-40DD-AFC4-6F175D3DCCD1}">
              <a14:hiddenFill xmlns:a14="http://schemas.microsoft.com/office/drawing/2010/main">
                <a:solidFill>
                  <a:srgbClr val="FFFFFF"/>
                </a:solidFill>
              </a14:hiddenFill>
            </a:ext>
          </a:extLst>
        </p:spPr>
      </p:pic>
      <p:sp>
        <p:nvSpPr>
          <p:cNvPr id="206" name="Google Shape;271;p5"/>
          <p:cNvSpPr txBox="1"/>
          <p:nvPr/>
        </p:nvSpPr>
        <p:spPr>
          <a:xfrm>
            <a:off x="466928" y="1024230"/>
            <a:ext cx="8078821" cy="313932"/>
          </a:xfrm>
          <a:prstGeom prst="rect">
            <a:avLst/>
          </a:prstGeom>
          <a:noFill/>
          <a:ln>
            <a:noFill/>
          </a:ln>
        </p:spPr>
        <p:txBody>
          <a:bodyPr spcFirstLastPara="1" wrap="square" lIns="0" tIns="0" rIns="0" bIns="0" anchor="t" anchorCtr="0">
            <a:spAutoFit/>
          </a:bodyPr>
          <a:lstStyle/>
          <a:p>
            <a:pPr lvl="0" algn="ctr">
              <a:lnSpc>
                <a:spcPct val="102084"/>
              </a:lnSpc>
            </a:pPr>
            <a:r>
              <a:rPr lang="it-IT" sz="2000" b="1" dirty="0">
                <a:solidFill>
                  <a:srgbClr val="9A3324"/>
                </a:solidFill>
                <a:latin typeface="Open Sans"/>
                <a:ea typeface="Open Sans"/>
                <a:cs typeface="Open Sans"/>
                <a:sym typeface="Open Sans"/>
              </a:rPr>
              <a:t>Verifica delle condizioni di procedibilità</a:t>
            </a:r>
            <a:endParaRPr lang="it-IT" sz="1500" b="1" dirty="0">
              <a:solidFill>
                <a:srgbClr val="9A3324"/>
              </a:solidFill>
              <a:latin typeface="Open Sans"/>
              <a:ea typeface="Open Sans"/>
              <a:cs typeface="Open Sans"/>
              <a:sym typeface="Open Sans"/>
            </a:endParaRPr>
          </a:p>
        </p:txBody>
      </p:sp>
      <p:sp>
        <p:nvSpPr>
          <p:cNvPr id="2" name="Rettangolo 1"/>
          <p:cNvSpPr/>
          <p:nvPr/>
        </p:nvSpPr>
        <p:spPr>
          <a:xfrm>
            <a:off x="466928" y="1573611"/>
            <a:ext cx="7972835" cy="4878259"/>
          </a:xfrm>
          <a:prstGeom prst="rect">
            <a:avLst/>
          </a:prstGeom>
        </p:spPr>
        <p:txBody>
          <a:bodyPr wrap="square">
            <a:spAutoFit/>
          </a:bodyPr>
          <a:lstStyle/>
          <a:p>
            <a:pPr lvl="0" algn="just"/>
            <a:r>
              <a:rPr lang="it-IT" b="1" dirty="0">
                <a:solidFill>
                  <a:schemeClr val="tx2">
                    <a:lumMod val="50000"/>
                  </a:schemeClr>
                </a:solidFill>
                <a:latin typeface="Open Sans"/>
                <a:ea typeface="Open Sans"/>
                <a:cs typeface="Open Sans"/>
                <a:sym typeface="Open Sans"/>
              </a:rPr>
              <a:t>Oltre alla previsione per la quale nell’atto di citazione l’attore deve dichiarare di aver assolto alle eventuali condizioni di procedibilità dell’azione il Giudice deve verificare preliminarmente che queste siano state effettivamente tali.</a:t>
            </a:r>
          </a:p>
          <a:p>
            <a:pPr lvl="0" algn="just"/>
            <a:endParaRPr lang="it-IT" b="1" dirty="0">
              <a:solidFill>
                <a:schemeClr val="tx2">
                  <a:lumMod val="50000"/>
                </a:schemeClr>
              </a:solidFill>
              <a:latin typeface="Open Sans"/>
              <a:ea typeface="Open Sans"/>
              <a:cs typeface="Open Sans"/>
              <a:sym typeface="Open Sans"/>
            </a:endParaRPr>
          </a:p>
          <a:p>
            <a:pPr lvl="0" algn="just"/>
            <a:r>
              <a:rPr lang="it-IT" b="1" dirty="0">
                <a:solidFill>
                  <a:schemeClr val="tx2">
                    <a:lumMod val="50000"/>
                  </a:schemeClr>
                </a:solidFill>
                <a:latin typeface="Open Sans"/>
                <a:ea typeface="Open Sans"/>
                <a:cs typeface="Open Sans"/>
                <a:sym typeface="Open Sans"/>
              </a:rPr>
              <a:t>La verifica relativa alle cause di procedibilità nel processo civile attengono sostanzialmente a quelle previste dall’art. 5 del Decreto Legislativo 4 marzo 2010, n. 28 in materia di mediazione finalizzata alla conciliazione delle controversie civili e commerciali e quelle previste in materia di negoziazione assistita dalla L.162/2014.</a:t>
            </a:r>
          </a:p>
          <a:p>
            <a:pPr lvl="0" algn="just"/>
            <a:endParaRPr lang="it-IT" b="1" dirty="0">
              <a:solidFill>
                <a:schemeClr val="tx2">
                  <a:lumMod val="50000"/>
                </a:schemeClr>
              </a:solidFill>
              <a:latin typeface="Open Sans"/>
              <a:ea typeface="Open Sans"/>
              <a:cs typeface="Open Sans"/>
              <a:sym typeface="Open Sans"/>
            </a:endParaRPr>
          </a:p>
          <a:p>
            <a:pPr lvl="0" algn="just"/>
            <a:r>
              <a:rPr lang="it-IT" b="1" dirty="0">
                <a:solidFill>
                  <a:schemeClr val="tx2">
                    <a:lumMod val="50000"/>
                  </a:schemeClr>
                </a:solidFill>
                <a:latin typeface="Open Sans"/>
                <a:ea typeface="Open Sans"/>
                <a:cs typeface="Open Sans"/>
                <a:sym typeface="Open Sans"/>
              </a:rPr>
              <a:t>Se il giudice verifica che la mediazione obbligatoria non è stata intrapresa o è in corso ma non conclusa, rinvia l'udienza ai sensi dell’art. 171 bis </a:t>
            </a:r>
            <a:r>
              <a:rPr lang="it-IT" b="1" dirty="0" err="1">
                <a:solidFill>
                  <a:schemeClr val="tx2">
                    <a:lumMod val="50000"/>
                  </a:schemeClr>
                </a:solidFill>
                <a:latin typeface="Open Sans"/>
                <a:ea typeface="Open Sans"/>
                <a:cs typeface="Open Sans"/>
                <a:sym typeface="Open Sans"/>
              </a:rPr>
              <a:t>c.p.c.</a:t>
            </a:r>
            <a:r>
              <a:rPr lang="it-IT" b="1" dirty="0">
                <a:solidFill>
                  <a:schemeClr val="tx2">
                    <a:lumMod val="50000"/>
                  </a:schemeClr>
                </a:solidFill>
                <a:latin typeface="Open Sans"/>
                <a:ea typeface="Open Sans"/>
                <a:cs typeface="Open Sans"/>
                <a:sym typeface="Open Sans"/>
              </a:rPr>
              <a:t> e l'udienza successiva viene fissata dopo il termine previsto dall'articolo 6 del D.L. n. 28/2010. </a:t>
            </a:r>
          </a:p>
          <a:p>
            <a:pPr lvl="0" algn="just"/>
            <a:r>
              <a:rPr lang="it-IT" b="1" dirty="0">
                <a:solidFill>
                  <a:schemeClr val="tx2">
                    <a:lumMod val="50000"/>
                  </a:schemeClr>
                </a:solidFill>
                <a:latin typeface="Open Sans"/>
                <a:ea typeface="Open Sans"/>
                <a:cs typeface="Open Sans"/>
                <a:sym typeface="Open Sans"/>
              </a:rPr>
              <a:t>Il requisito dell’esperimento del tentativo di mediazione obbligatoria viene considerato soddisfatto se il primo incontro con il mediatore si conclude senza raggiungere un accordo di conciliazione. La medesima disposizione precisa che, in ogni caso, il processo di mediazione obbligatoria non impedisce l'emissione di provvedimenti d'urgenza o cautelari, né la registrazione dell'azione legale.</a:t>
            </a:r>
          </a:p>
          <a:p>
            <a:pPr lvl="0" algn="just"/>
            <a:r>
              <a:rPr lang="it-IT" b="1" dirty="0">
                <a:solidFill>
                  <a:schemeClr val="tx2">
                    <a:lumMod val="50000"/>
                  </a:schemeClr>
                </a:solidFill>
                <a:latin typeface="Open Sans"/>
                <a:ea typeface="Open Sans"/>
                <a:cs typeface="Open Sans"/>
                <a:sym typeface="Open Sans"/>
              </a:rPr>
              <a:t>Nel caso di rinvio dell’udienza ai sensi dell’art 171 bis </a:t>
            </a:r>
            <a:r>
              <a:rPr lang="it-IT" b="1" dirty="0" err="1">
                <a:solidFill>
                  <a:schemeClr val="tx2">
                    <a:lumMod val="50000"/>
                  </a:schemeClr>
                </a:solidFill>
                <a:latin typeface="Open Sans"/>
                <a:ea typeface="Open Sans"/>
                <a:cs typeface="Open Sans"/>
                <a:sym typeface="Open Sans"/>
              </a:rPr>
              <a:t>c.p.c.</a:t>
            </a:r>
            <a:r>
              <a:rPr lang="it-IT" b="1" dirty="0">
                <a:solidFill>
                  <a:schemeClr val="tx2">
                    <a:lumMod val="50000"/>
                  </a:schemeClr>
                </a:solidFill>
                <a:latin typeface="Open Sans"/>
                <a:ea typeface="Open Sans"/>
                <a:cs typeface="Open Sans"/>
                <a:sym typeface="Open Sans"/>
              </a:rPr>
              <a:t> le parti nel rispetto dei termini previsti dall’art. 171 ter </a:t>
            </a:r>
            <a:r>
              <a:rPr lang="it-IT" b="1" dirty="0" err="1">
                <a:solidFill>
                  <a:schemeClr val="tx2">
                    <a:lumMod val="50000"/>
                  </a:schemeClr>
                </a:solidFill>
                <a:latin typeface="Open Sans"/>
                <a:ea typeface="Open Sans"/>
                <a:cs typeface="Open Sans"/>
                <a:sym typeface="Open Sans"/>
              </a:rPr>
              <a:t>c.p.c.</a:t>
            </a:r>
            <a:r>
              <a:rPr lang="it-IT" b="1" dirty="0">
                <a:solidFill>
                  <a:schemeClr val="tx2">
                    <a:lumMod val="50000"/>
                  </a:schemeClr>
                </a:solidFill>
                <a:latin typeface="Open Sans"/>
                <a:ea typeface="Open Sans"/>
                <a:cs typeface="Open Sans"/>
                <a:sym typeface="Open Sans"/>
              </a:rPr>
              <a:t> devono dimostrare l’avveramento della condizione. Diversamente, se la parte onerata non ne dà prova, il G.I. potrà dichiarare l’improcedibilità della domanda. </a:t>
            </a:r>
          </a:p>
          <a:p>
            <a:pPr lvl="0" algn="just"/>
            <a:endParaRPr lang="it-IT" sz="1700" b="1" dirty="0">
              <a:solidFill>
                <a:schemeClr val="tx2">
                  <a:lumMod val="50000"/>
                </a:schemeClr>
              </a:solidFill>
              <a:latin typeface="Open Sans"/>
              <a:ea typeface="Open Sans"/>
              <a:cs typeface="Open Sans"/>
              <a:sym typeface="Open Sans"/>
            </a:endParaRPr>
          </a:p>
        </p:txBody>
      </p:sp>
    </p:spTree>
    <p:extLst>
      <p:ext uri="{BB962C8B-B14F-4D97-AF65-F5344CB8AC3E}">
        <p14:creationId xmlns:p14="http://schemas.microsoft.com/office/powerpoint/2010/main" val="25946290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grpSp>
        <p:nvGrpSpPr>
          <p:cNvPr id="220" name="Google Shape;220;p5"/>
          <p:cNvGrpSpPr/>
          <p:nvPr/>
        </p:nvGrpSpPr>
        <p:grpSpPr>
          <a:xfrm>
            <a:off x="304124" y="6082919"/>
            <a:ext cx="3802172" cy="587573"/>
            <a:chOff x="0" y="0"/>
            <a:chExt cx="5407533" cy="835660"/>
          </a:xfrm>
        </p:grpSpPr>
        <p:sp>
          <p:nvSpPr>
            <p:cNvPr id="221" name="Google Shape;221;p5"/>
            <p:cNvSpPr/>
            <p:nvPr/>
          </p:nvSpPr>
          <p:spPr>
            <a:xfrm>
              <a:off x="6731" y="6731"/>
              <a:ext cx="5394071" cy="822198"/>
            </a:xfrm>
            <a:custGeom>
              <a:avLst/>
              <a:gdLst/>
              <a:ahLst/>
              <a:cxnLst/>
              <a:rect l="l" t="t" r="r" b="b"/>
              <a:pathLst>
                <a:path w="5394071" h="822198" extrusionOk="0">
                  <a:moveTo>
                    <a:pt x="0" y="0"/>
                  </a:moveTo>
                  <a:lnTo>
                    <a:pt x="5394071" y="0"/>
                  </a:lnTo>
                  <a:lnTo>
                    <a:pt x="5394071" y="822198"/>
                  </a:lnTo>
                  <a:lnTo>
                    <a:pt x="0" y="822198"/>
                  </a:lnTo>
                  <a:close/>
                </a:path>
              </a:pathLst>
            </a:custGeom>
            <a:solidFill>
              <a:srgbClr val="FFFFFF"/>
            </a:solidFill>
            <a:ln>
              <a:noFill/>
            </a:ln>
          </p:spPr>
        </p:sp>
        <p:sp>
          <p:nvSpPr>
            <p:cNvPr id="222" name="Google Shape;222;p5"/>
            <p:cNvSpPr/>
            <p:nvPr/>
          </p:nvSpPr>
          <p:spPr>
            <a:xfrm>
              <a:off x="0" y="0"/>
              <a:ext cx="5407533" cy="835660"/>
            </a:xfrm>
            <a:custGeom>
              <a:avLst/>
              <a:gdLst/>
              <a:ahLst/>
              <a:cxnLst/>
              <a:rect l="l" t="t" r="r" b="b"/>
              <a:pathLst>
                <a:path w="5407533" h="835660" extrusionOk="0">
                  <a:moveTo>
                    <a:pt x="6731" y="0"/>
                  </a:moveTo>
                  <a:lnTo>
                    <a:pt x="5400802" y="0"/>
                  </a:lnTo>
                  <a:cubicBezTo>
                    <a:pt x="5404485" y="0"/>
                    <a:pt x="5407533" y="3048"/>
                    <a:pt x="5407533" y="6731"/>
                  </a:cubicBezTo>
                  <a:lnTo>
                    <a:pt x="5407533" y="828929"/>
                  </a:lnTo>
                  <a:cubicBezTo>
                    <a:pt x="5407533" y="832612"/>
                    <a:pt x="5404485" y="835660"/>
                    <a:pt x="5400802" y="835660"/>
                  </a:cubicBezTo>
                  <a:lnTo>
                    <a:pt x="6731" y="835660"/>
                  </a:lnTo>
                  <a:cubicBezTo>
                    <a:pt x="3048" y="835660"/>
                    <a:pt x="0" y="832612"/>
                    <a:pt x="0" y="828929"/>
                  </a:cubicBezTo>
                  <a:lnTo>
                    <a:pt x="0" y="6731"/>
                  </a:lnTo>
                  <a:cubicBezTo>
                    <a:pt x="0" y="3048"/>
                    <a:pt x="3048" y="0"/>
                    <a:pt x="6731" y="0"/>
                  </a:cubicBezTo>
                  <a:moveTo>
                    <a:pt x="6731" y="13589"/>
                  </a:moveTo>
                  <a:lnTo>
                    <a:pt x="6731" y="6731"/>
                  </a:lnTo>
                  <a:lnTo>
                    <a:pt x="13462" y="6731"/>
                  </a:lnTo>
                  <a:lnTo>
                    <a:pt x="13462" y="828929"/>
                  </a:lnTo>
                  <a:lnTo>
                    <a:pt x="6731" y="828929"/>
                  </a:lnTo>
                  <a:lnTo>
                    <a:pt x="6731" y="822198"/>
                  </a:lnTo>
                  <a:lnTo>
                    <a:pt x="5400802" y="822198"/>
                  </a:lnTo>
                  <a:lnTo>
                    <a:pt x="5400802" y="828929"/>
                  </a:lnTo>
                  <a:lnTo>
                    <a:pt x="5394071" y="828929"/>
                  </a:lnTo>
                  <a:lnTo>
                    <a:pt x="5394071" y="6731"/>
                  </a:lnTo>
                  <a:lnTo>
                    <a:pt x="5400802" y="6731"/>
                  </a:lnTo>
                  <a:lnTo>
                    <a:pt x="5400802" y="13462"/>
                  </a:lnTo>
                  <a:lnTo>
                    <a:pt x="6731" y="13462"/>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23" name="Google Shape;223;p5"/>
          <p:cNvPicPr preferRelativeResize="0"/>
          <p:nvPr/>
        </p:nvPicPr>
        <p:blipFill rotWithShape="1">
          <a:blip r:embed="rId3">
            <a:alphaModFix/>
          </a:blip>
          <a:srcRect/>
          <a:stretch/>
        </p:blipFill>
        <p:spPr>
          <a:xfrm>
            <a:off x="211611" y="6294674"/>
            <a:ext cx="1548775" cy="497971"/>
          </a:xfrm>
          <a:prstGeom prst="rect">
            <a:avLst/>
          </a:prstGeom>
          <a:noFill/>
          <a:ln>
            <a:noFill/>
          </a:ln>
        </p:spPr>
      </p:pic>
      <p:grpSp>
        <p:nvGrpSpPr>
          <p:cNvPr id="224" name="Google Shape;224;p5"/>
          <p:cNvGrpSpPr/>
          <p:nvPr/>
        </p:nvGrpSpPr>
        <p:grpSpPr>
          <a:xfrm>
            <a:off x="-4762" y="632548"/>
            <a:ext cx="5301913" cy="213866"/>
            <a:chOff x="0" y="0"/>
            <a:chExt cx="7540499" cy="304165"/>
          </a:xfrm>
        </p:grpSpPr>
        <p:sp>
          <p:nvSpPr>
            <p:cNvPr id="225" name="Google Shape;225;p5"/>
            <p:cNvSpPr/>
            <p:nvPr/>
          </p:nvSpPr>
          <p:spPr>
            <a:xfrm>
              <a:off x="6731" y="6731"/>
              <a:ext cx="7527036" cy="290703"/>
            </a:xfrm>
            <a:custGeom>
              <a:avLst/>
              <a:gdLst/>
              <a:ahLst/>
              <a:cxnLst/>
              <a:rect l="l" t="t" r="r" b="b"/>
              <a:pathLst>
                <a:path w="7527036" h="290703" extrusionOk="0">
                  <a:moveTo>
                    <a:pt x="0" y="0"/>
                  </a:moveTo>
                  <a:lnTo>
                    <a:pt x="7527036" y="0"/>
                  </a:lnTo>
                  <a:lnTo>
                    <a:pt x="7527036" y="290703"/>
                  </a:lnTo>
                  <a:lnTo>
                    <a:pt x="0" y="290703"/>
                  </a:lnTo>
                  <a:close/>
                </a:path>
              </a:pathLst>
            </a:custGeom>
            <a:solidFill>
              <a:srgbClr val="FFFFFF"/>
            </a:solidFill>
            <a:ln>
              <a:noFill/>
            </a:ln>
          </p:spPr>
        </p:sp>
        <p:sp>
          <p:nvSpPr>
            <p:cNvPr id="226" name="Google Shape;226;p5"/>
            <p:cNvSpPr/>
            <p:nvPr/>
          </p:nvSpPr>
          <p:spPr>
            <a:xfrm>
              <a:off x="0" y="0"/>
              <a:ext cx="7540499" cy="304165"/>
            </a:xfrm>
            <a:custGeom>
              <a:avLst/>
              <a:gdLst/>
              <a:ahLst/>
              <a:cxnLst/>
              <a:rect l="l" t="t" r="r" b="b"/>
              <a:pathLst>
                <a:path w="7540499" h="304165" extrusionOk="0">
                  <a:moveTo>
                    <a:pt x="6731" y="0"/>
                  </a:moveTo>
                  <a:lnTo>
                    <a:pt x="7533767" y="0"/>
                  </a:lnTo>
                  <a:cubicBezTo>
                    <a:pt x="7537450" y="0"/>
                    <a:pt x="7540499" y="3048"/>
                    <a:pt x="7540499" y="6731"/>
                  </a:cubicBezTo>
                  <a:lnTo>
                    <a:pt x="7540499" y="297434"/>
                  </a:lnTo>
                  <a:cubicBezTo>
                    <a:pt x="7540499" y="301117"/>
                    <a:pt x="7537450" y="304165"/>
                    <a:pt x="7533767" y="304165"/>
                  </a:cubicBezTo>
                  <a:lnTo>
                    <a:pt x="6731" y="304165"/>
                  </a:lnTo>
                  <a:cubicBezTo>
                    <a:pt x="3048" y="304165"/>
                    <a:pt x="0" y="301117"/>
                    <a:pt x="0" y="297434"/>
                  </a:cubicBezTo>
                  <a:lnTo>
                    <a:pt x="0" y="6731"/>
                  </a:lnTo>
                  <a:cubicBezTo>
                    <a:pt x="0" y="3048"/>
                    <a:pt x="3048" y="0"/>
                    <a:pt x="6731" y="0"/>
                  </a:cubicBezTo>
                  <a:moveTo>
                    <a:pt x="6731" y="13589"/>
                  </a:moveTo>
                  <a:lnTo>
                    <a:pt x="6731" y="6731"/>
                  </a:lnTo>
                  <a:lnTo>
                    <a:pt x="13462" y="6731"/>
                  </a:lnTo>
                  <a:lnTo>
                    <a:pt x="13462" y="297434"/>
                  </a:lnTo>
                  <a:lnTo>
                    <a:pt x="6731" y="297434"/>
                  </a:lnTo>
                  <a:lnTo>
                    <a:pt x="6731" y="290703"/>
                  </a:lnTo>
                  <a:lnTo>
                    <a:pt x="7533767" y="290703"/>
                  </a:lnTo>
                  <a:lnTo>
                    <a:pt x="7533767" y="297434"/>
                  </a:lnTo>
                  <a:lnTo>
                    <a:pt x="7527036" y="297434"/>
                  </a:lnTo>
                  <a:lnTo>
                    <a:pt x="7527036" y="6731"/>
                  </a:lnTo>
                  <a:lnTo>
                    <a:pt x="7533767" y="6731"/>
                  </a:lnTo>
                  <a:lnTo>
                    <a:pt x="7533767" y="13462"/>
                  </a:lnTo>
                  <a:lnTo>
                    <a:pt x="6731" y="13462"/>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27" name="Google Shape;227;p5"/>
          <p:cNvCxnSpPr/>
          <p:nvPr/>
        </p:nvCxnSpPr>
        <p:spPr>
          <a:xfrm rot="14483">
            <a:off x="-12727" y="730555"/>
            <a:ext cx="6029053" cy="0"/>
          </a:xfrm>
          <a:prstGeom prst="straightConnector1">
            <a:avLst/>
          </a:prstGeom>
          <a:noFill/>
          <a:ln w="19050" cap="rnd" cmpd="sng">
            <a:solidFill>
              <a:srgbClr val="595959"/>
            </a:solidFill>
            <a:prstDash val="solid"/>
            <a:round/>
            <a:headEnd type="none" w="sm" len="sm"/>
            <a:tailEnd type="none" w="sm" len="sm"/>
          </a:ln>
        </p:spPr>
      </p:cxnSp>
      <p:sp>
        <p:nvSpPr>
          <p:cNvPr id="271" name="Google Shape;271;p5"/>
          <p:cNvSpPr txBox="1"/>
          <p:nvPr/>
        </p:nvSpPr>
        <p:spPr>
          <a:xfrm>
            <a:off x="265794" y="368132"/>
            <a:ext cx="7971833" cy="235449"/>
          </a:xfrm>
          <a:prstGeom prst="rect">
            <a:avLst/>
          </a:prstGeom>
          <a:noFill/>
          <a:ln>
            <a:noFill/>
          </a:ln>
        </p:spPr>
        <p:txBody>
          <a:bodyPr spcFirstLastPara="1" wrap="square" lIns="0" tIns="0" rIns="0" bIns="0" anchor="t" anchorCtr="0">
            <a:spAutoFit/>
          </a:bodyPr>
          <a:lstStyle/>
          <a:p>
            <a:pPr lvl="0">
              <a:lnSpc>
                <a:spcPct val="102084"/>
              </a:lnSpc>
            </a:pPr>
            <a:r>
              <a:rPr lang="it-IT" sz="1500" b="1" dirty="0">
                <a:solidFill>
                  <a:srgbClr val="9A3324"/>
                </a:solidFill>
                <a:latin typeface="Open Sans"/>
                <a:ea typeface="Open Sans"/>
                <a:cs typeface="Open Sans"/>
                <a:sym typeface="Open Sans"/>
              </a:rPr>
              <a:t>Le modifiche alla fase introduttiva del processo ordinario di cognizione</a:t>
            </a:r>
            <a:endParaRPr lang="it-IT" sz="1500" dirty="0"/>
          </a:p>
        </p:txBody>
      </p:sp>
      <p:pic>
        <p:nvPicPr>
          <p:cNvPr id="204" name="Picture 3" descr="univ_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68686" y="126118"/>
            <a:ext cx="1767272" cy="734310"/>
          </a:xfrm>
          <a:prstGeom prst="rect">
            <a:avLst/>
          </a:prstGeom>
          <a:noFill/>
          <a:extLst>
            <a:ext uri="{909E8E84-426E-40DD-AFC4-6F175D3DCCD1}">
              <a14:hiddenFill xmlns:a14="http://schemas.microsoft.com/office/drawing/2010/main">
                <a:solidFill>
                  <a:srgbClr val="FFFFFF"/>
                </a:solidFill>
              </a14:hiddenFill>
            </a:ext>
          </a:extLst>
        </p:spPr>
      </p:pic>
      <p:sp>
        <p:nvSpPr>
          <p:cNvPr id="206" name="Google Shape;271;p5"/>
          <p:cNvSpPr txBox="1"/>
          <p:nvPr/>
        </p:nvSpPr>
        <p:spPr>
          <a:xfrm>
            <a:off x="466928" y="1024230"/>
            <a:ext cx="8078821" cy="627864"/>
          </a:xfrm>
          <a:prstGeom prst="rect">
            <a:avLst/>
          </a:prstGeom>
          <a:noFill/>
          <a:ln>
            <a:noFill/>
          </a:ln>
        </p:spPr>
        <p:txBody>
          <a:bodyPr spcFirstLastPara="1" wrap="square" lIns="0" tIns="0" rIns="0" bIns="0" anchor="t" anchorCtr="0">
            <a:spAutoFit/>
          </a:bodyPr>
          <a:lstStyle/>
          <a:p>
            <a:pPr lvl="0" algn="ctr">
              <a:lnSpc>
                <a:spcPct val="102084"/>
              </a:lnSpc>
            </a:pPr>
            <a:r>
              <a:rPr lang="it-IT" sz="2000" b="1" dirty="0">
                <a:solidFill>
                  <a:srgbClr val="9A3324"/>
                </a:solidFill>
                <a:latin typeface="Open Sans"/>
                <a:ea typeface="Open Sans"/>
                <a:cs typeface="Open Sans"/>
                <a:sym typeface="Open Sans"/>
              </a:rPr>
              <a:t>Sussistenza delle condizioni per </a:t>
            </a:r>
          </a:p>
          <a:p>
            <a:pPr lvl="0" algn="ctr">
              <a:lnSpc>
                <a:spcPct val="102084"/>
              </a:lnSpc>
            </a:pPr>
            <a:r>
              <a:rPr lang="it-IT" sz="2000" b="1" dirty="0">
                <a:solidFill>
                  <a:srgbClr val="9A3324"/>
                </a:solidFill>
                <a:latin typeface="Open Sans"/>
                <a:ea typeface="Open Sans"/>
                <a:cs typeface="Open Sans"/>
                <a:sym typeface="Open Sans"/>
              </a:rPr>
              <a:t>il procedimento semplificato di cognizione</a:t>
            </a:r>
            <a:endParaRPr lang="it-IT" sz="1500" b="1" dirty="0">
              <a:solidFill>
                <a:srgbClr val="9A3324"/>
              </a:solidFill>
              <a:latin typeface="Open Sans"/>
              <a:ea typeface="Open Sans"/>
              <a:cs typeface="Open Sans"/>
              <a:sym typeface="Open Sans"/>
            </a:endParaRPr>
          </a:p>
        </p:txBody>
      </p:sp>
      <p:sp>
        <p:nvSpPr>
          <p:cNvPr id="2" name="Rettangolo 1"/>
          <p:cNvSpPr/>
          <p:nvPr/>
        </p:nvSpPr>
        <p:spPr>
          <a:xfrm>
            <a:off x="466928" y="1899933"/>
            <a:ext cx="7972835" cy="1400383"/>
          </a:xfrm>
          <a:prstGeom prst="rect">
            <a:avLst/>
          </a:prstGeom>
        </p:spPr>
        <p:txBody>
          <a:bodyPr wrap="square">
            <a:spAutoFit/>
          </a:bodyPr>
          <a:lstStyle/>
          <a:p>
            <a:pPr lvl="0" algn="just"/>
            <a:r>
              <a:rPr lang="it-IT" sz="1700" b="1" dirty="0">
                <a:solidFill>
                  <a:schemeClr val="tx2">
                    <a:lumMod val="50000"/>
                  </a:schemeClr>
                </a:solidFill>
                <a:latin typeface="Open Sans"/>
                <a:ea typeface="Open Sans"/>
                <a:cs typeface="Open Sans"/>
                <a:sym typeface="Open Sans"/>
              </a:rPr>
              <a:t>Il Giudice deve altresì verificare se vi siano le condizioni per procedere secondo quanto previsto dal novellato procedimento semplificato ex art. 281 </a:t>
            </a:r>
            <a:r>
              <a:rPr lang="it-IT" sz="1700" b="1" dirty="0" err="1">
                <a:solidFill>
                  <a:schemeClr val="tx2">
                    <a:lumMod val="50000"/>
                  </a:schemeClr>
                </a:solidFill>
                <a:latin typeface="Open Sans"/>
                <a:ea typeface="Open Sans"/>
                <a:cs typeface="Open Sans"/>
                <a:sym typeface="Open Sans"/>
              </a:rPr>
              <a:t>decies</a:t>
            </a:r>
            <a:r>
              <a:rPr lang="it-IT" sz="1700" b="1" dirty="0">
                <a:solidFill>
                  <a:schemeClr val="tx2">
                    <a:lumMod val="50000"/>
                  </a:schemeClr>
                </a:solidFill>
                <a:latin typeface="Open Sans"/>
                <a:ea typeface="Open Sans"/>
                <a:cs typeface="Open Sans"/>
                <a:sym typeface="Open Sans"/>
              </a:rPr>
              <a:t> </a:t>
            </a:r>
            <a:r>
              <a:rPr lang="it-IT" sz="1700" b="1" dirty="0" err="1">
                <a:solidFill>
                  <a:schemeClr val="tx2">
                    <a:lumMod val="50000"/>
                  </a:schemeClr>
                </a:solidFill>
                <a:latin typeface="Open Sans"/>
                <a:ea typeface="Open Sans"/>
                <a:cs typeface="Open Sans"/>
                <a:sym typeface="Open Sans"/>
              </a:rPr>
              <a:t>c.p.c</a:t>
            </a:r>
            <a:endParaRPr lang="it-IT" sz="1700" b="1" dirty="0">
              <a:solidFill>
                <a:schemeClr val="tx2">
                  <a:lumMod val="50000"/>
                </a:schemeClr>
              </a:solidFill>
              <a:latin typeface="Open Sans"/>
              <a:ea typeface="Open Sans"/>
              <a:cs typeface="Open Sans"/>
              <a:sym typeface="Open Sans"/>
            </a:endParaRPr>
          </a:p>
          <a:p>
            <a:pPr lvl="0" algn="just"/>
            <a:endParaRPr lang="it-IT" sz="1700" b="1" dirty="0">
              <a:solidFill>
                <a:schemeClr val="tx2">
                  <a:lumMod val="50000"/>
                </a:schemeClr>
              </a:solidFill>
              <a:latin typeface="Open Sans"/>
              <a:ea typeface="Open Sans"/>
              <a:cs typeface="Open Sans"/>
              <a:sym typeface="Open Sans"/>
            </a:endParaRPr>
          </a:p>
          <a:p>
            <a:pPr lvl="0" algn="just"/>
            <a:r>
              <a:rPr lang="it-IT" sz="1700" b="1" dirty="0">
                <a:solidFill>
                  <a:schemeClr val="tx2">
                    <a:lumMod val="50000"/>
                  </a:schemeClr>
                </a:solidFill>
                <a:latin typeface="Open Sans"/>
                <a:ea typeface="Open Sans"/>
                <a:cs typeface="Open Sans"/>
                <a:sym typeface="Open Sans"/>
              </a:rPr>
              <a:t>Sul tema si rimanda ad un successivo approfondimento.</a:t>
            </a:r>
          </a:p>
        </p:txBody>
      </p:sp>
    </p:spTree>
    <p:extLst>
      <p:ext uri="{BB962C8B-B14F-4D97-AF65-F5344CB8AC3E}">
        <p14:creationId xmlns:p14="http://schemas.microsoft.com/office/powerpoint/2010/main" val="2158038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grpSp>
        <p:nvGrpSpPr>
          <p:cNvPr id="220" name="Google Shape;220;p5"/>
          <p:cNvGrpSpPr/>
          <p:nvPr/>
        </p:nvGrpSpPr>
        <p:grpSpPr>
          <a:xfrm>
            <a:off x="304124" y="6082919"/>
            <a:ext cx="3802172" cy="587573"/>
            <a:chOff x="0" y="0"/>
            <a:chExt cx="5407533" cy="835660"/>
          </a:xfrm>
        </p:grpSpPr>
        <p:sp>
          <p:nvSpPr>
            <p:cNvPr id="221" name="Google Shape;221;p5"/>
            <p:cNvSpPr/>
            <p:nvPr/>
          </p:nvSpPr>
          <p:spPr>
            <a:xfrm>
              <a:off x="6731" y="6731"/>
              <a:ext cx="5394071" cy="822198"/>
            </a:xfrm>
            <a:custGeom>
              <a:avLst/>
              <a:gdLst/>
              <a:ahLst/>
              <a:cxnLst/>
              <a:rect l="l" t="t" r="r" b="b"/>
              <a:pathLst>
                <a:path w="5394071" h="822198" extrusionOk="0">
                  <a:moveTo>
                    <a:pt x="0" y="0"/>
                  </a:moveTo>
                  <a:lnTo>
                    <a:pt x="5394071" y="0"/>
                  </a:lnTo>
                  <a:lnTo>
                    <a:pt x="5394071" y="822198"/>
                  </a:lnTo>
                  <a:lnTo>
                    <a:pt x="0" y="822198"/>
                  </a:lnTo>
                  <a:close/>
                </a:path>
              </a:pathLst>
            </a:custGeom>
            <a:solidFill>
              <a:srgbClr val="FFFFFF"/>
            </a:solidFill>
            <a:ln>
              <a:noFill/>
            </a:ln>
          </p:spPr>
        </p:sp>
        <p:sp>
          <p:nvSpPr>
            <p:cNvPr id="222" name="Google Shape;222;p5"/>
            <p:cNvSpPr/>
            <p:nvPr/>
          </p:nvSpPr>
          <p:spPr>
            <a:xfrm>
              <a:off x="0" y="0"/>
              <a:ext cx="5407533" cy="835660"/>
            </a:xfrm>
            <a:custGeom>
              <a:avLst/>
              <a:gdLst/>
              <a:ahLst/>
              <a:cxnLst/>
              <a:rect l="l" t="t" r="r" b="b"/>
              <a:pathLst>
                <a:path w="5407533" h="835660" extrusionOk="0">
                  <a:moveTo>
                    <a:pt x="6731" y="0"/>
                  </a:moveTo>
                  <a:lnTo>
                    <a:pt x="5400802" y="0"/>
                  </a:lnTo>
                  <a:cubicBezTo>
                    <a:pt x="5404485" y="0"/>
                    <a:pt x="5407533" y="3048"/>
                    <a:pt x="5407533" y="6731"/>
                  </a:cubicBezTo>
                  <a:lnTo>
                    <a:pt x="5407533" y="828929"/>
                  </a:lnTo>
                  <a:cubicBezTo>
                    <a:pt x="5407533" y="832612"/>
                    <a:pt x="5404485" y="835660"/>
                    <a:pt x="5400802" y="835660"/>
                  </a:cubicBezTo>
                  <a:lnTo>
                    <a:pt x="6731" y="835660"/>
                  </a:lnTo>
                  <a:cubicBezTo>
                    <a:pt x="3048" y="835660"/>
                    <a:pt x="0" y="832612"/>
                    <a:pt x="0" y="828929"/>
                  </a:cubicBezTo>
                  <a:lnTo>
                    <a:pt x="0" y="6731"/>
                  </a:lnTo>
                  <a:cubicBezTo>
                    <a:pt x="0" y="3048"/>
                    <a:pt x="3048" y="0"/>
                    <a:pt x="6731" y="0"/>
                  </a:cubicBezTo>
                  <a:moveTo>
                    <a:pt x="6731" y="13589"/>
                  </a:moveTo>
                  <a:lnTo>
                    <a:pt x="6731" y="6731"/>
                  </a:lnTo>
                  <a:lnTo>
                    <a:pt x="13462" y="6731"/>
                  </a:lnTo>
                  <a:lnTo>
                    <a:pt x="13462" y="828929"/>
                  </a:lnTo>
                  <a:lnTo>
                    <a:pt x="6731" y="828929"/>
                  </a:lnTo>
                  <a:lnTo>
                    <a:pt x="6731" y="822198"/>
                  </a:lnTo>
                  <a:lnTo>
                    <a:pt x="5400802" y="822198"/>
                  </a:lnTo>
                  <a:lnTo>
                    <a:pt x="5400802" y="828929"/>
                  </a:lnTo>
                  <a:lnTo>
                    <a:pt x="5394071" y="828929"/>
                  </a:lnTo>
                  <a:lnTo>
                    <a:pt x="5394071" y="6731"/>
                  </a:lnTo>
                  <a:lnTo>
                    <a:pt x="5400802" y="6731"/>
                  </a:lnTo>
                  <a:lnTo>
                    <a:pt x="5400802" y="13462"/>
                  </a:lnTo>
                  <a:lnTo>
                    <a:pt x="6731" y="13462"/>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23" name="Google Shape;223;p5"/>
          <p:cNvPicPr preferRelativeResize="0"/>
          <p:nvPr/>
        </p:nvPicPr>
        <p:blipFill rotWithShape="1">
          <a:blip r:embed="rId3">
            <a:alphaModFix/>
          </a:blip>
          <a:srcRect/>
          <a:stretch/>
        </p:blipFill>
        <p:spPr>
          <a:xfrm>
            <a:off x="211611" y="6294674"/>
            <a:ext cx="1548775" cy="497971"/>
          </a:xfrm>
          <a:prstGeom prst="rect">
            <a:avLst/>
          </a:prstGeom>
          <a:noFill/>
          <a:ln>
            <a:noFill/>
          </a:ln>
        </p:spPr>
      </p:pic>
      <p:grpSp>
        <p:nvGrpSpPr>
          <p:cNvPr id="224" name="Google Shape;224;p5"/>
          <p:cNvGrpSpPr/>
          <p:nvPr/>
        </p:nvGrpSpPr>
        <p:grpSpPr>
          <a:xfrm>
            <a:off x="-4762" y="632548"/>
            <a:ext cx="5301913" cy="213866"/>
            <a:chOff x="0" y="0"/>
            <a:chExt cx="7540499" cy="304165"/>
          </a:xfrm>
        </p:grpSpPr>
        <p:sp>
          <p:nvSpPr>
            <p:cNvPr id="225" name="Google Shape;225;p5"/>
            <p:cNvSpPr/>
            <p:nvPr/>
          </p:nvSpPr>
          <p:spPr>
            <a:xfrm>
              <a:off x="6731" y="6731"/>
              <a:ext cx="7527036" cy="290703"/>
            </a:xfrm>
            <a:custGeom>
              <a:avLst/>
              <a:gdLst/>
              <a:ahLst/>
              <a:cxnLst/>
              <a:rect l="l" t="t" r="r" b="b"/>
              <a:pathLst>
                <a:path w="7527036" h="290703" extrusionOk="0">
                  <a:moveTo>
                    <a:pt x="0" y="0"/>
                  </a:moveTo>
                  <a:lnTo>
                    <a:pt x="7527036" y="0"/>
                  </a:lnTo>
                  <a:lnTo>
                    <a:pt x="7527036" y="290703"/>
                  </a:lnTo>
                  <a:lnTo>
                    <a:pt x="0" y="290703"/>
                  </a:lnTo>
                  <a:close/>
                </a:path>
              </a:pathLst>
            </a:custGeom>
            <a:solidFill>
              <a:srgbClr val="FFFFFF"/>
            </a:solidFill>
            <a:ln>
              <a:noFill/>
            </a:ln>
          </p:spPr>
        </p:sp>
        <p:sp>
          <p:nvSpPr>
            <p:cNvPr id="226" name="Google Shape;226;p5"/>
            <p:cNvSpPr/>
            <p:nvPr/>
          </p:nvSpPr>
          <p:spPr>
            <a:xfrm>
              <a:off x="0" y="0"/>
              <a:ext cx="7540499" cy="304165"/>
            </a:xfrm>
            <a:custGeom>
              <a:avLst/>
              <a:gdLst/>
              <a:ahLst/>
              <a:cxnLst/>
              <a:rect l="l" t="t" r="r" b="b"/>
              <a:pathLst>
                <a:path w="7540499" h="304165" extrusionOk="0">
                  <a:moveTo>
                    <a:pt x="6731" y="0"/>
                  </a:moveTo>
                  <a:lnTo>
                    <a:pt x="7533767" y="0"/>
                  </a:lnTo>
                  <a:cubicBezTo>
                    <a:pt x="7537450" y="0"/>
                    <a:pt x="7540499" y="3048"/>
                    <a:pt x="7540499" y="6731"/>
                  </a:cubicBezTo>
                  <a:lnTo>
                    <a:pt x="7540499" y="297434"/>
                  </a:lnTo>
                  <a:cubicBezTo>
                    <a:pt x="7540499" y="301117"/>
                    <a:pt x="7537450" y="304165"/>
                    <a:pt x="7533767" y="304165"/>
                  </a:cubicBezTo>
                  <a:lnTo>
                    <a:pt x="6731" y="304165"/>
                  </a:lnTo>
                  <a:cubicBezTo>
                    <a:pt x="3048" y="304165"/>
                    <a:pt x="0" y="301117"/>
                    <a:pt x="0" y="297434"/>
                  </a:cubicBezTo>
                  <a:lnTo>
                    <a:pt x="0" y="6731"/>
                  </a:lnTo>
                  <a:cubicBezTo>
                    <a:pt x="0" y="3048"/>
                    <a:pt x="3048" y="0"/>
                    <a:pt x="6731" y="0"/>
                  </a:cubicBezTo>
                  <a:moveTo>
                    <a:pt x="6731" y="13589"/>
                  </a:moveTo>
                  <a:lnTo>
                    <a:pt x="6731" y="6731"/>
                  </a:lnTo>
                  <a:lnTo>
                    <a:pt x="13462" y="6731"/>
                  </a:lnTo>
                  <a:lnTo>
                    <a:pt x="13462" y="297434"/>
                  </a:lnTo>
                  <a:lnTo>
                    <a:pt x="6731" y="297434"/>
                  </a:lnTo>
                  <a:lnTo>
                    <a:pt x="6731" y="290703"/>
                  </a:lnTo>
                  <a:lnTo>
                    <a:pt x="7533767" y="290703"/>
                  </a:lnTo>
                  <a:lnTo>
                    <a:pt x="7533767" y="297434"/>
                  </a:lnTo>
                  <a:lnTo>
                    <a:pt x="7527036" y="297434"/>
                  </a:lnTo>
                  <a:lnTo>
                    <a:pt x="7527036" y="6731"/>
                  </a:lnTo>
                  <a:lnTo>
                    <a:pt x="7533767" y="6731"/>
                  </a:lnTo>
                  <a:lnTo>
                    <a:pt x="7533767" y="13462"/>
                  </a:lnTo>
                  <a:lnTo>
                    <a:pt x="6731" y="13462"/>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27" name="Google Shape;227;p5"/>
          <p:cNvCxnSpPr/>
          <p:nvPr/>
        </p:nvCxnSpPr>
        <p:spPr>
          <a:xfrm rot="14483">
            <a:off x="-12727" y="730555"/>
            <a:ext cx="6029053" cy="0"/>
          </a:xfrm>
          <a:prstGeom prst="straightConnector1">
            <a:avLst/>
          </a:prstGeom>
          <a:noFill/>
          <a:ln w="19050" cap="rnd" cmpd="sng">
            <a:solidFill>
              <a:srgbClr val="595959"/>
            </a:solidFill>
            <a:prstDash val="solid"/>
            <a:round/>
            <a:headEnd type="none" w="sm" len="sm"/>
            <a:tailEnd type="none" w="sm" len="sm"/>
          </a:ln>
        </p:spPr>
      </p:cxnSp>
      <p:sp>
        <p:nvSpPr>
          <p:cNvPr id="271" name="Google Shape;271;p5"/>
          <p:cNvSpPr txBox="1"/>
          <p:nvPr/>
        </p:nvSpPr>
        <p:spPr>
          <a:xfrm>
            <a:off x="265794" y="368132"/>
            <a:ext cx="7971833" cy="235449"/>
          </a:xfrm>
          <a:prstGeom prst="rect">
            <a:avLst/>
          </a:prstGeom>
          <a:noFill/>
          <a:ln>
            <a:noFill/>
          </a:ln>
        </p:spPr>
        <p:txBody>
          <a:bodyPr spcFirstLastPara="1" wrap="square" lIns="0" tIns="0" rIns="0" bIns="0" anchor="t" anchorCtr="0">
            <a:spAutoFit/>
          </a:bodyPr>
          <a:lstStyle/>
          <a:p>
            <a:pPr marL="0" marR="0" lvl="0" indent="0" algn="l" rtl="0">
              <a:lnSpc>
                <a:spcPct val="102084"/>
              </a:lnSpc>
              <a:spcBef>
                <a:spcPts val="0"/>
              </a:spcBef>
              <a:spcAft>
                <a:spcPts val="0"/>
              </a:spcAft>
              <a:buNone/>
            </a:pPr>
            <a:r>
              <a:rPr lang="it-IT" sz="1500" b="1" i="0" u="none" strike="noStrike" cap="none" dirty="0">
                <a:solidFill>
                  <a:srgbClr val="9A3324"/>
                </a:solidFill>
                <a:latin typeface="Open Sans"/>
                <a:ea typeface="Open Sans"/>
                <a:cs typeface="Open Sans"/>
                <a:sym typeface="Open Sans"/>
              </a:rPr>
              <a:t>Le modifiche alla fase introduttiva del processo ordinario di cognizione</a:t>
            </a:r>
            <a:endParaRPr sz="1500" dirty="0"/>
          </a:p>
        </p:txBody>
      </p:sp>
      <p:pic>
        <p:nvPicPr>
          <p:cNvPr id="204" name="Picture 3" descr="univ_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68686" y="126118"/>
            <a:ext cx="1767272" cy="734310"/>
          </a:xfrm>
          <a:prstGeom prst="rect">
            <a:avLst/>
          </a:prstGeom>
          <a:noFill/>
          <a:extLst>
            <a:ext uri="{909E8E84-426E-40DD-AFC4-6F175D3DCCD1}">
              <a14:hiddenFill xmlns:a14="http://schemas.microsoft.com/office/drawing/2010/main">
                <a:solidFill>
                  <a:srgbClr val="FFFFFF"/>
                </a:solidFill>
              </a14:hiddenFill>
            </a:ext>
          </a:extLst>
        </p:spPr>
      </p:pic>
      <p:sp>
        <p:nvSpPr>
          <p:cNvPr id="206" name="Google Shape;271;p5"/>
          <p:cNvSpPr txBox="1"/>
          <p:nvPr/>
        </p:nvSpPr>
        <p:spPr>
          <a:xfrm>
            <a:off x="575562" y="938136"/>
            <a:ext cx="7389466" cy="313932"/>
          </a:xfrm>
          <a:prstGeom prst="rect">
            <a:avLst/>
          </a:prstGeom>
          <a:noFill/>
          <a:ln>
            <a:noFill/>
          </a:ln>
        </p:spPr>
        <p:txBody>
          <a:bodyPr spcFirstLastPara="1" wrap="square" lIns="0" tIns="0" rIns="0" bIns="0" anchor="t" anchorCtr="0">
            <a:spAutoFit/>
          </a:bodyPr>
          <a:lstStyle/>
          <a:p>
            <a:pPr marL="0" marR="0" lvl="0" indent="0" algn="ctr" rtl="0">
              <a:lnSpc>
                <a:spcPct val="102084"/>
              </a:lnSpc>
              <a:spcBef>
                <a:spcPts val="0"/>
              </a:spcBef>
              <a:spcAft>
                <a:spcPts val="0"/>
              </a:spcAft>
              <a:buNone/>
            </a:pPr>
            <a:r>
              <a:rPr lang="it-IT" sz="2000" b="1" i="1" dirty="0" err="1">
                <a:solidFill>
                  <a:srgbClr val="9A3324"/>
                </a:solidFill>
                <a:latin typeface="Open Sans"/>
                <a:ea typeface="Open Sans"/>
                <a:cs typeface="Open Sans"/>
                <a:sym typeface="Open Sans"/>
              </a:rPr>
              <a:t>Abstract</a:t>
            </a:r>
            <a:endParaRPr sz="2000" i="1" dirty="0"/>
          </a:p>
        </p:txBody>
      </p:sp>
      <p:sp>
        <p:nvSpPr>
          <p:cNvPr id="2" name="Rettangolo 1"/>
          <p:cNvSpPr/>
          <p:nvPr/>
        </p:nvSpPr>
        <p:spPr>
          <a:xfrm>
            <a:off x="524275" y="1460315"/>
            <a:ext cx="7972835" cy="4524315"/>
          </a:xfrm>
          <a:prstGeom prst="rect">
            <a:avLst/>
          </a:prstGeom>
        </p:spPr>
        <p:txBody>
          <a:bodyPr wrap="square">
            <a:spAutoFit/>
          </a:bodyPr>
          <a:lstStyle/>
          <a:p>
            <a:pPr lvl="0" algn="just"/>
            <a:r>
              <a:rPr lang="it-IT" sz="1800" b="1" i="1" dirty="0">
                <a:solidFill>
                  <a:srgbClr val="948A54"/>
                </a:solidFill>
                <a:latin typeface="Open Sans"/>
                <a:ea typeface="Open Sans"/>
                <a:cs typeface="Open Sans"/>
                <a:sym typeface="Open Sans"/>
              </a:rPr>
              <a:t>Il presente approfondimento è diretto agli </a:t>
            </a:r>
            <a:r>
              <a:rPr lang="it-IT" sz="1800" b="1" i="1" dirty="0" err="1">
                <a:solidFill>
                  <a:srgbClr val="948A54"/>
                </a:solidFill>
                <a:latin typeface="Open Sans"/>
                <a:ea typeface="Open Sans"/>
                <a:cs typeface="Open Sans"/>
                <a:sym typeface="Open Sans"/>
              </a:rPr>
              <a:t>stakeholders</a:t>
            </a:r>
            <a:r>
              <a:rPr lang="it-IT" sz="1800" b="1" i="1" dirty="0">
                <a:solidFill>
                  <a:srgbClr val="948A54"/>
                </a:solidFill>
                <a:latin typeface="Open Sans"/>
                <a:ea typeface="Open Sans"/>
                <a:cs typeface="Open Sans"/>
                <a:sym typeface="Open Sans"/>
              </a:rPr>
              <a:t> del sistema giustizia con l’obiettivo di fornire un supporto teorico sugli aspetti fondamentali delle modifiche introdotte dalla riforma «</a:t>
            </a:r>
            <a:r>
              <a:rPr lang="it-IT" sz="1800" b="1" i="1" dirty="0" err="1">
                <a:solidFill>
                  <a:srgbClr val="948A54"/>
                </a:solidFill>
                <a:latin typeface="Open Sans"/>
                <a:ea typeface="Open Sans"/>
                <a:cs typeface="Open Sans"/>
                <a:sym typeface="Open Sans"/>
              </a:rPr>
              <a:t>Cartabia</a:t>
            </a:r>
            <a:r>
              <a:rPr lang="it-IT" sz="1800" b="1" i="1" dirty="0">
                <a:solidFill>
                  <a:srgbClr val="948A54"/>
                </a:solidFill>
                <a:latin typeface="Open Sans"/>
                <a:ea typeface="Open Sans"/>
                <a:cs typeface="Open Sans"/>
                <a:sym typeface="Open Sans"/>
              </a:rPr>
              <a:t>» alla fase introduttiva del processo ordinario di cognizione.</a:t>
            </a:r>
          </a:p>
          <a:p>
            <a:pPr lvl="0" algn="just"/>
            <a:endParaRPr lang="it-IT" sz="1800" b="1" i="1" dirty="0">
              <a:solidFill>
                <a:srgbClr val="948A54"/>
              </a:solidFill>
              <a:latin typeface="Open Sans"/>
              <a:ea typeface="Open Sans"/>
              <a:cs typeface="Open Sans"/>
              <a:sym typeface="Open Sans"/>
            </a:endParaRPr>
          </a:p>
          <a:p>
            <a:pPr lvl="0" algn="just"/>
            <a:r>
              <a:rPr lang="it-IT" sz="1800" b="1" i="1" dirty="0">
                <a:solidFill>
                  <a:srgbClr val="948A54"/>
                </a:solidFill>
                <a:latin typeface="Open Sans"/>
                <a:ea typeface="Open Sans"/>
                <a:cs typeface="Open Sans"/>
                <a:sym typeface="Open Sans"/>
              </a:rPr>
              <a:t>Nello specifico verranno approfondite:</a:t>
            </a:r>
          </a:p>
          <a:p>
            <a:pPr marL="285750" lvl="0" indent="-285750" algn="just">
              <a:buFontTx/>
              <a:buChar char="-"/>
            </a:pPr>
            <a:r>
              <a:rPr lang="it-IT" sz="1800" b="1" i="1" dirty="0">
                <a:solidFill>
                  <a:srgbClr val="948A54"/>
                </a:solidFill>
                <a:latin typeface="Open Sans"/>
                <a:ea typeface="Open Sans"/>
                <a:cs typeface="Open Sans"/>
                <a:sym typeface="Open Sans"/>
              </a:rPr>
              <a:t>Le novità dell’atto di citazione e della comparsa di costituzione e risposta;</a:t>
            </a:r>
          </a:p>
          <a:p>
            <a:pPr marL="285750" lvl="0" indent="-285750" algn="just">
              <a:buFontTx/>
              <a:buChar char="-"/>
            </a:pPr>
            <a:r>
              <a:rPr lang="it-IT" sz="1800" b="1" i="1" dirty="0">
                <a:solidFill>
                  <a:srgbClr val="948A54"/>
                </a:solidFill>
                <a:latin typeface="Open Sans"/>
                <a:ea typeface="Open Sans"/>
                <a:cs typeface="Open Sans"/>
                <a:sym typeface="Open Sans"/>
              </a:rPr>
              <a:t>Le verifiche preliminari di cui all’art. 171 bis </a:t>
            </a:r>
            <a:r>
              <a:rPr lang="it-IT" sz="1800" b="1" i="1" dirty="0" err="1">
                <a:solidFill>
                  <a:srgbClr val="948A54"/>
                </a:solidFill>
                <a:latin typeface="Open Sans"/>
                <a:ea typeface="Open Sans"/>
                <a:cs typeface="Open Sans"/>
                <a:sym typeface="Open Sans"/>
              </a:rPr>
              <a:t>c.p.c.</a:t>
            </a:r>
            <a:r>
              <a:rPr lang="it-IT" sz="1800" b="1" i="1" dirty="0">
                <a:solidFill>
                  <a:srgbClr val="948A54"/>
                </a:solidFill>
                <a:latin typeface="Open Sans"/>
                <a:ea typeface="Open Sans"/>
                <a:cs typeface="Open Sans"/>
                <a:sym typeface="Open Sans"/>
              </a:rPr>
              <a:t> funzionale alla prima udienza di comparizione e i </a:t>
            </a:r>
            <a:r>
              <a:rPr lang="it-IT" sz="1800" b="1" i="1">
                <a:solidFill>
                  <a:srgbClr val="948A54"/>
                </a:solidFill>
                <a:latin typeface="Open Sans"/>
                <a:ea typeface="Open Sans"/>
                <a:cs typeface="Open Sans"/>
                <a:sym typeface="Open Sans"/>
              </a:rPr>
              <a:t>provvedimenti conseguenti.</a:t>
            </a:r>
          </a:p>
          <a:p>
            <a:pPr lvl="0" algn="just"/>
            <a:endParaRPr lang="it-IT" sz="1800" b="1" i="1" dirty="0">
              <a:solidFill>
                <a:srgbClr val="948A54"/>
              </a:solidFill>
              <a:latin typeface="Open Sans"/>
              <a:ea typeface="Open Sans"/>
              <a:cs typeface="Open Sans"/>
              <a:sym typeface="Open Sans"/>
            </a:endParaRPr>
          </a:p>
          <a:p>
            <a:pPr lvl="0" algn="just"/>
            <a:r>
              <a:rPr lang="it-IT" sz="1800" b="1" i="1" dirty="0">
                <a:solidFill>
                  <a:srgbClr val="948A54"/>
                </a:solidFill>
                <a:latin typeface="Open Sans"/>
                <a:ea typeface="Open Sans"/>
                <a:cs typeface="Open Sans"/>
                <a:sym typeface="Open Sans"/>
              </a:rPr>
              <a:t>Considerato che per espressa previsione del </a:t>
            </a:r>
            <a:r>
              <a:rPr lang="it-IT" sz="1800" b="1" i="1" dirty="0" err="1">
                <a:solidFill>
                  <a:srgbClr val="948A54"/>
                </a:solidFill>
                <a:latin typeface="Open Sans"/>
                <a:ea typeface="Open Sans"/>
                <a:cs typeface="Open Sans"/>
                <a:sym typeface="Open Sans"/>
              </a:rPr>
              <a:t>D.lgs</a:t>
            </a:r>
            <a:r>
              <a:rPr lang="it-IT" sz="1800" b="1" i="1" dirty="0">
                <a:solidFill>
                  <a:srgbClr val="948A54"/>
                </a:solidFill>
                <a:latin typeface="Open Sans"/>
                <a:ea typeface="Open Sans"/>
                <a:cs typeface="Open Sans"/>
                <a:sym typeface="Open Sans"/>
              </a:rPr>
              <a:t> 149/2022 il Giudice potrà essere supportato dagli addetti all’Ufficio del Processo nell’espletamento di dette verifiche si ritiene utile un supporto esplicativo delle stesse che possa contenere univoche indicazioni sulle modalità del loro espletamento.</a:t>
            </a:r>
          </a:p>
        </p:txBody>
      </p:sp>
    </p:spTree>
    <p:extLst>
      <p:ext uri="{BB962C8B-B14F-4D97-AF65-F5344CB8AC3E}">
        <p14:creationId xmlns:p14="http://schemas.microsoft.com/office/powerpoint/2010/main" val="39776286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grpSp>
        <p:nvGrpSpPr>
          <p:cNvPr id="220" name="Google Shape;220;p5"/>
          <p:cNvGrpSpPr/>
          <p:nvPr/>
        </p:nvGrpSpPr>
        <p:grpSpPr>
          <a:xfrm>
            <a:off x="304124" y="6082919"/>
            <a:ext cx="3802172" cy="587573"/>
            <a:chOff x="0" y="0"/>
            <a:chExt cx="5407533" cy="835660"/>
          </a:xfrm>
        </p:grpSpPr>
        <p:sp>
          <p:nvSpPr>
            <p:cNvPr id="221" name="Google Shape;221;p5"/>
            <p:cNvSpPr/>
            <p:nvPr/>
          </p:nvSpPr>
          <p:spPr>
            <a:xfrm>
              <a:off x="6731" y="6731"/>
              <a:ext cx="5394071" cy="822198"/>
            </a:xfrm>
            <a:custGeom>
              <a:avLst/>
              <a:gdLst/>
              <a:ahLst/>
              <a:cxnLst/>
              <a:rect l="l" t="t" r="r" b="b"/>
              <a:pathLst>
                <a:path w="5394071" h="822198" extrusionOk="0">
                  <a:moveTo>
                    <a:pt x="0" y="0"/>
                  </a:moveTo>
                  <a:lnTo>
                    <a:pt x="5394071" y="0"/>
                  </a:lnTo>
                  <a:lnTo>
                    <a:pt x="5394071" y="822198"/>
                  </a:lnTo>
                  <a:lnTo>
                    <a:pt x="0" y="822198"/>
                  </a:lnTo>
                  <a:close/>
                </a:path>
              </a:pathLst>
            </a:custGeom>
            <a:solidFill>
              <a:srgbClr val="FFFFFF"/>
            </a:solidFill>
            <a:ln>
              <a:noFill/>
            </a:ln>
          </p:spPr>
        </p:sp>
        <p:sp>
          <p:nvSpPr>
            <p:cNvPr id="222" name="Google Shape;222;p5"/>
            <p:cNvSpPr/>
            <p:nvPr/>
          </p:nvSpPr>
          <p:spPr>
            <a:xfrm>
              <a:off x="0" y="0"/>
              <a:ext cx="5407533" cy="835660"/>
            </a:xfrm>
            <a:custGeom>
              <a:avLst/>
              <a:gdLst/>
              <a:ahLst/>
              <a:cxnLst/>
              <a:rect l="l" t="t" r="r" b="b"/>
              <a:pathLst>
                <a:path w="5407533" h="835660" extrusionOk="0">
                  <a:moveTo>
                    <a:pt x="6731" y="0"/>
                  </a:moveTo>
                  <a:lnTo>
                    <a:pt x="5400802" y="0"/>
                  </a:lnTo>
                  <a:cubicBezTo>
                    <a:pt x="5404485" y="0"/>
                    <a:pt x="5407533" y="3048"/>
                    <a:pt x="5407533" y="6731"/>
                  </a:cubicBezTo>
                  <a:lnTo>
                    <a:pt x="5407533" y="828929"/>
                  </a:lnTo>
                  <a:cubicBezTo>
                    <a:pt x="5407533" y="832612"/>
                    <a:pt x="5404485" y="835660"/>
                    <a:pt x="5400802" y="835660"/>
                  </a:cubicBezTo>
                  <a:lnTo>
                    <a:pt x="6731" y="835660"/>
                  </a:lnTo>
                  <a:cubicBezTo>
                    <a:pt x="3048" y="835660"/>
                    <a:pt x="0" y="832612"/>
                    <a:pt x="0" y="828929"/>
                  </a:cubicBezTo>
                  <a:lnTo>
                    <a:pt x="0" y="6731"/>
                  </a:lnTo>
                  <a:cubicBezTo>
                    <a:pt x="0" y="3048"/>
                    <a:pt x="3048" y="0"/>
                    <a:pt x="6731" y="0"/>
                  </a:cubicBezTo>
                  <a:moveTo>
                    <a:pt x="6731" y="13589"/>
                  </a:moveTo>
                  <a:lnTo>
                    <a:pt x="6731" y="6731"/>
                  </a:lnTo>
                  <a:lnTo>
                    <a:pt x="13462" y="6731"/>
                  </a:lnTo>
                  <a:lnTo>
                    <a:pt x="13462" y="828929"/>
                  </a:lnTo>
                  <a:lnTo>
                    <a:pt x="6731" y="828929"/>
                  </a:lnTo>
                  <a:lnTo>
                    <a:pt x="6731" y="822198"/>
                  </a:lnTo>
                  <a:lnTo>
                    <a:pt x="5400802" y="822198"/>
                  </a:lnTo>
                  <a:lnTo>
                    <a:pt x="5400802" y="828929"/>
                  </a:lnTo>
                  <a:lnTo>
                    <a:pt x="5394071" y="828929"/>
                  </a:lnTo>
                  <a:lnTo>
                    <a:pt x="5394071" y="6731"/>
                  </a:lnTo>
                  <a:lnTo>
                    <a:pt x="5400802" y="6731"/>
                  </a:lnTo>
                  <a:lnTo>
                    <a:pt x="5400802" y="13462"/>
                  </a:lnTo>
                  <a:lnTo>
                    <a:pt x="6731" y="13462"/>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23" name="Google Shape;223;p5"/>
          <p:cNvPicPr preferRelativeResize="0"/>
          <p:nvPr/>
        </p:nvPicPr>
        <p:blipFill rotWithShape="1">
          <a:blip r:embed="rId3">
            <a:alphaModFix/>
          </a:blip>
          <a:srcRect/>
          <a:stretch/>
        </p:blipFill>
        <p:spPr>
          <a:xfrm>
            <a:off x="211611" y="6294674"/>
            <a:ext cx="1548775" cy="497971"/>
          </a:xfrm>
          <a:prstGeom prst="rect">
            <a:avLst/>
          </a:prstGeom>
          <a:noFill/>
          <a:ln>
            <a:noFill/>
          </a:ln>
        </p:spPr>
      </p:pic>
      <p:grpSp>
        <p:nvGrpSpPr>
          <p:cNvPr id="224" name="Google Shape;224;p5"/>
          <p:cNvGrpSpPr/>
          <p:nvPr/>
        </p:nvGrpSpPr>
        <p:grpSpPr>
          <a:xfrm>
            <a:off x="-4762" y="632548"/>
            <a:ext cx="5301913" cy="213866"/>
            <a:chOff x="0" y="0"/>
            <a:chExt cx="7540499" cy="304165"/>
          </a:xfrm>
        </p:grpSpPr>
        <p:sp>
          <p:nvSpPr>
            <p:cNvPr id="225" name="Google Shape;225;p5"/>
            <p:cNvSpPr/>
            <p:nvPr/>
          </p:nvSpPr>
          <p:spPr>
            <a:xfrm>
              <a:off x="6731" y="6731"/>
              <a:ext cx="7527036" cy="290703"/>
            </a:xfrm>
            <a:custGeom>
              <a:avLst/>
              <a:gdLst/>
              <a:ahLst/>
              <a:cxnLst/>
              <a:rect l="l" t="t" r="r" b="b"/>
              <a:pathLst>
                <a:path w="7527036" h="290703" extrusionOk="0">
                  <a:moveTo>
                    <a:pt x="0" y="0"/>
                  </a:moveTo>
                  <a:lnTo>
                    <a:pt x="7527036" y="0"/>
                  </a:lnTo>
                  <a:lnTo>
                    <a:pt x="7527036" y="290703"/>
                  </a:lnTo>
                  <a:lnTo>
                    <a:pt x="0" y="290703"/>
                  </a:lnTo>
                  <a:close/>
                </a:path>
              </a:pathLst>
            </a:custGeom>
            <a:solidFill>
              <a:srgbClr val="FFFFFF"/>
            </a:solidFill>
            <a:ln>
              <a:noFill/>
            </a:ln>
          </p:spPr>
        </p:sp>
        <p:sp>
          <p:nvSpPr>
            <p:cNvPr id="226" name="Google Shape;226;p5"/>
            <p:cNvSpPr/>
            <p:nvPr/>
          </p:nvSpPr>
          <p:spPr>
            <a:xfrm>
              <a:off x="0" y="0"/>
              <a:ext cx="7540499" cy="304165"/>
            </a:xfrm>
            <a:custGeom>
              <a:avLst/>
              <a:gdLst/>
              <a:ahLst/>
              <a:cxnLst/>
              <a:rect l="l" t="t" r="r" b="b"/>
              <a:pathLst>
                <a:path w="7540499" h="304165" extrusionOk="0">
                  <a:moveTo>
                    <a:pt x="6731" y="0"/>
                  </a:moveTo>
                  <a:lnTo>
                    <a:pt x="7533767" y="0"/>
                  </a:lnTo>
                  <a:cubicBezTo>
                    <a:pt x="7537450" y="0"/>
                    <a:pt x="7540499" y="3048"/>
                    <a:pt x="7540499" y="6731"/>
                  </a:cubicBezTo>
                  <a:lnTo>
                    <a:pt x="7540499" y="297434"/>
                  </a:lnTo>
                  <a:cubicBezTo>
                    <a:pt x="7540499" y="301117"/>
                    <a:pt x="7537450" y="304165"/>
                    <a:pt x="7533767" y="304165"/>
                  </a:cubicBezTo>
                  <a:lnTo>
                    <a:pt x="6731" y="304165"/>
                  </a:lnTo>
                  <a:cubicBezTo>
                    <a:pt x="3048" y="304165"/>
                    <a:pt x="0" y="301117"/>
                    <a:pt x="0" y="297434"/>
                  </a:cubicBezTo>
                  <a:lnTo>
                    <a:pt x="0" y="6731"/>
                  </a:lnTo>
                  <a:cubicBezTo>
                    <a:pt x="0" y="3048"/>
                    <a:pt x="3048" y="0"/>
                    <a:pt x="6731" y="0"/>
                  </a:cubicBezTo>
                  <a:moveTo>
                    <a:pt x="6731" y="13589"/>
                  </a:moveTo>
                  <a:lnTo>
                    <a:pt x="6731" y="6731"/>
                  </a:lnTo>
                  <a:lnTo>
                    <a:pt x="13462" y="6731"/>
                  </a:lnTo>
                  <a:lnTo>
                    <a:pt x="13462" y="297434"/>
                  </a:lnTo>
                  <a:lnTo>
                    <a:pt x="6731" y="297434"/>
                  </a:lnTo>
                  <a:lnTo>
                    <a:pt x="6731" y="290703"/>
                  </a:lnTo>
                  <a:lnTo>
                    <a:pt x="7533767" y="290703"/>
                  </a:lnTo>
                  <a:lnTo>
                    <a:pt x="7533767" y="297434"/>
                  </a:lnTo>
                  <a:lnTo>
                    <a:pt x="7527036" y="297434"/>
                  </a:lnTo>
                  <a:lnTo>
                    <a:pt x="7527036" y="6731"/>
                  </a:lnTo>
                  <a:lnTo>
                    <a:pt x="7533767" y="6731"/>
                  </a:lnTo>
                  <a:lnTo>
                    <a:pt x="7533767" y="13462"/>
                  </a:lnTo>
                  <a:lnTo>
                    <a:pt x="6731" y="13462"/>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27" name="Google Shape;227;p5"/>
          <p:cNvCxnSpPr/>
          <p:nvPr/>
        </p:nvCxnSpPr>
        <p:spPr>
          <a:xfrm rot="14483">
            <a:off x="-12727" y="730555"/>
            <a:ext cx="6029053" cy="0"/>
          </a:xfrm>
          <a:prstGeom prst="straightConnector1">
            <a:avLst/>
          </a:prstGeom>
          <a:noFill/>
          <a:ln w="19050" cap="rnd" cmpd="sng">
            <a:solidFill>
              <a:srgbClr val="595959"/>
            </a:solidFill>
            <a:prstDash val="solid"/>
            <a:round/>
            <a:headEnd type="none" w="sm" len="sm"/>
            <a:tailEnd type="none" w="sm" len="sm"/>
          </a:ln>
        </p:spPr>
      </p:cxnSp>
      <p:sp>
        <p:nvSpPr>
          <p:cNvPr id="271" name="Google Shape;271;p5"/>
          <p:cNvSpPr txBox="1"/>
          <p:nvPr/>
        </p:nvSpPr>
        <p:spPr>
          <a:xfrm>
            <a:off x="265794" y="368132"/>
            <a:ext cx="7971833" cy="235449"/>
          </a:xfrm>
          <a:prstGeom prst="rect">
            <a:avLst/>
          </a:prstGeom>
          <a:noFill/>
          <a:ln>
            <a:noFill/>
          </a:ln>
        </p:spPr>
        <p:txBody>
          <a:bodyPr spcFirstLastPara="1" wrap="square" lIns="0" tIns="0" rIns="0" bIns="0" anchor="t" anchorCtr="0">
            <a:spAutoFit/>
          </a:bodyPr>
          <a:lstStyle/>
          <a:p>
            <a:pPr lvl="0">
              <a:lnSpc>
                <a:spcPct val="102084"/>
              </a:lnSpc>
            </a:pPr>
            <a:r>
              <a:rPr lang="it-IT" sz="1500" b="1" dirty="0">
                <a:solidFill>
                  <a:srgbClr val="9A3324"/>
                </a:solidFill>
                <a:latin typeface="Open Sans"/>
                <a:ea typeface="Open Sans"/>
                <a:cs typeface="Open Sans"/>
                <a:sym typeface="Open Sans"/>
              </a:rPr>
              <a:t>Le modifiche alla fase introduttiva del processo ordinario di cognizione</a:t>
            </a:r>
            <a:endParaRPr lang="it-IT" sz="1500" dirty="0"/>
          </a:p>
        </p:txBody>
      </p:sp>
      <p:pic>
        <p:nvPicPr>
          <p:cNvPr id="204" name="Picture 3" descr="univ_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68686" y="126118"/>
            <a:ext cx="1767272" cy="734310"/>
          </a:xfrm>
          <a:prstGeom prst="rect">
            <a:avLst/>
          </a:prstGeom>
          <a:noFill/>
          <a:extLst>
            <a:ext uri="{909E8E84-426E-40DD-AFC4-6F175D3DCCD1}">
              <a14:hiddenFill xmlns:a14="http://schemas.microsoft.com/office/drawing/2010/main">
                <a:solidFill>
                  <a:srgbClr val="FFFFFF"/>
                </a:solidFill>
              </a14:hiddenFill>
            </a:ext>
          </a:extLst>
        </p:spPr>
      </p:pic>
      <p:sp>
        <p:nvSpPr>
          <p:cNvPr id="206" name="Google Shape;271;p5"/>
          <p:cNvSpPr txBox="1"/>
          <p:nvPr/>
        </p:nvSpPr>
        <p:spPr>
          <a:xfrm>
            <a:off x="536552" y="2836802"/>
            <a:ext cx="8078821" cy="376706"/>
          </a:xfrm>
          <a:prstGeom prst="rect">
            <a:avLst/>
          </a:prstGeom>
          <a:noFill/>
          <a:ln>
            <a:noFill/>
          </a:ln>
        </p:spPr>
        <p:txBody>
          <a:bodyPr spcFirstLastPara="1" wrap="square" lIns="0" tIns="0" rIns="0" bIns="0" anchor="t" anchorCtr="0">
            <a:spAutoFit/>
          </a:bodyPr>
          <a:lstStyle/>
          <a:p>
            <a:pPr lvl="0" algn="ctr">
              <a:lnSpc>
                <a:spcPct val="102084"/>
              </a:lnSpc>
            </a:pPr>
            <a:r>
              <a:rPr lang="it-IT" sz="2400" b="1" i="1" dirty="0">
                <a:solidFill>
                  <a:srgbClr val="9A3324"/>
                </a:solidFill>
                <a:latin typeface="Open Sans"/>
                <a:ea typeface="Open Sans"/>
                <a:cs typeface="Open Sans"/>
                <a:sym typeface="Open Sans"/>
              </a:rPr>
              <a:t>GRAZIE PER L’ATTENZIONE</a:t>
            </a:r>
          </a:p>
        </p:txBody>
      </p:sp>
    </p:spTree>
    <p:extLst>
      <p:ext uri="{BB962C8B-B14F-4D97-AF65-F5344CB8AC3E}">
        <p14:creationId xmlns:p14="http://schemas.microsoft.com/office/powerpoint/2010/main" val="18171001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grpSp>
        <p:nvGrpSpPr>
          <p:cNvPr id="220" name="Google Shape;220;p5"/>
          <p:cNvGrpSpPr/>
          <p:nvPr/>
        </p:nvGrpSpPr>
        <p:grpSpPr>
          <a:xfrm>
            <a:off x="304124" y="6082919"/>
            <a:ext cx="3802172" cy="587573"/>
            <a:chOff x="0" y="0"/>
            <a:chExt cx="5407533" cy="835660"/>
          </a:xfrm>
        </p:grpSpPr>
        <p:sp>
          <p:nvSpPr>
            <p:cNvPr id="221" name="Google Shape;221;p5"/>
            <p:cNvSpPr/>
            <p:nvPr/>
          </p:nvSpPr>
          <p:spPr>
            <a:xfrm>
              <a:off x="6731" y="6731"/>
              <a:ext cx="5394071" cy="822198"/>
            </a:xfrm>
            <a:custGeom>
              <a:avLst/>
              <a:gdLst/>
              <a:ahLst/>
              <a:cxnLst/>
              <a:rect l="l" t="t" r="r" b="b"/>
              <a:pathLst>
                <a:path w="5394071" h="822198" extrusionOk="0">
                  <a:moveTo>
                    <a:pt x="0" y="0"/>
                  </a:moveTo>
                  <a:lnTo>
                    <a:pt x="5394071" y="0"/>
                  </a:lnTo>
                  <a:lnTo>
                    <a:pt x="5394071" y="822198"/>
                  </a:lnTo>
                  <a:lnTo>
                    <a:pt x="0" y="822198"/>
                  </a:lnTo>
                  <a:close/>
                </a:path>
              </a:pathLst>
            </a:custGeom>
            <a:solidFill>
              <a:srgbClr val="FFFFFF"/>
            </a:solidFill>
            <a:ln>
              <a:noFill/>
            </a:ln>
          </p:spPr>
        </p:sp>
        <p:sp>
          <p:nvSpPr>
            <p:cNvPr id="222" name="Google Shape;222;p5"/>
            <p:cNvSpPr/>
            <p:nvPr/>
          </p:nvSpPr>
          <p:spPr>
            <a:xfrm>
              <a:off x="0" y="0"/>
              <a:ext cx="5407533" cy="835660"/>
            </a:xfrm>
            <a:custGeom>
              <a:avLst/>
              <a:gdLst/>
              <a:ahLst/>
              <a:cxnLst/>
              <a:rect l="l" t="t" r="r" b="b"/>
              <a:pathLst>
                <a:path w="5407533" h="835660" extrusionOk="0">
                  <a:moveTo>
                    <a:pt x="6731" y="0"/>
                  </a:moveTo>
                  <a:lnTo>
                    <a:pt x="5400802" y="0"/>
                  </a:lnTo>
                  <a:cubicBezTo>
                    <a:pt x="5404485" y="0"/>
                    <a:pt x="5407533" y="3048"/>
                    <a:pt x="5407533" y="6731"/>
                  </a:cubicBezTo>
                  <a:lnTo>
                    <a:pt x="5407533" y="828929"/>
                  </a:lnTo>
                  <a:cubicBezTo>
                    <a:pt x="5407533" y="832612"/>
                    <a:pt x="5404485" y="835660"/>
                    <a:pt x="5400802" y="835660"/>
                  </a:cubicBezTo>
                  <a:lnTo>
                    <a:pt x="6731" y="835660"/>
                  </a:lnTo>
                  <a:cubicBezTo>
                    <a:pt x="3048" y="835660"/>
                    <a:pt x="0" y="832612"/>
                    <a:pt x="0" y="828929"/>
                  </a:cubicBezTo>
                  <a:lnTo>
                    <a:pt x="0" y="6731"/>
                  </a:lnTo>
                  <a:cubicBezTo>
                    <a:pt x="0" y="3048"/>
                    <a:pt x="3048" y="0"/>
                    <a:pt x="6731" y="0"/>
                  </a:cubicBezTo>
                  <a:moveTo>
                    <a:pt x="6731" y="13589"/>
                  </a:moveTo>
                  <a:lnTo>
                    <a:pt x="6731" y="6731"/>
                  </a:lnTo>
                  <a:lnTo>
                    <a:pt x="13462" y="6731"/>
                  </a:lnTo>
                  <a:lnTo>
                    <a:pt x="13462" y="828929"/>
                  </a:lnTo>
                  <a:lnTo>
                    <a:pt x="6731" y="828929"/>
                  </a:lnTo>
                  <a:lnTo>
                    <a:pt x="6731" y="822198"/>
                  </a:lnTo>
                  <a:lnTo>
                    <a:pt x="5400802" y="822198"/>
                  </a:lnTo>
                  <a:lnTo>
                    <a:pt x="5400802" y="828929"/>
                  </a:lnTo>
                  <a:lnTo>
                    <a:pt x="5394071" y="828929"/>
                  </a:lnTo>
                  <a:lnTo>
                    <a:pt x="5394071" y="6731"/>
                  </a:lnTo>
                  <a:lnTo>
                    <a:pt x="5400802" y="6731"/>
                  </a:lnTo>
                  <a:lnTo>
                    <a:pt x="5400802" y="13462"/>
                  </a:lnTo>
                  <a:lnTo>
                    <a:pt x="6731" y="13462"/>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23" name="Google Shape;223;p5"/>
          <p:cNvPicPr preferRelativeResize="0"/>
          <p:nvPr/>
        </p:nvPicPr>
        <p:blipFill rotWithShape="1">
          <a:blip r:embed="rId3">
            <a:alphaModFix/>
          </a:blip>
          <a:srcRect/>
          <a:stretch/>
        </p:blipFill>
        <p:spPr>
          <a:xfrm>
            <a:off x="211611" y="6294674"/>
            <a:ext cx="1548775" cy="497971"/>
          </a:xfrm>
          <a:prstGeom prst="rect">
            <a:avLst/>
          </a:prstGeom>
          <a:noFill/>
          <a:ln>
            <a:noFill/>
          </a:ln>
        </p:spPr>
      </p:pic>
      <p:grpSp>
        <p:nvGrpSpPr>
          <p:cNvPr id="224" name="Google Shape;224;p5"/>
          <p:cNvGrpSpPr/>
          <p:nvPr/>
        </p:nvGrpSpPr>
        <p:grpSpPr>
          <a:xfrm>
            <a:off x="-4762" y="632548"/>
            <a:ext cx="5301913" cy="213866"/>
            <a:chOff x="0" y="0"/>
            <a:chExt cx="7540499" cy="304165"/>
          </a:xfrm>
        </p:grpSpPr>
        <p:sp>
          <p:nvSpPr>
            <p:cNvPr id="225" name="Google Shape;225;p5"/>
            <p:cNvSpPr/>
            <p:nvPr/>
          </p:nvSpPr>
          <p:spPr>
            <a:xfrm>
              <a:off x="6731" y="6731"/>
              <a:ext cx="7527036" cy="290703"/>
            </a:xfrm>
            <a:custGeom>
              <a:avLst/>
              <a:gdLst/>
              <a:ahLst/>
              <a:cxnLst/>
              <a:rect l="l" t="t" r="r" b="b"/>
              <a:pathLst>
                <a:path w="7527036" h="290703" extrusionOk="0">
                  <a:moveTo>
                    <a:pt x="0" y="0"/>
                  </a:moveTo>
                  <a:lnTo>
                    <a:pt x="7527036" y="0"/>
                  </a:lnTo>
                  <a:lnTo>
                    <a:pt x="7527036" y="290703"/>
                  </a:lnTo>
                  <a:lnTo>
                    <a:pt x="0" y="290703"/>
                  </a:lnTo>
                  <a:close/>
                </a:path>
              </a:pathLst>
            </a:custGeom>
            <a:solidFill>
              <a:srgbClr val="FFFFFF"/>
            </a:solidFill>
            <a:ln>
              <a:noFill/>
            </a:ln>
          </p:spPr>
        </p:sp>
        <p:sp>
          <p:nvSpPr>
            <p:cNvPr id="226" name="Google Shape;226;p5"/>
            <p:cNvSpPr/>
            <p:nvPr/>
          </p:nvSpPr>
          <p:spPr>
            <a:xfrm>
              <a:off x="0" y="0"/>
              <a:ext cx="7540499" cy="304165"/>
            </a:xfrm>
            <a:custGeom>
              <a:avLst/>
              <a:gdLst/>
              <a:ahLst/>
              <a:cxnLst/>
              <a:rect l="l" t="t" r="r" b="b"/>
              <a:pathLst>
                <a:path w="7540499" h="304165" extrusionOk="0">
                  <a:moveTo>
                    <a:pt x="6731" y="0"/>
                  </a:moveTo>
                  <a:lnTo>
                    <a:pt x="7533767" y="0"/>
                  </a:lnTo>
                  <a:cubicBezTo>
                    <a:pt x="7537450" y="0"/>
                    <a:pt x="7540499" y="3048"/>
                    <a:pt x="7540499" y="6731"/>
                  </a:cubicBezTo>
                  <a:lnTo>
                    <a:pt x="7540499" y="297434"/>
                  </a:lnTo>
                  <a:cubicBezTo>
                    <a:pt x="7540499" y="301117"/>
                    <a:pt x="7537450" y="304165"/>
                    <a:pt x="7533767" y="304165"/>
                  </a:cubicBezTo>
                  <a:lnTo>
                    <a:pt x="6731" y="304165"/>
                  </a:lnTo>
                  <a:cubicBezTo>
                    <a:pt x="3048" y="304165"/>
                    <a:pt x="0" y="301117"/>
                    <a:pt x="0" y="297434"/>
                  </a:cubicBezTo>
                  <a:lnTo>
                    <a:pt x="0" y="6731"/>
                  </a:lnTo>
                  <a:cubicBezTo>
                    <a:pt x="0" y="3048"/>
                    <a:pt x="3048" y="0"/>
                    <a:pt x="6731" y="0"/>
                  </a:cubicBezTo>
                  <a:moveTo>
                    <a:pt x="6731" y="13589"/>
                  </a:moveTo>
                  <a:lnTo>
                    <a:pt x="6731" y="6731"/>
                  </a:lnTo>
                  <a:lnTo>
                    <a:pt x="13462" y="6731"/>
                  </a:lnTo>
                  <a:lnTo>
                    <a:pt x="13462" y="297434"/>
                  </a:lnTo>
                  <a:lnTo>
                    <a:pt x="6731" y="297434"/>
                  </a:lnTo>
                  <a:lnTo>
                    <a:pt x="6731" y="290703"/>
                  </a:lnTo>
                  <a:lnTo>
                    <a:pt x="7533767" y="290703"/>
                  </a:lnTo>
                  <a:lnTo>
                    <a:pt x="7533767" y="297434"/>
                  </a:lnTo>
                  <a:lnTo>
                    <a:pt x="7527036" y="297434"/>
                  </a:lnTo>
                  <a:lnTo>
                    <a:pt x="7527036" y="6731"/>
                  </a:lnTo>
                  <a:lnTo>
                    <a:pt x="7533767" y="6731"/>
                  </a:lnTo>
                  <a:lnTo>
                    <a:pt x="7533767" y="13462"/>
                  </a:lnTo>
                  <a:lnTo>
                    <a:pt x="6731" y="13462"/>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27" name="Google Shape;227;p5"/>
          <p:cNvCxnSpPr/>
          <p:nvPr/>
        </p:nvCxnSpPr>
        <p:spPr>
          <a:xfrm rot="14483">
            <a:off x="-12727" y="730555"/>
            <a:ext cx="6029053" cy="0"/>
          </a:xfrm>
          <a:prstGeom prst="straightConnector1">
            <a:avLst/>
          </a:prstGeom>
          <a:noFill/>
          <a:ln w="19050" cap="rnd" cmpd="sng">
            <a:solidFill>
              <a:srgbClr val="595959"/>
            </a:solidFill>
            <a:prstDash val="solid"/>
            <a:round/>
            <a:headEnd type="none" w="sm" len="sm"/>
            <a:tailEnd type="none" w="sm" len="sm"/>
          </a:ln>
        </p:spPr>
      </p:cxnSp>
      <p:sp>
        <p:nvSpPr>
          <p:cNvPr id="271" name="Google Shape;271;p5"/>
          <p:cNvSpPr txBox="1"/>
          <p:nvPr/>
        </p:nvSpPr>
        <p:spPr>
          <a:xfrm>
            <a:off x="265794" y="368132"/>
            <a:ext cx="7971833" cy="235449"/>
          </a:xfrm>
          <a:prstGeom prst="rect">
            <a:avLst/>
          </a:prstGeom>
          <a:noFill/>
          <a:ln>
            <a:noFill/>
          </a:ln>
        </p:spPr>
        <p:txBody>
          <a:bodyPr spcFirstLastPara="1" wrap="square" lIns="0" tIns="0" rIns="0" bIns="0" anchor="t" anchorCtr="0">
            <a:spAutoFit/>
          </a:bodyPr>
          <a:lstStyle/>
          <a:p>
            <a:pPr marL="0" marR="0" lvl="0" indent="0" algn="l" rtl="0">
              <a:lnSpc>
                <a:spcPct val="102084"/>
              </a:lnSpc>
              <a:spcBef>
                <a:spcPts val="0"/>
              </a:spcBef>
              <a:spcAft>
                <a:spcPts val="0"/>
              </a:spcAft>
              <a:buNone/>
            </a:pPr>
            <a:r>
              <a:rPr lang="it-IT" sz="1500" b="1" i="0" u="none" strike="noStrike" cap="none" dirty="0">
                <a:solidFill>
                  <a:srgbClr val="9A3324"/>
                </a:solidFill>
                <a:latin typeface="Open Sans"/>
                <a:ea typeface="Open Sans"/>
                <a:cs typeface="Open Sans"/>
                <a:sym typeface="Open Sans"/>
              </a:rPr>
              <a:t>Le modifiche alla fase introduttiva del processo ordinario di cognizione</a:t>
            </a:r>
            <a:endParaRPr sz="1500" dirty="0"/>
          </a:p>
        </p:txBody>
      </p:sp>
      <p:pic>
        <p:nvPicPr>
          <p:cNvPr id="204" name="Picture 3" descr="univ_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68686" y="126118"/>
            <a:ext cx="1767272" cy="734310"/>
          </a:xfrm>
          <a:prstGeom prst="rect">
            <a:avLst/>
          </a:prstGeom>
          <a:noFill/>
          <a:extLst>
            <a:ext uri="{909E8E84-426E-40DD-AFC4-6F175D3DCCD1}">
              <a14:hiddenFill xmlns:a14="http://schemas.microsoft.com/office/drawing/2010/main">
                <a:solidFill>
                  <a:srgbClr val="FFFFFF"/>
                </a:solidFill>
              </a14:hiddenFill>
            </a:ext>
          </a:extLst>
        </p:spPr>
      </p:pic>
      <p:sp>
        <p:nvSpPr>
          <p:cNvPr id="206" name="Google Shape;271;p5"/>
          <p:cNvSpPr txBox="1"/>
          <p:nvPr/>
        </p:nvSpPr>
        <p:spPr>
          <a:xfrm>
            <a:off x="2432730" y="938136"/>
            <a:ext cx="7971833" cy="313932"/>
          </a:xfrm>
          <a:prstGeom prst="rect">
            <a:avLst/>
          </a:prstGeom>
          <a:noFill/>
          <a:ln>
            <a:noFill/>
          </a:ln>
        </p:spPr>
        <p:txBody>
          <a:bodyPr spcFirstLastPara="1" wrap="square" lIns="0" tIns="0" rIns="0" bIns="0" anchor="t" anchorCtr="0">
            <a:spAutoFit/>
          </a:bodyPr>
          <a:lstStyle/>
          <a:p>
            <a:pPr marL="0" marR="0" lvl="0" indent="0" algn="l" rtl="0">
              <a:lnSpc>
                <a:spcPct val="102084"/>
              </a:lnSpc>
              <a:spcBef>
                <a:spcPts val="0"/>
              </a:spcBef>
              <a:spcAft>
                <a:spcPts val="0"/>
              </a:spcAft>
              <a:buNone/>
            </a:pPr>
            <a:r>
              <a:rPr lang="it-IT" sz="2000" b="1" dirty="0">
                <a:solidFill>
                  <a:srgbClr val="9A3324"/>
                </a:solidFill>
                <a:latin typeface="Open Sans"/>
                <a:ea typeface="Open Sans"/>
                <a:cs typeface="Open Sans"/>
                <a:sym typeface="Open Sans"/>
              </a:rPr>
              <a:t>La Ratio della Riforma </a:t>
            </a:r>
            <a:r>
              <a:rPr lang="it-IT" sz="2000" b="1" dirty="0" err="1">
                <a:solidFill>
                  <a:srgbClr val="9A3324"/>
                </a:solidFill>
                <a:latin typeface="Open Sans"/>
                <a:ea typeface="Open Sans"/>
                <a:cs typeface="Open Sans"/>
                <a:sym typeface="Open Sans"/>
              </a:rPr>
              <a:t>Cartabia</a:t>
            </a:r>
            <a:endParaRPr sz="2000" dirty="0"/>
          </a:p>
        </p:txBody>
      </p:sp>
      <p:sp>
        <p:nvSpPr>
          <p:cNvPr id="2" name="Rettangolo 1"/>
          <p:cNvSpPr/>
          <p:nvPr/>
        </p:nvSpPr>
        <p:spPr>
          <a:xfrm>
            <a:off x="524275" y="1460315"/>
            <a:ext cx="7972835" cy="4662815"/>
          </a:xfrm>
          <a:prstGeom prst="rect">
            <a:avLst/>
          </a:prstGeom>
        </p:spPr>
        <p:txBody>
          <a:bodyPr wrap="square">
            <a:spAutoFit/>
          </a:bodyPr>
          <a:lstStyle/>
          <a:p>
            <a:pPr lvl="0" algn="just">
              <a:lnSpc>
                <a:spcPct val="150000"/>
              </a:lnSpc>
            </a:pPr>
            <a:r>
              <a:rPr lang="it-IT" sz="1800" b="1" dirty="0">
                <a:solidFill>
                  <a:srgbClr val="948A54"/>
                </a:solidFill>
                <a:latin typeface="Open Sans"/>
                <a:ea typeface="Open Sans"/>
                <a:cs typeface="Open Sans"/>
                <a:sym typeface="Open Sans"/>
              </a:rPr>
              <a:t>Con il D.lgs. n. 149/2022, di riforma del Codice di procedura civile, il legislatore è intervenuto in modo incisivo sulla disciplina del processo, al fine di semplificarne la struttura e renderlo più rapido ed efficiente.</a:t>
            </a:r>
          </a:p>
          <a:p>
            <a:pPr lvl="0" algn="just">
              <a:lnSpc>
                <a:spcPct val="150000"/>
              </a:lnSpc>
            </a:pPr>
            <a:r>
              <a:rPr lang="it-IT" sz="1800" b="1" dirty="0">
                <a:solidFill>
                  <a:srgbClr val="948A54"/>
                </a:solidFill>
                <a:latin typeface="Open Sans"/>
                <a:ea typeface="Open Sans"/>
                <a:cs typeface="Open Sans"/>
                <a:sym typeface="Open Sans"/>
              </a:rPr>
              <a:t>Tra le novità della c.d. Riforma </a:t>
            </a:r>
            <a:r>
              <a:rPr lang="it-IT" sz="1800" b="1" dirty="0" err="1">
                <a:solidFill>
                  <a:srgbClr val="948A54"/>
                </a:solidFill>
                <a:latin typeface="Open Sans"/>
                <a:ea typeface="Open Sans"/>
                <a:cs typeface="Open Sans"/>
                <a:sym typeface="Open Sans"/>
              </a:rPr>
              <a:t>Cartabia</a:t>
            </a:r>
            <a:r>
              <a:rPr lang="it-IT" sz="1800" b="1" dirty="0">
                <a:solidFill>
                  <a:srgbClr val="948A54"/>
                </a:solidFill>
                <a:latin typeface="Open Sans"/>
                <a:ea typeface="Open Sans"/>
                <a:cs typeface="Open Sans"/>
                <a:sym typeface="Open Sans"/>
              </a:rPr>
              <a:t>, al fine di assicurare “la semplicità, la concentrazione e l'effettività della tutela e la ragionevole durata del processo”, di maggior rilievo è la modifica delle fasi di introduzione e di trattazione della causa, al fine di determinare la completa definizione del </a:t>
            </a:r>
            <a:r>
              <a:rPr lang="it-IT" sz="1800" b="1" i="1" dirty="0" err="1">
                <a:solidFill>
                  <a:srgbClr val="948A54"/>
                </a:solidFill>
                <a:latin typeface="Open Sans"/>
                <a:ea typeface="Open Sans"/>
                <a:cs typeface="Open Sans"/>
                <a:sym typeface="Open Sans"/>
              </a:rPr>
              <a:t>thema</a:t>
            </a:r>
            <a:r>
              <a:rPr lang="it-IT" sz="1800" b="1" i="1" dirty="0">
                <a:solidFill>
                  <a:srgbClr val="948A54"/>
                </a:solidFill>
                <a:latin typeface="Open Sans"/>
                <a:ea typeface="Open Sans"/>
                <a:cs typeface="Open Sans"/>
                <a:sym typeface="Open Sans"/>
              </a:rPr>
              <a:t> </a:t>
            </a:r>
            <a:r>
              <a:rPr lang="it-IT" sz="1800" b="1" i="1" dirty="0" err="1">
                <a:solidFill>
                  <a:srgbClr val="948A54"/>
                </a:solidFill>
                <a:latin typeface="Open Sans"/>
                <a:ea typeface="Open Sans"/>
                <a:cs typeface="Open Sans"/>
                <a:sym typeface="Open Sans"/>
              </a:rPr>
              <a:t>decidendum</a:t>
            </a:r>
            <a:r>
              <a:rPr lang="it-IT" sz="1800" b="1" i="1" dirty="0">
                <a:solidFill>
                  <a:srgbClr val="948A54"/>
                </a:solidFill>
                <a:latin typeface="Open Sans"/>
                <a:ea typeface="Open Sans"/>
                <a:cs typeface="Open Sans"/>
                <a:sym typeface="Open Sans"/>
              </a:rPr>
              <a:t> </a:t>
            </a:r>
            <a:r>
              <a:rPr lang="it-IT" sz="1800" b="1" dirty="0">
                <a:solidFill>
                  <a:srgbClr val="948A54"/>
                </a:solidFill>
                <a:latin typeface="Open Sans"/>
                <a:ea typeface="Open Sans"/>
                <a:cs typeface="Open Sans"/>
                <a:sym typeface="Open Sans"/>
              </a:rPr>
              <a:t>e del </a:t>
            </a:r>
            <a:r>
              <a:rPr lang="it-IT" sz="1800" b="1" i="1" dirty="0" err="1">
                <a:solidFill>
                  <a:srgbClr val="948A54"/>
                </a:solidFill>
                <a:latin typeface="Open Sans"/>
                <a:ea typeface="Open Sans"/>
                <a:cs typeface="Open Sans"/>
                <a:sym typeface="Open Sans"/>
              </a:rPr>
              <a:t>thema</a:t>
            </a:r>
            <a:r>
              <a:rPr lang="it-IT" sz="1800" b="1" i="1" dirty="0">
                <a:solidFill>
                  <a:srgbClr val="948A54"/>
                </a:solidFill>
                <a:latin typeface="Open Sans"/>
                <a:ea typeface="Open Sans"/>
                <a:cs typeface="Open Sans"/>
                <a:sym typeface="Open Sans"/>
              </a:rPr>
              <a:t> </a:t>
            </a:r>
            <a:r>
              <a:rPr lang="it-IT" sz="1800" b="1" i="1" dirty="0" err="1">
                <a:solidFill>
                  <a:srgbClr val="948A54"/>
                </a:solidFill>
                <a:latin typeface="Open Sans"/>
                <a:ea typeface="Open Sans"/>
                <a:cs typeface="Open Sans"/>
                <a:sym typeface="Open Sans"/>
              </a:rPr>
              <a:t>probandum</a:t>
            </a:r>
            <a:r>
              <a:rPr lang="it-IT" sz="1800" b="1" i="1" dirty="0">
                <a:solidFill>
                  <a:srgbClr val="948A54"/>
                </a:solidFill>
                <a:latin typeface="Open Sans"/>
                <a:ea typeface="Open Sans"/>
                <a:cs typeface="Open Sans"/>
                <a:sym typeface="Open Sans"/>
              </a:rPr>
              <a:t> </a:t>
            </a:r>
            <a:r>
              <a:rPr lang="it-IT" sz="1800" b="1" dirty="0">
                <a:solidFill>
                  <a:srgbClr val="948A54"/>
                </a:solidFill>
                <a:latin typeface="Open Sans"/>
                <a:ea typeface="Open Sans"/>
                <a:cs typeface="Open Sans"/>
                <a:sym typeface="Open Sans"/>
              </a:rPr>
              <a:t>anteriormente alla prima udienza di comparizione.</a:t>
            </a:r>
            <a:endParaRPr lang="it-IT" sz="1800" dirty="0">
              <a:solidFill>
                <a:srgbClr val="948A54"/>
              </a:solidFill>
            </a:endParaRPr>
          </a:p>
        </p:txBody>
      </p:sp>
    </p:spTree>
    <p:extLst>
      <p:ext uri="{BB962C8B-B14F-4D97-AF65-F5344CB8AC3E}">
        <p14:creationId xmlns:p14="http://schemas.microsoft.com/office/powerpoint/2010/main" val="19889961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grpSp>
        <p:nvGrpSpPr>
          <p:cNvPr id="220" name="Google Shape;220;p5"/>
          <p:cNvGrpSpPr/>
          <p:nvPr/>
        </p:nvGrpSpPr>
        <p:grpSpPr>
          <a:xfrm>
            <a:off x="304124" y="6082919"/>
            <a:ext cx="3802172" cy="587573"/>
            <a:chOff x="0" y="0"/>
            <a:chExt cx="5407533" cy="835660"/>
          </a:xfrm>
        </p:grpSpPr>
        <p:sp>
          <p:nvSpPr>
            <p:cNvPr id="221" name="Google Shape;221;p5"/>
            <p:cNvSpPr/>
            <p:nvPr/>
          </p:nvSpPr>
          <p:spPr>
            <a:xfrm>
              <a:off x="6731" y="6731"/>
              <a:ext cx="5394071" cy="822198"/>
            </a:xfrm>
            <a:custGeom>
              <a:avLst/>
              <a:gdLst/>
              <a:ahLst/>
              <a:cxnLst/>
              <a:rect l="l" t="t" r="r" b="b"/>
              <a:pathLst>
                <a:path w="5394071" h="822198" extrusionOk="0">
                  <a:moveTo>
                    <a:pt x="0" y="0"/>
                  </a:moveTo>
                  <a:lnTo>
                    <a:pt x="5394071" y="0"/>
                  </a:lnTo>
                  <a:lnTo>
                    <a:pt x="5394071" y="822198"/>
                  </a:lnTo>
                  <a:lnTo>
                    <a:pt x="0" y="822198"/>
                  </a:lnTo>
                  <a:close/>
                </a:path>
              </a:pathLst>
            </a:custGeom>
            <a:solidFill>
              <a:srgbClr val="FFFFFF"/>
            </a:solidFill>
            <a:ln>
              <a:noFill/>
            </a:ln>
          </p:spPr>
        </p:sp>
        <p:sp>
          <p:nvSpPr>
            <p:cNvPr id="222" name="Google Shape;222;p5"/>
            <p:cNvSpPr/>
            <p:nvPr/>
          </p:nvSpPr>
          <p:spPr>
            <a:xfrm>
              <a:off x="0" y="0"/>
              <a:ext cx="5407533" cy="835660"/>
            </a:xfrm>
            <a:custGeom>
              <a:avLst/>
              <a:gdLst/>
              <a:ahLst/>
              <a:cxnLst/>
              <a:rect l="l" t="t" r="r" b="b"/>
              <a:pathLst>
                <a:path w="5407533" h="835660" extrusionOk="0">
                  <a:moveTo>
                    <a:pt x="6731" y="0"/>
                  </a:moveTo>
                  <a:lnTo>
                    <a:pt x="5400802" y="0"/>
                  </a:lnTo>
                  <a:cubicBezTo>
                    <a:pt x="5404485" y="0"/>
                    <a:pt x="5407533" y="3048"/>
                    <a:pt x="5407533" y="6731"/>
                  </a:cubicBezTo>
                  <a:lnTo>
                    <a:pt x="5407533" y="828929"/>
                  </a:lnTo>
                  <a:cubicBezTo>
                    <a:pt x="5407533" y="832612"/>
                    <a:pt x="5404485" y="835660"/>
                    <a:pt x="5400802" y="835660"/>
                  </a:cubicBezTo>
                  <a:lnTo>
                    <a:pt x="6731" y="835660"/>
                  </a:lnTo>
                  <a:cubicBezTo>
                    <a:pt x="3048" y="835660"/>
                    <a:pt x="0" y="832612"/>
                    <a:pt x="0" y="828929"/>
                  </a:cubicBezTo>
                  <a:lnTo>
                    <a:pt x="0" y="6731"/>
                  </a:lnTo>
                  <a:cubicBezTo>
                    <a:pt x="0" y="3048"/>
                    <a:pt x="3048" y="0"/>
                    <a:pt x="6731" y="0"/>
                  </a:cubicBezTo>
                  <a:moveTo>
                    <a:pt x="6731" y="13589"/>
                  </a:moveTo>
                  <a:lnTo>
                    <a:pt x="6731" y="6731"/>
                  </a:lnTo>
                  <a:lnTo>
                    <a:pt x="13462" y="6731"/>
                  </a:lnTo>
                  <a:lnTo>
                    <a:pt x="13462" y="828929"/>
                  </a:lnTo>
                  <a:lnTo>
                    <a:pt x="6731" y="828929"/>
                  </a:lnTo>
                  <a:lnTo>
                    <a:pt x="6731" y="822198"/>
                  </a:lnTo>
                  <a:lnTo>
                    <a:pt x="5400802" y="822198"/>
                  </a:lnTo>
                  <a:lnTo>
                    <a:pt x="5400802" y="828929"/>
                  </a:lnTo>
                  <a:lnTo>
                    <a:pt x="5394071" y="828929"/>
                  </a:lnTo>
                  <a:lnTo>
                    <a:pt x="5394071" y="6731"/>
                  </a:lnTo>
                  <a:lnTo>
                    <a:pt x="5400802" y="6731"/>
                  </a:lnTo>
                  <a:lnTo>
                    <a:pt x="5400802" y="13462"/>
                  </a:lnTo>
                  <a:lnTo>
                    <a:pt x="6731" y="13462"/>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23" name="Google Shape;223;p5"/>
          <p:cNvPicPr preferRelativeResize="0"/>
          <p:nvPr/>
        </p:nvPicPr>
        <p:blipFill rotWithShape="1">
          <a:blip r:embed="rId3">
            <a:alphaModFix/>
          </a:blip>
          <a:srcRect/>
          <a:stretch/>
        </p:blipFill>
        <p:spPr>
          <a:xfrm>
            <a:off x="211611" y="6294674"/>
            <a:ext cx="1548775" cy="497971"/>
          </a:xfrm>
          <a:prstGeom prst="rect">
            <a:avLst/>
          </a:prstGeom>
          <a:noFill/>
          <a:ln>
            <a:noFill/>
          </a:ln>
        </p:spPr>
      </p:pic>
      <p:grpSp>
        <p:nvGrpSpPr>
          <p:cNvPr id="224" name="Google Shape;224;p5"/>
          <p:cNvGrpSpPr/>
          <p:nvPr/>
        </p:nvGrpSpPr>
        <p:grpSpPr>
          <a:xfrm>
            <a:off x="-4762" y="632548"/>
            <a:ext cx="5301913" cy="213866"/>
            <a:chOff x="0" y="0"/>
            <a:chExt cx="7540499" cy="304165"/>
          </a:xfrm>
        </p:grpSpPr>
        <p:sp>
          <p:nvSpPr>
            <p:cNvPr id="225" name="Google Shape;225;p5"/>
            <p:cNvSpPr/>
            <p:nvPr/>
          </p:nvSpPr>
          <p:spPr>
            <a:xfrm>
              <a:off x="6731" y="6731"/>
              <a:ext cx="7527036" cy="290703"/>
            </a:xfrm>
            <a:custGeom>
              <a:avLst/>
              <a:gdLst/>
              <a:ahLst/>
              <a:cxnLst/>
              <a:rect l="l" t="t" r="r" b="b"/>
              <a:pathLst>
                <a:path w="7527036" h="290703" extrusionOk="0">
                  <a:moveTo>
                    <a:pt x="0" y="0"/>
                  </a:moveTo>
                  <a:lnTo>
                    <a:pt x="7527036" y="0"/>
                  </a:lnTo>
                  <a:lnTo>
                    <a:pt x="7527036" y="290703"/>
                  </a:lnTo>
                  <a:lnTo>
                    <a:pt x="0" y="290703"/>
                  </a:lnTo>
                  <a:close/>
                </a:path>
              </a:pathLst>
            </a:custGeom>
            <a:solidFill>
              <a:srgbClr val="FFFFFF"/>
            </a:solidFill>
            <a:ln>
              <a:noFill/>
            </a:ln>
          </p:spPr>
        </p:sp>
        <p:sp>
          <p:nvSpPr>
            <p:cNvPr id="226" name="Google Shape;226;p5"/>
            <p:cNvSpPr/>
            <p:nvPr/>
          </p:nvSpPr>
          <p:spPr>
            <a:xfrm>
              <a:off x="0" y="0"/>
              <a:ext cx="7540499" cy="304165"/>
            </a:xfrm>
            <a:custGeom>
              <a:avLst/>
              <a:gdLst/>
              <a:ahLst/>
              <a:cxnLst/>
              <a:rect l="l" t="t" r="r" b="b"/>
              <a:pathLst>
                <a:path w="7540499" h="304165" extrusionOk="0">
                  <a:moveTo>
                    <a:pt x="6731" y="0"/>
                  </a:moveTo>
                  <a:lnTo>
                    <a:pt x="7533767" y="0"/>
                  </a:lnTo>
                  <a:cubicBezTo>
                    <a:pt x="7537450" y="0"/>
                    <a:pt x="7540499" y="3048"/>
                    <a:pt x="7540499" y="6731"/>
                  </a:cubicBezTo>
                  <a:lnTo>
                    <a:pt x="7540499" y="297434"/>
                  </a:lnTo>
                  <a:cubicBezTo>
                    <a:pt x="7540499" y="301117"/>
                    <a:pt x="7537450" y="304165"/>
                    <a:pt x="7533767" y="304165"/>
                  </a:cubicBezTo>
                  <a:lnTo>
                    <a:pt x="6731" y="304165"/>
                  </a:lnTo>
                  <a:cubicBezTo>
                    <a:pt x="3048" y="304165"/>
                    <a:pt x="0" y="301117"/>
                    <a:pt x="0" y="297434"/>
                  </a:cubicBezTo>
                  <a:lnTo>
                    <a:pt x="0" y="6731"/>
                  </a:lnTo>
                  <a:cubicBezTo>
                    <a:pt x="0" y="3048"/>
                    <a:pt x="3048" y="0"/>
                    <a:pt x="6731" y="0"/>
                  </a:cubicBezTo>
                  <a:moveTo>
                    <a:pt x="6731" y="13589"/>
                  </a:moveTo>
                  <a:lnTo>
                    <a:pt x="6731" y="6731"/>
                  </a:lnTo>
                  <a:lnTo>
                    <a:pt x="13462" y="6731"/>
                  </a:lnTo>
                  <a:lnTo>
                    <a:pt x="13462" y="297434"/>
                  </a:lnTo>
                  <a:lnTo>
                    <a:pt x="6731" y="297434"/>
                  </a:lnTo>
                  <a:lnTo>
                    <a:pt x="6731" y="290703"/>
                  </a:lnTo>
                  <a:lnTo>
                    <a:pt x="7533767" y="290703"/>
                  </a:lnTo>
                  <a:lnTo>
                    <a:pt x="7533767" y="297434"/>
                  </a:lnTo>
                  <a:lnTo>
                    <a:pt x="7527036" y="297434"/>
                  </a:lnTo>
                  <a:lnTo>
                    <a:pt x="7527036" y="6731"/>
                  </a:lnTo>
                  <a:lnTo>
                    <a:pt x="7533767" y="6731"/>
                  </a:lnTo>
                  <a:lnTo>
                    <a:pt x="7533767" y="13462"/>
                  </a:lnTo>
                  <a:lnTo>
                    <a:pt x="6731" y="13462"/>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27" name="Google Shape;227;p5"/>
          <p:cNvCxnSpPr/>
          <p:nvPr/>
        </p:nvCxnSpPr>
        <p:spPr>
          <a:xfrm rot="14483">
            <a:off x="-12727" y="730555"/>
            <a:ext cx="6029053" cy="0"/>
          </a:xfrm>
          <a:prstGeom prst="straightConnector1">
            <a:avLst/>
          </a:prstGeom>
          <a:noFill/>
          <a:ln w="19050" cap="rnd" cmpd="sng">
            <a:solidFill>
              <a:srgbClr val="595959"/>
            </a:solidFill>
            <a:prstDash val="solid"/>
            <a:round/>
            <a:headEnd type="none" w="sm" len="sm"/>
            <a:tailEnd type="none" w="sm" len="sm"/>
          </a:ln>
        </p:spPr>
      </p:cxnSp>
      <p:sp>
        <p:nvSpPr>
          <p:cNvPr id="271" name="Google Shape;271;p5"/>
          <p:cNvSpPr txBox="1"/>
          <p:nvPr/>
        </p:nvSpPr>
        <p:spPr>
          <a:xfrm>
            <a:off x="265794" y="368132"/>
            <a:ext cx="7971833" cy="235449"/>
          </a:xfrm>
          <a:prstGeom prst="rect">
            <a:avLst/>
          </a:prstGeom>
          <a:noFill/>
          <a:ln>
            <a:noFill/>
          </a:ln>
        </p:spPr>
        <p:txBody>
          <a:bodyPr spcFirstLastPara="1" wrap="square" lIns="0" tIns="0" rIns="0" bIns="0" anchor="t" anchorCtr="0">
            <a:spAutoFit/>
          </a:bodyPr>
          <a:lstStyle/>
          <a:p>
            <a:pPr lvl="0">
              <a:lnSpc>
                <a:spcPct val="102084"/>
              </a:lnSpc>
            </a:pPr>
            <a:r>
              <a:rPr lang="it-IT" sz="1500" b="1" dirty="0">
                <a:solidFill>
                  <a:srgbClr val="9A3324"/>
                </a:solidFill>
                <a:latin typeface="Open Sans"/>
                <a:ea typeface="Open Sans"/>
                <a:cs typeface="Open Sans"/>
                <a:sym typeface="Open Sans"/>
              </a:rPr>
              <a:t>Le modifiche alla fase introduttiva del processo ordinario di cognizione</a:t>
            </a:r>
            <a:endParaRPr lang="it-IT" sz="1500" dirty="0"/>
          </a:p>
        </p:txBody>
      </p:sp>
      <p:pic>
        <p:nvPicPr>
          <p:cNvPr id="204" name="Picture 3" descr="univ_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68686" y="126118"/>
            <a:ext cx="1767272" cy="734310"/>
          </a:xfrm>
          <a:prstGeom prst="rect">
            <a:avLst/>
          </a:prstGeom>
          <a:noFill/>
          <a:extLst>
            <a:ext uri="{909E8E84-426E-40DD-AFC4-6F175D3DCCD1}">
              <a14:hiddenFill xmlns:a14="http://schemas.microsoft.com/office/drawing/2010/main">
                <a:solidFill>
                  <a:srgbClr val="FFFFFF"/>
                </a:solidFill>
              </a14:hiddenFill>
            </a:ext>
          </a:extLst>
        </p:spPr>
      </p:pic>
      <p:sp>
        <p:nvSpPr>
          <p:cNvPr id="206" name="Google Shape;271;p5"/>
          <p:cNvSpPr txBox="1"/>
          <p:nvPr/>
        </p:nvSpPr>
        <p:spPr>
          <a:xfrm>
            <a:off x="524275" y="1024230"/>
            <a:ext cx="8021474" cy="313932"/>
          </a:xfrm>
          <a:prstGeom prst="rect">
            <a:avLst/>
          </a:prstGeom>
          <a:noFill/>
          <a:ln>
            <a:noFill/>
          </a:ln>
        </p:spPr>
        <p:txBody>
          <a:bodyPr spcFirstLastPara="1" wrap="square" lIns="0" tIns="0" rIns="0" bIns="0" anchor="t" anchorCtr="0">
            <a:spAutoFit/>
          </a:bodyPr>
          <a:lstStyle/>
          <a:p>
            <a:pPr lvl="0" algn="ctr">
              <a:lnSpc>
                <a:spcPct val="102084"/>
              </a:lnSpc>
            </a:pPr>
            <a:r>
              <a:rPr lang="it-IT" sz="2000" b="1" dirty="0">
                <a:solidFill>
                  <a:srgbClr val="9A3324"/>
                </a:solidFill>
                <a:latin typeface="Open Sans"/>
                <a:ea typeface="Open Sans"/>
                <a:cs typeface="Open Sans"/>
                <a:sym typeface="Open Sans"/>
              </a:rPr>
              <a:t>L’attività delle verifiche preliminari di cui all’art. 171 </a:t>
            </a:r>
            <a:r>
              <a:rPr lang="it-IT" sz="2000" b="1" i="1" dirty="0">
                <a:solidFill>
                  <a:srgbClr val="9A3324"/>
                </a:solidFill>
                <a:latin typeface="Open Sans"/>
                <a:ea typeface="Open Sans"/>
                <a:cs typeface="Open Sans"/>
                <a:sym typeface="Open Sans"/>
              </a:rPr>
              <a:t>bis </a:t>
            </a:r>
            <a:r>
              <a:rPr lang="it-IT" sz="2000" b="1" dirty="0" err="1">
                <a:solidFill>
                  <a:srgbClr val="9A3324"/>
                </a:solidFill>
                <a:latin typeface="Open Sans"/>
                <a:ea typeface="Open Sans"/>
                <a:cs typeface="Open Sans"/>
                <a:sym typeface="Open Sans"/>
              </a:rPr>
              <a:t>c.p.c.</a:t>
            </a:r>
            <a:endParaRPr lang="it-IT" sz="2000" dirty="0"/>
          </a:p>
        </p:txBody>
      </p:sp>
      <p:sp>
        <p:nvSpPr>
          <p:cNvPr id="2" name="Rettangolo 1"/>
          <p:cNvSpPr/>
          <p:nvPr/>
        </p:nvSpPr>
        <p:spPr>
          <a:xfrm>
            <a:off x="524275" y="1689905"/>
            <a:ext cx="7972835" cy="3785652"/>
          </a:xfrm>
          <a:prstGeom prst="rect">
            <a:avLst/>
          </a:prstGeom>
        </p:spPr>
        <p:txBody>
          <a:bodyPr wrap="square">
            <a:spAutoFit/>
          </a:bodyPr>
          <a:lstStyle/>
          <a:p>
            <a:pPr lvl="0" algn="just">
              <a:lnSpc>
                <a:spcPct val="150000"/>
              </a:lnSpc>
            </a:pPr>
            <a:r>
              <a:rPr lang="it-IT" sz="2000" b="1" dirty="0">
                <a:solidFill>
                  <a:schemeClr val="tx2">
                    <a:lumMod val="50000"/>
                  </a:schemeClr>
                </a:solidFill>
                <a:latin typeface="Open Sans"/>
                <a:ea typeface="Open Sans"/>
                <a:cs typeface="Open Sans"/>
                <a:sym typeface="Open Sans"/>
              </a:rPr>
              <a:t>Le attività e le verifiche previste dal nuovo art. 171 </a:t>
            </a:r>
            <a:r>
              <a:rPr lang="it-IT" sz="2000" b="1" i="1" dirty="0">
                <a:solidFill>
                  <a:schemeClr val="tx2">
                    <a:lumMod val="50000"/>
                  </a:schemeClr>
                </a:solidFill>
                <a:latin typeface="Open Sans"/>
                <a:ea typeface="Open Sans"/>
                <a:cs typeface="Open Sans"/>
                <a:sym typeface="Open Sans"/>
              </a:rPr>
              <a:t>bis </a:t>
            </a:r>
            <a:r>
              <a:rPr lang="it-IT" sz="2000" b="1" dirty="0" err="1">
                <a:solidFill>
                  <a:schemeClr val="tx2">
                    <a:lumMod val="50000"/>
                  </a:schemeClr>
                </a:solidFill>
                <a:latin typeface="Open Sans"/>
                <a:ea typeface="Open Sans"/>
                <a:cs typeface="Open Sans"/>
                <a:sym typeface="Open Sans"/>
              </a:rPr>
              <a:t>c.p.c.</a:t>
            </a:r>
            <a:r>
              <a:rPr lang="it-IT" sz="2000" b="1" dirty="0">
                <a:solidFill>
                  <a:schemeClr val="tx2">
                    <a:lumMod val="50000"/>
                  </a:schemeClr>
                </a:solidFill>
                <a:latin typeface="Open Sans"/>
                <a:ea typeface="Open Sans"/>
                <a:cs typeface="Open Sans"/>
                <a:sym typeface="Open Sans"/>
              </a:rPr>
              <a:t> dovranno essere svolte dal Giudice con il supporto dell’addetto all’Ufficio del Processo secondo quanto stabilito dal </a:t>
            </a:r>
            <a:r>
              <a:rPr lang="it-IT" sz="2000" b="1" dirty="0" err="1">
                <a:solidFill>
                  <a:schemeClr val="tx2">
                    <a:lumMod val="50000"/>
                  </a:schemeClr>
                </a:solidFill>
                <a:latin typeface="Open Sans"/>
                <a:ea typeface="Open Sans"/>
                <a:cs typeface="Open Sans"/>
                <a:sym typeface="Open Sans"/>
              </a:rPr>
              <a:t>d.lgs</a:t>
            </a:r>
            <a:r>
              <a:rPr lang="it-IT" sz="2000" b="1" dirty="0">
                <a:solidFill>
                  <a:schemeClr val="tx2">
                    <a:lumMod val="50000"/>
                  </a:schemeClr>
                </a:solidFill>
                <a:latin typeface="Open Sans"/>
                <a:ea typeface="Open Sans"/>
                <a:cs typeface="Open Sans"/>
                <a:sym typeface="Open Sans"/>
              </a:rPr>
              <a:t> 151/2022.</a:t>
            </a:r>
          </a:p>
          <a:p>
            <a:pPr lvl="0" algn="just">
              <a:lnSpc>
                <a:spcPct val="150000"/>
              </a:lnSpc>
            </a:pPr>
            <a:endParaRPr lang="it-IT" sz="2000" b="1" dirty="0">
              <a:solidFill>
                <a:schemeClr val="tx2">
                  <a:lumMod val="50000"/>
                </a:schemeClr>
              </a:solidFill>
              <a:latin typeface="Open Sans"/>
              <a:ea typeface="Open Sans"/>
              <a:cs typeface="Open Sans"/>
              <a:sym typeface="Open Sans"/>
            </a:endParaRPr>
          </a:p>
          <a:p>
            <a:pPr lvl="0" algn="just">
              <a:lnSpc>
                <a:spcPct val="150000"/>
              </a:lnSpc>
            </a:pPr>
            <a:r>
              <a:rPr lang="it-IT" sz="2000" b="1" dirty="0">
                <a:solidFill>
                  <a:schemeClr val="tx2">
                    <a:lumMod val="50000"/>
                  </a:schemeClr>
                </a:solidFill>
                <a:latin typeface="Open Sans"/>
                <a:ea typeface="Open Sans"/>
                <a:cs typeface="Open Sans"/>
                <a:sym typeface="Open Sans"/>
              </a:rPr>
              <a:t>Proprio da questa previsione nasce la necessità di supportare l’addetto UPP nelle modalità operative attraverso cui effettuare le verifiche previste.</a:t>
            </a:r>
            <a:endParaRPr lang="it-IT" sz="2000" b="1" dirty="0">
              <a:solidFill>
                <a:schemeClr val="tx2">
                  <a:lumMod val="50000"/>
                </a:schemeClr>
              </a:solidFill>
              <a:latin typeface="Open Sans" panose="020B0604020202020204" charset="0"/>
              <a:ea typeface="Open Sans" panose="020B0604020202020204" charset="0"/>
              <a:cs typeface="Open Sans" panose="020B0604020202020204" charset="0"/>
            </a:endParaRPr>
          </a:p>
        </p:txBody>
      </p:sp>
    </p:spTree>
    <p:extLst>
      <p:ext uri="{BB962C8B-B14F-4D97-AF65-F5344CB8AC3E}">
        <p14:creationId xmlns:p14="http://schemas.microsoft.com/office/powerpoint/2010/main" val="35180457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grpSp>
        <p:nvGrpSpPr>
          <p:cNvPr id="220" name="Google Shape;220;p5"/>
          <p:cNvGrpSpPr/>
          <p:nvPr/>
        </p:nvGrpSpPr>
        <p:grpSpPr>
          <a:xfrm>
            <a:off x="304124" y="6082919"/>
            <a:ext cx="3802172" cy="587573"/>
            <a:chOff x="0" y="0"/>
            <a:chExt cx="5407533" cy="835660"/>
          </a:xfrm>
        </p:grpSpPr>
        <p:sp>
          <p:nvSpPr>
            <p:cNvPr id="221" name="Google Shape;221;p5"/>
            <p:cNvSpPr/>
            <p:nvPr/>
          </p:nvSpPr>
          <p:spPr>
            <a:xfrm>
              <a:off x="6731" y="6731"/>
              <a:ext cx="5394071" cy="822198"/>
            </a:xfrm>
            <a:custGeom>
              <a:avLst/>
              <a:gdLst/>
              <a:ahLst/>
              <a:cxnLst/>
              <a:rect l="l" t="t" r="r" b="b"/>
              <a:pathLst>
                <a:path w="5394071" h="822198" extrusionOk="0">
                  <a:moveTo>
                    <a:pt x="0" y="0"/>
                  </a:moveTo>
                  <a:lnTo>
                    <a:pt x="5394071" y="0"/>
                  </a:lnTo>
                  <a:lnTo>
                    <a:pt x="5394071" y="822198"/>
                  </a:lnTo>
                  <a:lnTo>
                    <a:pt x="0" y="822198"/>
                  </a:lnTo>
                  <a:close/>
                </a:path>
              </a:pathLst>
            </a:custGeom>
            <a:solidFill>
              <a:srgbClr val="FFFFFF"/>
            </a:solidFill>
            <a:ln>
              <a:noFill/>
            </a:ln>
          </p:spPr>
        </p:sp>
        <p:sp>
          <p:nvSpPr>
            <p:cNvPr id="222" name="Google Shape;222;p5"/>
            <p:cNvSpPr/>
            <p:nvPr/>
          </p:nvSpPr>
          <p:spPr>
            <a:xfrm>
              <a:off x="0" y="0"/>
              <a:ext cx="5407533" cy="835660"/>
            </a:xfrm>
            <a:custGeom>
              <a:avLst/>
              <a:gdLst/>
              <a:ahLst/>
              <a:cxnLst/>
              <a:rect l="l" t="t" r="r" b="b"/>
              <a:pathLst>
                <a:path w="5407533" h="835660" extrusionOk="0">
                  <a:moveTo>
                    <a:pt x="6731" y="0"/>
                  </a:moveTo>
                  <a:lnTo>
                    <a:pt x="5400802" y="0"/>
                  </a:lnTo>
                  <a:cubicBezTo>
                    <a:pt x="5404485" y="0"/>
                    <a:pt x="5407533" y="3048"/>
                    <a:pt x="5407533" y="6731"/>
                  </a:cubicBezTo>
                  <a:lnTo>
                    <a:pt x="5407533" y="828929"/>
                  </a:lnTo>
                  <a:cubicBezTo>
                    <a:pt x="5407533" y="832612"/>
                    <a:pt x="5404485" y="835660"/>
                    <a:pt x="5400802" y="835660"/>
                  </a:cubicBezTo>
                  <a:lnTo>
                    <a:pt x="6731" y="835660"/>
                  </a:lnTo>
                  <a:cubicBezTo>
                    <a:pt x="3048" y="835660"/>
                    <a:pt x="0" y="832612"/>
                    <a:pt x="0" y="828929"/>
                  </a:cubicBezTo>
                  <a:lnTo>
                    <a:pt x="0" y="6731"/>
                  </a:lnTo>
                  <a:cubicBezTo>
                    <a:pt x="0" y="3048"/>
                    <a:pt x="3048" y="0"/>
                    <a:pt x="6731" y="0"/>
                  </a:cubicBezTo>
                  <a:moveTo>
                    <a:pt x="6731" y="13589"/>
                  </a:moveTo>
                  <a:lnTo>
                    <a:pt x="6731" y="6731"/>
                  </a:lnTo>
                  <a:lnTo>
                    <a:pt x="13462" y="6731"/>
                  </a:lnTo>
                  <a:lnTo>
                    <a:pt x="13462" y="828929"/>
                  </a:lnTo>
                  <a:lnTo>
                    <a:pt x="6731" y="828929"/>
                  </a:lnTo>
                  <a:lnTo>
                    <a:pt x="6731" y="822198"/>
                  </a:lnTo>
                  <a:lnTo>
                    <a:pt x="5400802" y="822198"/>
                  </a:lnTo>
                  <a:lnTo>
                    <a:pt x="5400802" y="828929"/>
                  </a:lnTo>
                  <a:lnTo>
                    <a:pt x="5394071" y="828929"/>
                  </a:lnTo>
                  <a:lnTo>
                    <a:pt x="5394071" y="6731"/>
                  </a:lnTo>
                  <a:lnTo>
                    <a:pt x="5400802" y="6731"/>
                  </a:lnTo>
                  <a:lnTo>
                    <a:pt x="5400802" y="13462"/>
                  </a:lnTo>
                  <a:lnTo>
                    <a:pt x="6731" y="13462"/>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23" name="Google Shape;223;p5"/>
          <p:cNvPicPr preferRelativeResize="0"/>
          <p:nvPr/>
        </p:nvPicPr>
        <p:blipFill rotWithShape="1">
          <a:blip r:embed="rId3">
            <a:alphaModFix/>
          </a:blip>
          <a:srcRect/>
          <a:stretch/>
        </p:blipFill>
        <p:spPr>
          <a:xfrm>
            <a:off x="211611" y="6294674"/>
            <a:ext cx="1548775" cy="497971"/>
          </a:xfrm>
          <a:prstGeom prst="rect">
            <a:avLst/>
          </a:prstGeom>
          <a:noFill/>
          <a:ln>
            <a:noFill/>
          </a:ln>
        </p:spPr>
      </p:pic>
      <p:grpSp>
        <p:nvGrpSpPr>
          <p:cNvPr id="224" name="Google Shape;224;p5"/>
          <p:cNvGrpSpPr/>
          <p:nvPr/>
        </p:nvGrpSpPr>
        <p:grpSpPr>
          <a:xfrm>
            <a:off x="-4762" y="632548"/>
            <a:ext cx="5301913" cy="213866"/>
            <a:chOff x="0" y="0"/>
            <a:chExt cx="7540499" cy="304165"/>
          </a:xfrm>
        </p:grpSpPr>
        <p:sp>
          <p:nvSpPr>
            <p:cNvPr id="225" name="Google Shape;225;p5"/>
            <p:cNvSpPr/>
            <p:nvPr/>
          </p:nvSpPr>
          <p:spPr>
            <a:xfrm>
              <a:off x="6731" y="6731"/>
              <a:ext cx="7527036" cy="290703"/>
            </a:xfrm>
            <a:custGeom>
              <a:avLst/>
              <a:gdLst/>
              <a:ahLst/>
              <a:cxnLst/>
              <a:rect l="l" t="t" r="r" b="b"/>
              <a:pathLst>
                <a:path w="7527036" h="290703" extrusionOk="0">
                  <a:moveTo>
                    <a:pt x="0" y="0"/>
                  </a:moveTo>
                  <a:lnTo>
                    <a:pt x="7527036" y="0"/>
                  </a:lnTo>
                  <a:lnTo>
                    <a:pt x="7527036" y="290703"/>
                  </a:lnTo>
                  <a:lnTo>
                    <a:pt x="0" y="290703"/>
                  </a:lnTo>
                  <a:close/>
                </a:path>
              </a:pathLst>
            </a:custGeom>
            <a:solidFill>
              <a:srgbClr val="FFFFFF"/>
            </a:solidFill>
            <a:ln>
              <a:noFill/>
            </a:ln>
          </p:spPr>
        </p:sp>
        <p:sp>
          <p:nvSpPr>
            <p:cNvPr id="226" name="Google Shape;226;p5"/>
            <p:cNvSpPr/>
            <p:nvPr/>
          </p:nvSpPr>
          <p:spPr>
            <a:xfrm>
              <a:off x="0" y="0"/>
              <a:ext cx="7540499" cy="304165"/>
            </a:xfrm>
            <a:custGeom>
              <a:avLst/>
              <a:gdLst/>
              <a:ahLst/>
              <a:cxnLst/>
              <a:rect l="l" t="t" r="r" b="b"/>
              <a:pathLst>
                <a:path w="7540499" h="304165" extrusionOk="0">
                  <a:moveTo>
                    <a:pt x="6731" y="0"/>
                  </a:moveTo>
                  <a:lnTo>
                    <a:pt x="7533767" y="0"/>
                  </a:lnTo>
                  <a:cubicBezTo>
                    <a:pt x="7537450" y="0"/>
                    <a:pt x="7540499" y="3048"/>
                    <a:pt x="7540499" y="6731"/>
                  </a:cubicBezTo>
                  <a:lnTo>
                    <a:pt x="7540499" y="297434"/>
                  </a:lnTo>
                  <a:cubicBezTo>
                    <a:pt x="7540499" y="301117"/>
                    <a:pt x="7537450" y="304165"/>
                    <a:pt x="7533767" y="304165"/>
                  </a:cubicBezTo>
                  <a:lnTo>
                    <a:pt x="6731" y="304165"/>
                  </a:lnTo>
                  <a:cubicBezTo>
                    <a:pt x="3048" y="304165"/>
                    <a:pt x="0" y="301117"/>
                    <a:pt x="0" y="297434"/>
                  </a:cubicBezTo>
                  <a:lnTo>
                    <a:pt x="0" y="6731"/>
                  </a:lnTo>
                  <a:cubicBezTo>
                    <a:pt x="0" y="3048"/>
                    <a:pt x="3048" y="0"/>
                    <a:pt x="6731" y="0"/>
                  </a:cubicBezTo>
                  <a:moveTo>
                    <a:pt x="6731" y="13589"/>
                  </a:moveTo>
                  <a:lnTo>
                    <a:pt x="6731" y="6731"/>
                  </a:lnTo>
                  <a:lnTo>
                    <a:pt x="13462" y="6731"/>
                  </a:lnTo>
                  <a:lnTo>
                    <a:pt x="13462" y="297434"/>
                  </a:lnTo>
                  <a:lnTo>
                    <a:pt x="6731" y="297434"/>
                  </a:lnTo>
                  <a:lnTo>
                    <a:pt x="6731" y="290703"/>
                  </a:lnTo>
                  <a:lnTo>
                    <a:pt x="7533767" y="290703"/>
                  </a:lnTo>
                  <a:lnTo>
                    <a:pt x="7533767" y="297434"/>
                  </a:lnTo>
                  <a:lnTo>
                    <a:pt x="7527036" y="297434"/>
                  </a:lnTo>
                  <a:lnTo>
                    <a:pt x="7527036" y="6731"/>
                  </a:lnTo>
                  <a:lnTo>
                    <a:pt x="7533767" y="6731"/>
                  </a:lnTo>
                  <a:lnTo>
                    <a:pt x="7533767" y="13462"/>
                  </a:lnTo>
                  <a:lnTo>
                    <a:pt x="6731" y="13462"/>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27" name="Google Shape;227;p5"/>
          <p:cNvCxnSpPr/>
          <p:nvPr/>
        </p:nvCxnSpPr>
        <p:spPr>
          <a:xfrm rot="14483">
            <a:off x="-12727" y="730555"/>
            <a:ext cx="6029053" cy="0"/>
          </a:xfrm>
          <a:prstGeom prst="straightConnector1">
            <a:avLst/>
          </a:prstGeom>
          <a:noFill/>
          <a:ln w="19050" cap="rnd" cmpd="sng">
            <a:solidFill>
              <a:srgbClr val="595959"/>
            </a:solidFill>
            <a:prstDash val="solid"/>
            <a:round/>
            <a:headEnd type="none" w="sm" len="sm"/>
            <a:tailEnd type="none" w="sm" len="sm"/>
          </a:ln>
        </p:spPr>
      </p:cxnSp>
      <p:sp>
        <p:nvSpPr>
          <p:cNvPr id="271" name="Google Shape;271;p5"/>
          <p:cNvSpPr txBox="1"/>
          <p:nvPr/>
        </p:nvSpPr>
        <p:spPr>
          <a:xfrm>
            <a:off x="265794" y="368132"/>
            <a:ext cx="7971833" cy="235449"/>
          </a:xfrm>
          <a:prstGeom prst="rect">
            <a:avLst/>
          </a:prstGeom>
          <a:noFill/>
          <a:ln>
            <a:noFill/>
          </a:ln>
        </p:spPr>
        <p:txBody>
          <a:bodyPr spcFirstLastPara="1" wrap="square" lIns="0" tIns="0" rIns="0" bIns="0" anchor="t" anchorCtr="0">
            <a:spAutoFit/>
          </a:bodyPr>
          <a:lstStyle/>
          <a:p>
            <a:pPr lvl="0">
              <a:lnSpc>
                <a:spcPct val="102084"/>
              </a:lnSpc>
            </a:pPr>
            <a:r>
              <a:rPr lang="it-IT" sz="1500" b="1" dirty="0">
                <a:solidFill>
                  <a:srgbClr val="9A3324"/>
                </a:solidFill>
                <a:latin typeface="Open Sans"/>
                <a:ea typeface="Open Sans"/>
                <a:cs typeface="Open Sans"/>
                <a:sym typeface="Open Sans"/>
              </a:rPr>
              <a:t>Le modifiche alla fase introduttiva del processo ordinario di cognizione</a:t>
            </a:r>
            <a:endParaRPr lang="it-IT" sz="1500" dirty="0"/>
          </a:p>
        </p:txBody>
      </p:sp>
      <p:pic>
        <p:nvPicPr>
          <p:cNvPr id="204" name="Picture 3" descr="univ_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68686" y="126118"/>
            <a:ext cx="1767272" cy="734310"/>
          </a:xfrm>
          <a:prstGeom prst="rect">
            <a:avLst/>
          </a:prstGeom>
          <a:noFill/>
          <a:extLst>
            <a:ext uri="{909E8E84-426E-40DD-AFC4-6F175D3DCCD1}">
              <a14:hiddenFill xmlns:a14="http://schemas.microsoft.com/office/drawing/2010/main">
                <a:solidFill>
                  <a:srgbClr val="FFFFFF"/>
                </a:solidFill>
              </a14:hiddenFill>
            </a:ext>
          </a:extLst>
        </p:spPr>
      </p:pic>
      <p:sp>
        <p:nvSpPr>
          <p:cNvPr id="206" name="Google Shape;271;p5"/>
          <p:cNvSpPr txBox="1"/>
          <p:nvPr/>
        </p:nvSpPr>
        <p:spPr>
          <a:xfrm>
            <a:off x="524275" y="1024230"/>
            <a:ext cx="8021474" cy="313932"/>
          </a:xfrm>
          <a:prstGeom prst="rect">
            <a:avLst/>
          </a:prstGeom>
          <a:noFill/>
          <a:ln>
            <a:noFill/>
          </a:ln>
        </p:spPr>
        <p:txBody>
          <a:bodyPr spcFirstLastPara="1" wrap="square" lIns="0" tIns="0" rIns="0" bIns="0" anchor="t" anchorCtr="0">
            <a:spAutoFit/>
          </a:bodyPr>
          <a:lstStyle/>
          <a:p>
            <a:pPr marL="0" marR="0" lvl="0" indent="0" algn="ctr" rtl="0">
              <a:lnSpc>
                <a:spcPct val="102084"/>
              </a:lnSpc>
              <a:spcBef>
                <a:spcPts val="0"/>
              </a:spcBef>
              <a:spcAft>
                <a:spcPts val="0"/>
              </a:spcAft>
              <a:buNone/>
            </a:pPr>
            <a:r>
              <a:rPr lang="it-IT" sz="2000" b="1" dirty="0">
                <a:solidFill>
                  <a:srgbClr val="9A3324"/>
                </a:solidFill>
                <a:latin typeface="Open Sans"/>
                <a:ea typeface="Open Sans"/>
                <a:cs typeface="Open Sans"/>
                <a:sym typeface="Open Sans"/>
              </a:rPr>
              <a:t>Il nuovo atto di citazione secondo l’art. 163</a:t>
            </a:r>
            <a:r>
              <a:rPr lang="it-IT" sz="2000" b="1" i="1" dirty="0">
                <a:solidFill>
                  <a:srgbClr val="9A3324"/>
                </a:solidFill>
                <a:latin typeface="Open Sans"/>
                <a:ea typeface="Open Sans"/>
                <a:cs typeface="Open Sans"/>
                <a:sym typeface="Open Sans"/>
              </a:rPr>
              <a:t> </a:t>
            </a:r>
            <a:r>
              <a:rPr lang="it-IT" sz="2000" b="1" dirty="0" err="1">
                <a:solidFill>
                  <a:srgbClr val="9A3324"/>
                </a:solidFill>
                <a:latin typeface="Open Sans"/>
                <a:ea typeface="Open Sans"/>
                <a:cs typeface="Open Sans"/>
                <a:sym typeface="Open Sans"/>
              </a:rPr>
              <a:t>c.p.c.</a:t>
            </a:r>
            <a:r>
              <a:rPr lang="it-IT" sz="2000" b="1" dirty="0">
                <a:solidFill>
                  <a:srgbClr val="9A3324"/>
                </a:solidFill>
                <a:latin typeface="Open Sans"/>
                <a:ea typeface="Open Sans"/>
                <a:cs typeface="Open Sans"/>
                <a:sym typeface="Open Sans"/>
              </a:rPr>
              <a:t>     1/2</a:t>
            </a:r>
            <a:endParaRPr sz="2000" dirty="0"/>
          </a:p>
        </p:txBody>
      </p:sp>
      <p:sp>
        <p:nvSpPr>
          <p:cNvPr id="2" name="Rettangolo 1"/>
          <p:cNvSpPr/>
          <p:nvPr/>
        </p:nvSpPr>
        <p:spPr>
          <a:xfrm>
            <a:off x="524275" y="1705570"/>
            <a:ext cx="7972835" cy="3493264"/>
          </a:xfrm>
          <a:prstGeom prst="rect">
            <a:avLst/>
          </a:prstGeom>
        </p:spPr>
        <p:txBody>
          <a:bodyPr wrap="square">
            <a:spAutoFit/>
          </a:bodyPr>
          <a:lstStyle/>
          <a:p>
            <a:pPr lvl="0" algn="just"/>
            <a:r>
              <a:rPr lang="it-IT" sz="1700" b="1" dirty="0">
                <a:solidFill>
                  <a:schemeClr val="tx2">
                    <a:lumMod val="50000"/>
                  </a:schemeClr>
                </a:solidFill>
                <a:latin typeface="Open Sans"/>
                <a:ea typeface="Open Sans"/>
                <a:cs typeface="Open Sans"/>
                <a:sym typeface="Open Sans"/>
              </a:rPr>
              <a:t>Nuovi requisiti formali dell’atto di citazione:</a:t>
            </a:r>
          </a:p>
          <a:p>
            <a:pPr marL="285750" lvl="0" indent="-285750" algn="just">
              <a:buFontTx/>
              <a:buChar char="-"/>
            </a:pPr>
            <a:r>
              <a:rPr lang="it-IT" sz="1700" b="1" dirty="0">
                <a:solidFill>
                  <a:schemeClr val="tx2">
                    <a:lumMod val="50000"/>
                  </a:schemeClr>
                </a:solidFill>
                <a:latin typeface="Open Sans"/>
                <a:ea typeface="Open Sans"/>
                <a:cs typeface="Open Sans"/>
                <a:sym typeface="Open Sans"/>
              </a:rPr>
              <a:t>obbligo di indicare, nei casi in cui la domanda sia soggetta a condizione di procedibilità, l’assolvimento degli oneri previsti per il suo superamento;</a:t>
            </a:r>
          </a:p>
          <a:p>
            <a:pPr marL="285750" lvl="0" indent="-285750" algn="just">
              <a:buFontTx/>
              <a:buChar char="-"/>
            </a:pPr>
            <a:r>
              <a:rPr lang="it-IT" sz="1700" b="1" dirty="0">
                <a:solidFill>
                  <a:schemeClr val="tx2">
                    <a:lumMod val="50000"/>
                  </a:schemeClr>
                </a:solidFill>
                <a:latin typeface="Open Sans" panose="020B0604020202020204" charset="0"/>
                <a:ea typeface="Open Sans" panose="020B0604020202020204" charset="0"/>
                <a:cs typeface="Open Sans" panose="020B0604020202020204" charset="0"/>
              </a:rPr>
              <a:t>la </a:t>
            </a:r>
            <a:r>
              <a:rPr lang="it-IT" sz="1700" b="1" i="1" dirty="0" err="1">
                <a:solidFill>
                  <a:schemeClr val="tx2">
                    <a:lumMod val="50000"/>
                  </a:schemeClr>
                </a:solidFill>
                <a:latin typeface="Open Sans" panose="020B0604020202020204" charset="0"/>
                <a:ea typeface="Open Sans" panose="020B0604020202020204" charset="0"/>
                <a:cs typeface="Open Sans" panose="020B0604020202020204" charset="0"/>
              </a:rPr>
              <a:t>vocatio</a:t>
            </a:r>
            <a:r>
              <a:rPr lang="it-IT" sz="1700" b="1" i="1" dirty="0">
                <a:solidFill>
                  <a:schemeClr val="tx2">
                    <a:lumMod val="50000"/>
                  </a:schemeClr>
                </a:solidFill>
                <a:latin typeface="Open Sans" panose="020B0604020202020204" charset="0"/>
                <a:ea typeface="Open Sans" panose="020B0604020202020204" charset="0"/>
                <a:cs typeface="Open Sans" panose="020B0604020202020204" charset="0"/>
              </a:rPr>
              <a:t> in </a:t>
            </a:r>
            <a:r>
              <a:rPr lang="it-IT" sz="1700" b="1" i="1" dirty="0" err="1">
                <a:solidFill>
                  <a:schemeClr val="tx2">
                    <a:lumMod val="50000"/>
                  </a:schemeClr>
                </a:solidFill>
                <a:latin typeface="Open Sans" panose="020B0604020202020204" charset="0"/>
                <a:ea typeface="Open Sans" panose="020B0604020202020204" charset="0"/>
                <a:cs typeface="Open Sans" panose="020B0604020202020204" charset="0"/>
              </a:rPr>
              <a:t>ius</a:t>
            </a:r>
            <a:r>
              <a:rPr lang="it-IT" sz="1700" b="1" i="1" dirty="0">
                <a:solidFill>
                  <a:schemeClr val="tx2">
                    <a:lumMod val="50000"/>
                  </a:schemeClr>
                </a:solidFill>
                <a:latin typeface="Open Sans" panose="020B0604020202020204" charset="0"/>
                <a:ea typeface="Open Sans" panose="020B0604020202020204" charset="0"/>
                <a:cs typeface="Open Sans" panose="020B0604020202020204" charset="0"/>
              </a:rPr>
              <a:t> </a:t>
            </a:r>
            <a:r>
              <a:rPr lang="it-IT" sz="1700" b="1" dirty="0">
                <a:solidFill>
                  <a:schemeClr val="tx2">
                    <a:lumMod val="50000"/>
                  </a:schemeClr>
                </a:solidFill>
                <a:latin typeface="Open Sans" panose="020B0604020202020204" charset="0"/>
                <a:ea typeface="Open Sans" panose="020B0604020202020204" charset="0"/>
                <a:cs typeface="Open Sans" panose="020B0604020202020204" charset="0"/>
              </a:rPr>
              <a:t>dovrà indicare: </a:t>
            </a:r>
          </a:p>
          <a:p>
            <a:pPr lvl="0" algn="just"/>
            <a:r>
              <a:rPr lang="it-IT" sz="1700" b="1" dirty="0">
                <a:solidFill>
                  <a:schemeClr val="tx2">
                    <a:lumMod val="50000"/>
                  </a:schemeClr>
                </a:solidFill>
                <a:latin typeface="Open Sans" panose="020B0604020202020204" charset="0"/>
                <a:ea typeface="Open Sans" panose="020B0604020202020204" charset="0"/>
                <a:cs typeface="Open Sans" panose="020B0604020202020204" charset="0"/>
              </a:rPr>
              <a:t>	a) l’invito a costituirsi nel termine di settanta giorni (e non più venti, come nel regime antecedente) prima dell’udienza di comparizione fissata nella citazione;</a:t>
            </a:r>
          </a:p>
          <a:p>
            <a:pPr lvl="0" algn="just"/>
            <a:r>
              <a:rPr lang="it-IT" sz="1700" b="1" dirty="0">
                <a:solidFill>
                  <a:schemeClr val="tx2">
                    <a:lumMod val="50000"/>
                  </a:schemeClr>
                </a:solidFill>
                <a:latin typeface="Open Sans" panose="020B0604020202020204" charset="0"/>
                <a:ea typeface="Open Sans" panose="020B0604020202020204" charset="0"/>
                <a:cs typeface="Open Sans" panose="020B0604020202020204" charset="0"/>
              </a:rPr>
              <a:t>	b) il duplice avvertimento sull’obbligo, per il convenuto, di avvalersi della difesa tecnica di un avvocato per le liti avanti al Tribunale, salvo che si ricada nei casi di esenzione previsti dall’art. 86, </a:t>
            </a:r>
            <a:r>
              <a:rPr lang="it-IT" sz="1700" b="1" dirty="0" err="1">
                <a:solidFill>
                  <a:schemeClr val="tx2">
                    <a:lumMod val="50000"/>
                  </a:schemeClr>
                </a:solidFill>
                <a:latin typeface="Open Sans" panose="020B0604020202020204" charset="0"/>
                <a:ea typeface="Open Sans" panose="020B0604020202020204" charset="0"/>
                <a:cs typeface="Open Sans" panose="020B0604020202020204" charset="0"/>
              </a:rPr>
              <a:t>C.p.c.</a:t>
            </a:r>
            <a:r>
              <a:rPr lang="it-IT" sz="1700" b="1" dirty="0">
                <a:solidFill>
                  <a:schemeClr val="tx2">
                    <a:lumMod val="50000"/>
                  </a:schemeClr>
                </a:solidFill>
                <a:latin typeface="Open Sans" panose="020B0604020202020204" charset="0"/>
                <a:ea typeface="Open Sans" panose="020B0604020202020204" charset="0"/>
                <a:cs typeface="Open Sans" panose="020B0604020202020204" charset="0"/>
              </a:rPr>
              <a:t> o da leggi speciali, nonché sulla facoltà, per la parte che ne abbia i requisiti, di richiedere il gratuito patrocinio</a:t>
            </a:r>
          </a:p>
        </p:txBody>
      </p:sp>
    </p:spTree>
    <p:extLst>
      <p:ext uri="{BB962C8B-B14F-4D97-AF65-F5344CB8AC3E}">
        <p14:creationId xmlns:p14="http://schemas.microsoft.com/office/powerpoint/2010/main" val="3034676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grpSp>
        <p:nvGrpSpPr>
          <p:cNvPr id="220" name="Google Shape;220;p5"/>
          <p:cNvGrpSpPr/>
          <p:nvPr/>
        </p:nvGrpSpPr>
        <p:grpSpPr>
          <a:xfrm>
            <a:off x="304124" y="6082919"/>
            <a:ext cx="3802172" cy="587573"/>
            <a:chOff x="0" y="0"/>
            <a:chExt cx="5407533" cy="835660"/>
          </a:xfrm>
        </p:grpSpPr>
        <p:sp>
          <p:nvSpPr>
            <p:cNvPr id="221" name="Google Shape;221;p5"/>
            <p:cNvSpPr/>
            <p:nvPr/>
          </p:nvSpPr>
          <p:spPr>
            <a:xfrm>
              <a:off x="6731" y="6731"/>
              <a:ext cx="5394071" cy="822198"/>
            </a:xfrm>
            <a:custGeom>
              <a:avLst/>
              <a:gdLst/>
              <a:ahLst/>
              <a:cxnLst/>
              <a:rect l="l" t="t" r="r" b="b"/>
              <a:pathLst>
                <a:path w="5394071" h="822198" extrusionOk="0">
                  <a:moveTo>
                    <a:pt x="0" y="0"/>
                  </a:moveTo>
                  <a:lnTo>
                    <a:pt x="5394071" y="0"/>
                  </a:lnTo>
                  <a:lnTo>
                    <a:pt x="5394071" y="822198"/>
                  </a:lnTo>
                  <a:lnTo>
                    <a:pt x="0" y="822198"/>
                  </a:lnTo>
                  <a:close/>
                </a:path>
              </a:pathLst>
            </a:custGeom>
            <a:solidFill>
              <a:srgbClr val="FFFFFF"/>
            </a:solidFill>
            <a:ln>
              <a:noFill/>
            </a:ln>
          </p:spPr>
        </p:sp>
        <p:sp>
          <p:nvSpPr>
            <p:cNvPr id="222" name="Google Shape;222;p5"/>
            <p:cNvSpPr/>
            <p:nvPr/>
          </p:nvSpPr>
          <p:spPr>
            <a:xfrm>
              <a:off x="0" y="0"/>
              <a:ext cx="5407533" cy="835660"/>
            </a:xfrm>
            <a:custGeom>
              <a:avLst/>
              <a:gdLst/>
              <a:ahLst/>
              <a:cxnLst/>
              <a:rect l="l" t="t" r="r" b="b"/>
              <a:pathLst>
                <a:path w="5407533" h="835660" extrusionOk="0">
                  <a:moveTo>
                    <a:pt x="6731" y="0"/>
                  </a:moveTo>
                  <a:lnTo>
                    <a:pt x="5400802" y="0"/>
                  </a:lnTo>
                  <a:cubicBezTo>
                    <a:pt x="5404485" y="0"/>
                    <a:pt x="5407533" y="3048"/>
                    <a:pt x="5407533" y="6731"/>
                  </a:cubicBezTo>
                  <a:lnTo>
                    <a:pt x="5407533" y="828929"/>
                  </a:lnTo>
                  <a:cubicBezTo>
                    <a:pt x="5407533" y="832612"/>
                    <a:pt x="5404485" y="835660"/>
                    <a:pt x="5400802" y="835660"/>
                  </a:cubicBezTo>
                  <a:lnTo>
                    <a:pt x="6731" y="835660"/>
                  </a:lnTo>
                  <a:cubicBezTo>
                    <a:pt x="3048" y="835660"/>
                    <a:pt x="0" y="832612"/>
                    <a:pt x="0" y="828929"/>
                  </a:cubicBezTo>
                  <a:lnTo>
                    <a:pt x="0" y="6731"/>
                  </a:lnTo>
                  <a:cubicBezTo>
                    <a:pt x="0" y="3048"/>
                    <a:pt x="3048" y="0"/>
                    <a:pt x="6731" y="0"/>
                  </a:cubicBezTo>
                  <a:moveTo>
                    <a:pt x="6731" y="13589"/>
                  </a:moveTo>
                  <a:lnTo>
                    <a:pt x="6731" y="6731"/>
                  </a:lnTo>
                  <a:lnTo>
                    <a:pt x="13462" y="6731"/>
                  </a:lnTo>
                  <a:lnTo>
                    <a:pt x="13462" y="828929"/>
                  </a:lnTo>
                  <a:lnTo>
                    <a:pt x="6731" y="828929"/>
                  </a:lnTo>
                  <a:lnTo>
                    <a:pt x="6731" y="822198"/>
                  </a:lnTo>
                  <a:lnTo>
                    <a:pt x="5400802" y="822198"/>
                  </a:lnTo>
                  <a:lnTo>
                    <a:pt x="5400802" y="828929"/>
                  </a:lnTo>
                  <a:lnTo>
                    <a:pt x="5394071" y="828929"/>
                  </a:lnTo>
                  <a:lnTo>
                    <a:pt x="5394071" y="6731"/>
                  </a:lnTo>
                  <a:lnTo>
                    <a:pt x="5400802" y="6731"/>
                  </a:lnTo>
                  <a:lnTo>
                    <a:pt x="5400802" y="13462"/>
                  </a:lnTo>
                  <a:lnTo>
                    <a:pt x="6731" y="13462"/>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23" name="Google Shape;223;p5"/>
          <p:cNvPicPr preferRelativeResize="0"/>
          <p:nvPr/>
        </p:nvPicPr>
        <p:blipFill rotWithShape="1">
          <a:blip r:embed="rId3">
            <a:alphaModFix/>
          </a:blip>
          <a:srcRect/>
          <a:stretch/>
        </p:blipFill>
        <p:spPr>
          <a:xfrm>
            <a:off x="211611" y="6294674"/>
            <a:ext cx="1548775" cy="497971"/>
          </a:xfrm>
          <a:prstGeom prst="rect">
            <a:avLst/>
          </a:prstGeom>
          <a:noFill/>
          <a:ln>
            <a:noFill/>
          </a:ln>
        </p:spPr>
      </p:pic>
      <p:grpSp>
        <p:nvGrpSpPr>
          <p:cNvPr id="224" name="Google Shape;224;p5"/>
          <p:cNvGrpSpPr/>
          <p:nvPr/>
        </p:nvGrpSpPr>
        <p:grpSpPr>
          <a:xfrm>
            <a:off x="-4762" y="632548"/>
            <a:ext cx="5301913" cy="213866"/>
            <a:chOff x="0" y="0"/>
            <a:chExt cx="7540499" cy="304165"/>
          </a:xfrm>
        </p:grpSpPr>
        <p:sp>
          <p:nvSpPr>
            <p:cNvPr id="225" name="Google Shape;225;p5"/>
            <p:cNvSpPr/>
            <p:nvPr/>
          </p:nvSpPr>
          <p:spPr>
            <a:xfrm>
              <a:off x="6731" y="6731"/>
              <a:ext cx="7527036" cy="290703"/>
            </a:xfrm>
            <a:custGeom>
              <a:avLst/>
              <a:gdLst/>
              <a:ahLst/>
              <a:cxnLst/>
              <a:rect l="l" t="t" r="r" b="b"/>
              <a:pathLst>
                <a:path w="7527036" h="290703" extrusionOk="0">
                  <a:moveTo>
                    <a:pt x="0" y="0"/>
                  </a:moveTo>
                  <a:lnTo>
                    <a:pt x="7527036" y="0"/>
                  </a:lnTo>
                  <a:lnTo>
                    <a:pt x="7527036" y="290703"/>
                  </a:lnTo>
                  <a:lnTo>
                    <a:pt x="0" y="290703"/>
                  </a:lnTo>
                  <a:close/>
                </a:path>
              </a:pathLst>
            </a:custGeom>
            <a:solidFill>
              <a:srgbClr val="FFFFFF"/>
            </a:solidFill>
            <a:ln>
              <a:noFill/>
            </a:ln>
          </p:spPr>
        </p:sp>
        <p:sp>
          <p:nvSpPr>
            <p:cNvPr id="226" name="Google Shape;226;p5"/>
            <p:cNvSpPr/>
            <p:nvPr/>
          </p:nvSpPr>
          <p:spPr>
            <a:xfrm>
              <a:off x="0" y="0"/>
              <a:ext cx="7540499" cy="304165"/>
            </a:xfrm>
            <a:custGeom>
              <a:avLst/>
              <a:gdLst/>
              <a:ahLst/>
              <a:cxnLst/>
              <a:rect l="l" t="t" r="r" b="b"/>
              <a:pathLst>
                <a:path w="7540499" h="304165" extrusionOk="0">
                  <a:moveTo>
                    <a:pt x="6731" y="0"/>
                  </a:moveTo>
                  <a:lnTo>
                    <a:pt x="7533767" y="0"/>
                  </a:lnTo>
                  <a:cubicBezTo>
                    <a:pt x="7537450" y="0"/>
                    <a:pt x="7540499" y="3048"/>
                    <a:pt x="7540499" y="6731"/>
                  </a:cubicBezTo>
                  <a:lnTo>
                    <a:pt x="7540499" y="297434"/>
                  </a:lnTo>
                  <a:cubicBezTo>
                    <a:pt x="7540499" y="301117"/>
                    <a:pt x="7537450" y="304165"/>
                    <a:pt x="7533767" y="304165"/>
                  </a:cubicBezTo>
                  <a:lnTo>
                    <a:pt x="6731" y="304165"/>
                  </a:lnTo>
                  <a:cubicBezTo>
                    <a:pt x="3048" y="304165"/>
                    <a:pt x="0" y="301117"/>
                    <a:pt x="0" y="297434"/>
                  </a:cubicBezTo>
                  <a:lnTo>
                    <a:pt x="0" y="6731"/>
                  </a:lnTo>
                  <a:cubicBezTo>
                    <a:pt x="0" y="3048"/>
                    <a:pt x="3048" y="0"/>
                    <a:pt x="6731" y="0"/>
                  </a:cubicBezTo>
                  <a:moveTo>
                    <a:pt x="6731" y="13589"/>
                  </a:moveTo>
                  <a:lnTo>
                    <a:pt x="6731" y="6731"/>
                  </a:lnTo>
                  <a:lnTo>
                    <a:pt x="13462" y="6731"/>
                  </a:lnTo>
                  <a:lnTo>
                    <a:pt x="13462" y="297434"/>
                  </a:lnTo>
                  <a:lnTo>
                    <a:pt x="6731" y="297434"/>
                  </a:lnTo>
                  <a:lnTo>
                    <a:pt x="6731" y="290703"/>
                  </a:lnTo>
                  <a:lnTo>
                    <a:pt x="7533767" y="290703"/>
                  </a:lnTo>
                  <a:lnTo>
                    <a:pt x="7533767" y="297434"/>
                  </a:lnTo>
                  <a:lnTo>
                    <a:pt x="7527036" y="297434"/>
                  </a:lnTo>
                  <a:lnTo>
                    <a:pt x="7527036" y="6731"/>
                  </a:lnTo>
                  <a:lnTo>
                    <a:pt x="7533767" y="6731"/>
                  </a:lnTo>
                  <a:lnTo>
                    <a:pt x="7533767" y="13462"/>
                  </a:lnTo>
                  <a:lnTo>
                    <a:pt x="6731" y="13462"/>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27" name="Google Shape;227;p5"/>
          <p:cNvCxnSpPr/>
          <p:nvPr/>
        </p:nvCxnSpPr>
        <p:spPr>
          <a:xfrm rot="14483">
            <a:off x="-12727" y="730555"/>
            <a:ext cx="6029053" cy="0"/>
          </a:xfrm>
          <a:prstGeom prst="straightConnector1">
            <a:avLst/>
          </a:prstGeom>
          <a:noFill/>
          <a:ln w="19050" cap="rnd" cmpd="sng">
            <a:solidFill>
              <a:srgbClr val="595959"/>
            </a:solidFill>
            <a:prstDash val="solid"/>
            <a:round/>
            <a:headEnd type="none" w="sm" len="sm"/>
            <a:tailEnd type="none" w="sm" len="sm"/>
          </a:ln>
        </p:spPr>
      </p:cxnSp>
      <p:sp>
        <p:nvSpPr>
          <p:cNvPr id="271" name="Google Shape;271;p5"/>
          <p:cNvSpPr txBox="1"/>
          <p:nvPr/>
        </p:nvSpPr>
        <p:spPr>
          <a:xfrm>
            <a:off x="265794" y="368132"/>
            <a:ext cx="7971833" cy="235449"/>
          </a:xfrm>
          <a:prstGeom prst="rect">
            <a:avLst/>
          </a:prstGeom>
          <a:noFill/>
          <a:ln>
            <a:noFill/>
          </a:ln>
        </p:spPr>
        <p:txBody>
          <a:bodyPr spcFirstLastPara="1" wrap="square" lIns="0" tIns="0" rIns="0" bIns="0" anchor="t" anchorCtr="0">
            <a:spAutoFit/>
          </a:bodyPr>
          <a:lstStyle/>
          <a:p>
            <a:pPr lvl="0">
              <a:lnSpc>
                <a:spcPct val="102084"/>
              </a:lnSpc>
            </a:pPr>
            <a:r>
              <a:rPr lang="it-IT" sz="1500" b="1" dirty="0">
                <a:solidFill>
                  <a:srgbClr val="9A3324"/>
                </a:solidFill>
                <a:latin typeface="Open Sans"/>
                <a:ea typeface="Open Sans"/>
                <a:cs typeface="Open Sans"/>
                <a:sym typeface="Open Sans"/>
              </a:rPr>
              <a:t>Le modifiche alla fase introduttiva del processo ordinario di cognizione</a:t>
            </a:r>
            <a:endParaRPr lang="it-IT" sz="1500" dirty="0"/>
          </a:p>
        </p:txBody>
      </p:sp>
      <p:pic>
        <p:nvPicPr>
          <p:cNvPr id="204" name="Picture 3" descr="univ_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68686" y="126118"/>
            <a:ext cx="1767272" cy="734310"/>
          </a:xfrm>
          <a:prstGeom prst="rect">
            <a:avLst/>
          </a:prstGeom>
          <a:noFill/>
          <a:extLst>
            <a:ext uri="{909E8E84-426E-40DD-AFC4-6F175D3DCCD1}">
              <a14:hiddenFill xmlns:a14="http://schemas.microsoft.com/office/drawing/2010/main">
                <a:solidFill>
                  <a:srgbClr val="FFFFFF"/>
                </a:solidFill>
              </a14:hiddenFill>
            </a:ext>
          </a:extLst>
        </p:spPr>
      </p:pic>
      <p:sp>
        <p:nvSpPr>
          <p:cNvPr id="206" name="Google Shape;271;p5"/>
          <p:cNvSpPr txBox="1"/>
          <p:nvPr/>
        </p:nvSpPr>
        <p:spPr>
          <a:xfrm>
            <a:off x="524275" y="1024230"/>
            <a:ext cx="8021474" cy="313932"/>
          </a:xfrm>
          <a:prstGeom prst="rect">
            <a:avLst/>
          </a:prstGeom>
          <a:noFill/>
          <a:ln>
            <a:noFill/>
          </a:ln>
        </p:spPr>
        <p:txBody>
          <a:bodyPr spcFirstLastPara="1" wrap="square" lIns="0" tIns="0" rIns="0" bIns="0" anchor="t" anchorCtr="0">
            <a:spAutoFit/>
          </a:bodyPr>
          <a:lstStyle/>
          <a:p>
            <a:pPr marL="0" marR="0" lvl="0" indent="0" algn="ctr" rtl="0">
              <a:lnSpc>
                <a:spcPct val="102084"/>
              </a:lnSpc>
              <a:spcBef>
                <a:spcPts val="0"/>
              </a:spcBef>
              <a:spcAft>
                <a:spcPts val="0"/>
              </a:spcAft>
              <a:buNone/>
            </a:pPr>
            <a:r>
              <a:rPr lang="it-IT" sz="2000" b="1" dirty="0">
                <a:solidFill>
                  <a:srgbClr val="9A3324"/>
                </a:solidFill>
                <a:latin typeface="Open Sans"/>
                <a:ea typeface="Open Sans"/>
                <a:cs typeface="Open Sans"/>
                <a:sym typeface="Open Sans"/>
              </a:rPr>
              <a:t>Il nuovo atto di citazione secondo l’art. 163 </a:t>
            </a:r>
            <a:r>
              <a:rPr lang="it-IT" sz="2000" b="1" i="1" dirty="0">
                <a:solidFill>
                  <a:srgbClr val="9A3324"/>
                </a:solidFill>
                <a:latin typeface="Open Sans"/>
                <a:ea typeface="Open Sans"/>
                <a:cs typeface="Open Sans"/>
                <a:sym typeface="Open Sans"/>
              </a:rPr>
              <a:t>bis </a:t>
            </a:r>
            <a:r>
              <a:rPr lang="it-IT" sz="2000" b="1" dirty="0" err="1">
                <a:solidFill>
                  <a:srgbClr val="9A3324"/>
                </a:solidFill>
                <a:latin typeface="Open Sans"/>
                <a:ea typeface="Open Sans"/>
                <a:cs typeface="Open Sans"/>
                <a:sym typeface="Open Sans"/>
              </a:rPr>
              <a:t>c.p.c.</a:t>
            </a:r>
            <a:r>
              <a:rPr lang="it-IT" sz="2000" b="1" dirty="0">
                <a:solidFill>
                  <a:srgbClr val="9A3324"/>
                </a:solidFill>
                <a:latin typeface="Open Sans"/>
                <a:ea typeface="Open Sans"/>
                <a:cs typeface="Open Sans"/>
                <a:sym typeface="Open Sans"/>
              </a:rPr>
              <a:t>   2/2</a:t>
            </a:r>
            <a:endParaRPr sz="2000" dirty="0"/>
          </a:p>
        </p:txBody>
      </p:sp>
      <p:sp>
        <p:nvSpPr>
          <p:cNvPr id="2" name="Rettangolo 1"/>
          <p:cNvSpPr/>
          <p:nvPr/>
        </p:nvSpPr>
        <p:spPr>
          <a:xfrm>
            <a:off x="524275" y="1460315"/>
            <a:ext cx="7972835" cy="3693319"/>
          </a:xfrm>
          <a:prstGeom prst="rect">
            <a:avLst/>
          </a:prstGeom>
        </p:spPr>
        <p:txBody>
          <a:bodyPr wrap="square">
            <a:spAutoFit/>
          </a:bodyPr>
          <a:lstStyle/>
          <a:p>
            <a:pPr lvl="0" algn="just"/>
            <a:r>
              <a:rPr lang="it-IT" sz="1800" b="1" dirty="0">
                <a:solidFill>
                  <a:schemeClr val="tx2">
                    <a:lumMod val="50000"/>
                  </a:schemeClr>
                </a:solidFill>
                <a:latin typeface="Open Sans"/>
                <a:ea typeface="Open Sans"/>
                <a:cs typeface="Open Sans"/>
                <a:sym typeface="Open Sans"/>
              </a:rPr>
              <a:t>Modifica essenziale è quella dei termini previsti dall’art. 163 </a:t>
            </a:r>
            <a:r>
              <a:rPr lang="it-IT" sz="1800" b="1" i="1" dirty="0">
                <a:solidFill>
                  <a:schemeClr val="tx2">
                    <a:lumMod val="50000"/>
                  </a:schemeClr>
                </a:solidFill>
                <a:latin typeface="Open Sans"/>
                <a:ea typeface="Open Sans"/>
                <a:cs typeface="Open Sans"/>
                <a:sym typeface="Open Sans"/>
              </a:rPr>
              <a:t>bis</a:t>
            </a:r>
            <a:r>
              <a:rPr lang="it-IT" sz="1800" b="1" dirty="0">
                <a:solidFill>
                  <a:schemeClr val="tx2">
                    <a:lumMod val="50000"/>
                  </a:schemeClr>
                </a:solidFill>
                <a:latin typeface="Open Sans"/>
                <a:ea typeface="Open Sans"/>
                <a:cs typeface="Open Sans"/>
                <a:sym typeface="Open Sans"/>
              </a:rPr>
              <a:t> intercorrenti tra la notificazione della citazione e quello dell’udienza di comparizione aumentati da 90 giorni a 120 giorni (150 se il luogo della notificazione si trova all’estero).</a:t>
            </a:r>
          </a:p>
          <a:p>
            <a:pPr lvl="0" algn="just"/>
            <a:endParaRPr lang="it-IT" sz="1800" b="1" dirty="0">
              <a:solidFill>
                <a:schemeClr val="tx2">
                  <a:lumMod val="50000"/>
                </a:schemeClr>
              </a:solidFill>
              <a:latin typeface="Open Sans"/>
              <a:ea typeface="Open Sans"/>
              <a:cs typeface="Open Sans"/>
              <a:sym typeface="Open Sans"/>
            </a:endParaRPr>
          </a:p>
          <a:p>
            <a:pPr lvl="0" algn="just"/>
            <a:r>
              <a:rPr lang="it-IT" sz="1800" b="1" dirty="0">
                <a:solidFill>
                  <a:schemeClr val="tx2">
                    <a:lumMod val="50000"/>
                  </a:schemeClr>
                </a:solidFill>
                <a:latin typeface="Open Sans"/>
                <a:ea typeface="Open Sans"/>
                <a:cs typeface="Open Sans"/>
                <a:sym typeface="Open Sans"/>
              </a:rPr>
              <a:t>Gli artt. 166 e 167 </a:t>
            </a:r>
            <a:r>
              <a:rPr lang="it-IT" sz="1800" b="1" dirty="0" err="1">
                <a:solidFill>
                  <a:schemeClr val="tx2">
                    <a:lumMod val="50000"/>
                  </a:schemeClr>
                </a:solidFill>
                <a:latin typeface="Open Sans"/>
                <a:ea typeface="Open Sans"/>
                <a:cs typeface="Open Sans"/>
                <a:sym typeface="Open Sans"/>
              </a:rPr>
              <a:t>C.p.c.</a:t>
            </a:r>
            <a:r>
              <a:rPr lang="it-IT" sz="1800" b="1" dirty="0">
                <a:solidFill>
                  <a:schemeClr val="tx2">
                    <a:lumMod val="50000"/>
                  </a:schemeClr>
                </a:solidFill>
                <a:latin typeface="Open Sans"/>
                <a:ea typeface="Open Sans"/>
                <a:cs typeface="Open Sans"/>
                <a:sym typeface="Open Sans"/>
              </a:rPr>
              <a:t>, inoltre, nel disciplinare i termini di costituzione del convenuto e il contenuto della comparsa di risposta, sono stati modificati nel senso di prevedere che il convenuto si debba costituire almeno settanta giorni prima dell’udienza di comparizione e che debba dispiegare le proprie difese, eccezioni e domande riconvenzionali in modo chiaro e specifico, oltre ad avere l’onere di effettuare a pena di decadenza la chiamata in causa dei terzi.</a:t>
            </a:r>
            <a:endParaRPr lang="it-IT" sz="1800" b="1" dirty="0">
              <a:solidFill>
                <a:schemeClr val="tx2">
                  <a:lumMod val="50000"/>
                </a:schemeClr>
              </a:solidFill>
              <a:latin typeface="Open Sans" panose="020B0604020202020204" charset="0"/>
              <a:ea typeface="Open Sans" panose="020B0604020202020204" charset="0"/>
              <a:cs typeface="Open Sans" panose="020B0604020202020204" charset="0"/>
            </a:endParaRPr>
          </a:p>
        </p:txBody>
      </p:sp>
    </p:spTree>
    <p:extLst>
      <p:ext uri="{BB962C8B-B14F-4D97-AF65-F5344CB8AC3E}">
        <p14:creationId xmlns:p14="http://schemas.microsoft.com/office/powerpoint/2010/main" val="12074470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grpSp>
        <p:nvGrpSpPr>
          <p:cNvPr id="220" name="Google Shape;220;p5"/>
          <p:cNvGrpSpPr/>
          <p:nvPr/>
        </p:nvGrpSpPr>
        <p:grpSpPr>
          <a:xfrm>
            <a:off x="304124" y="6082919"/>
            <a:ext cx="3802172" cy="587573"/>
            <a:chOff x="0" y="0"/>
            <a:chExt cx="5407533" cy="835660"/>
          </a:xfrm>
        </p:grpSpPr>
        <p:sp>
          <p:nvSpPr>
            <p:cNvPr id="221" name="Google Shape;221;p5"/>
            <p:cNvSpPr/>
            <p:nvPr/>
          </p:nvSpPr>
          <p:spPr>
            <a:xfrm>
              <a:off x="6731" y="6731"/>
              <a:ext cx="5394071" cy="822198"/>
            </a:xfrm>
            <a:custGeom>
              <a:avLst/>
              <a:gdLst/>
              <a:ahLst/>
              <a:cxnLst/>
              <a:rect l="l" t="t" r="r" b="b"/>
              <a:pathLst>
                <a:path w="5394071" h="822198" extrusionOk="0">
                  <a:moveTo>
                    <a:pt x="0" y="0"/>
                  </a:moveTo>
                  <a:lnTo>
                    <a:pt x="5394071" y="0"/>
                  </a:lnTo>
                  <a:lnTo>
                    <a:pt x="5394071" y="822198"/>
                  </a:lnTo>
                  <a:lnTo>
                    <a:pt x="0" y="822198"/>
                  </a:lnTo>
                  <a:close/>
                </a:path>
              </a:pathLst>
            </a:custGeom>
            <a:solidFill>
              <a:srgbClr val="FFFFFF"/>
            </a:solidFill>
            <a:ln>
              <a:noFill/>
            </a:ln>
          </p:spPr>
        </p:sp>
        <p:sp>
          <p:nvSpPr>
            <p:cNvPr id="222" name="Google Shape;222;p5"/>
            <p:cNvSpPr/>
            <p:nvPr/>
          </p:nvSpPr>
          <p:spPr>
            <a:xfrm>
              <a:off x="0" y="0"/>
              <a:ext cx="5407533" cy="835660"/>
            </a:xfrm>
            <a:custGeom>
              <a:avLst/>
              <a:gdLst/>
              <a:ahLst/>
              <a:cxnLst/>
              <a:rect l="l" t="t" r="r" b="b"/>
              <a:pathLst>
                <a:path w="5407533" h="835660" extrusionOk="0">
                  <a:moveTo>
                    <a:pt x="6731" y="0"/>
                  </a:moveTo>
                  <a:lnTo>
                    <a:pt x="5400802" y="0"/>
                  </a:lnTo>
                  <a:cubicBezTo>
                    <a:pt x="5404485" y="0"/>
                    <a:pt x="5407533" y="3048"/>
                    <a:pt x="5407533" y="6731"/>
                  </a:cubicBezTo>
                  <a:lnTo>
                    <a:pt x="5407533" y="828929"/>
                  </a:lnTo>
                  <a:cubicBezTo>
                    <a:pt x="5407533" y="832612"/>
                    <a:pt x="5404485" y="835660"/>
                    <a:pt x="5400802" y="835660"/>
                  </a:cubicBezTo>
                  <a:lnTo>
                    <a:pt x="6731" y="835660"/>
                  </a:lnTo>
                  <a:cubicBezTo>
                    <a:pt x="3048" y="835660"/>
                    <a:pt x="0" y="832612"/>
                    <a:pt x="0" y="828929"/>
                  </a:cubicBezTo>
                  <a:lnTo>
                    <a:pt x="0" y="6731"/>
                  </a:lnTo>
                  <a:cubicBezTo>
                    <a:pt x="0" y="3048"/>
                    <a:pt x="3048" y="0"/>
                    <a:pt x="6731" y="0"/>
                  </a:cubicBezTo>
                  <a:moveTo>
                    <a:pt x="6731" y="13589"/>
                  </a:moveTo>
                  <a:lnTo>
                    <a:pt x="6731" y="6731"/>
                  </a:lnTo>
                  <a:lnTo>
                    <a:pt x="13462" y="6731"/>
                  </a:lnTo>
                  <a:lnTo>
                    <a:pt x="13462" y="828929"/>
                  </a:lnTo>
                  <a:lnTo>
                    <a:pt x="6731" y="828929"/>
                  </a:lnTo>
                  <a:lnTo>
                    <a:pt x="6731" y="822198"/>
                  </a:lnTo>
                  <a:lnTo>
                    <a:pt x="5400802" y="822198"/>
                  </a:lnTo>
                  <a:lnTo>
                    <a:pt x="5400802" y="828929"/>
                  </a:lnTo>
                  <a:lnTo>
                    <a:pt x="5394071" y="828929"/>
                  </a:lnTo>
                  <a:lnTo>
                    <a:pt x="5394071" y="6731"/>
                  </a:lnTo>
                  <a:lnTo>
                    <a:pt x="5400802" y="6731"/>
                  </a:lnTo>
                  <a:lnTo>
                    <a:pt x="5400802" y="13462"/>
                  </a:lnTo>
                  <a:lnTo>
                    <a:pt x="6731" y="13462"/>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23" name="Google Shape;223;p5"/>
          <p:cNvPicPr preferRelativeResize="0"/>
          <p:nvPr/>
        </p:nvPicPr>
        <p:blipFill rotWithShape="1">
          <a:blip r:embed="rId3">
            <a:alphaModFix/>
          </a:blip>
          <a:srcRect/>
          <a:stretch/>
        </p:blipFill>
        <p:spPr>
          <a:xfrm>
            <a:off x="211611" y="6294674"/>
            <a:ext cx="1548775" cy="497971"/>
          </a:xfrm>
          <a:prstGeom prst="rect">
            <a:avLst/>
          </a:prstGeom>
          <a:noFill/>
          <a:ln>
            <a:noFill/>
          </a:ln>
        </p:spPr>
      </p:pic>
      <p:grpSp>
        <p:nvGrpSpPr>
          <p:cNvPr id="224" name="Google Shape;224;p5"/>
          <p:cNvGrpSpPr/>
          <p:nvPr/>
        </p:nvGrpSpPr>
        <p:grpSpPr>
          <a:xfrm>
            <a:off x="-4762" y="632548"/>
            <a:ext cx="5301913" cy="213866"/>
            <a:chOff x="0" y="0"/>
            <a:chExt cx="7540499" cy="304165"/>
          </a:xfrm>
        </p:grpSpPr>
        <p:sp>
          <p:nvSpPr>
            <p:cNvPr id="225" name="Google Shape;225;p5"/>
            <p:cNvSpPr/>
            <p:nvPr/>
          </p:nvSpPr>
          <p:spPr>
            <a:xfrm>
              <a:off x="6731" y="6731"/>
              <a:ext cx="7527036" cy="290703"/>
            </a:xfrm>
            <a:custGeom>
              <a:avLst/>
              <a:gdLst/>
              <a:ahLst/>
              <a:cxnLst/>
              <a:rect l="l" t="t" r="r" b="b"/>
              <a:pathLst>
                <a:path w="7527036" h="290703" extrusionOk="0">
                  <a:moveTo>
                    <a:pt x="0" y="0"/>
                  </a:moveTo>
                  <a:lnTo>
                    <a:pt x="7527036" y="0"/>
                  </a:lnTo>
                  <a:lnTo>
                    <a:pt x="7527036" y="290703"/>
                  </a:lnTo>
                  <a:lnTo>
                    <a:pt x="0" y="290703"/>
                  </a:lnTo>
                  <a:close/>
                </a:path>
              </a:pathLst>
            </a:custGeom>
            <a:solidFill>
              <a:srgbClr val="FFFFFF"/>
            </a:solidFill>
            <a:ln>
              <a:noFill/>
            </a:ln>
          </p:spPr>
        </p:sp>
        <p:sp>
          <p:nvSpPr>
            <p:cNvPr id="226" name="Google Shape;226;p5"/>
            <p:cNvSpPr/>
            <p:nvPr/>
          </p:nvSpPr>
          <p:spPr>
            <a:xfrm>
              <a:off x="0" y="0"/>
              <a:ext cx="7540499" cy="304165"/>
            </a:xfrm>
            <a:custGeom>
              <a:avLst/>
              <a:gdLst/>
              <a:ahLst/>
              <a:cxnLst/>
              <a:rect l="l" t="t" r="r" b="b"/>
              <a:pathLst>
                <a:path w="7540499" h="304165" extrusionOk="0">
                  <a:moveTo>
                    <a:pt x="6731" y="0"/>
                  </a:moveTo>
                  <a:lnTo>
                    <a:pt x="7533767" y="0"/>
                  </a:lnTo>
                  <a:cubicBezTo>
                    <a:pt x="7537450" y="0"/>
                    <a:pt x="7540499" y="3048"/>
                    <a:pt x="7540499" y="6731"/>
                  </a:cubicBezTo>
                  <a:lnTo>
                    <a:pt x="7540499" y="297434"/>
                  </a:lnTo>
                  <a:cubicBezTo>
                    <a:pt x="7540499" y="301117"/>
                    <a:pt x="7537450" y="304165"/>
                    <a:pt x="7533767" y="304165"/>
                  </a:cubicBezTo>
                  <a:lnTo>
                    <a:pt x="6731" y="304165"/>
                  </a:lnTo>
                  <a:cubicBezTo>
                    <a:pt x="3048" y="304165"/>
                    <a:pt x="0" y="301117"/>
                    <a:pt x="0" y="297434"/>
                  </a:cubicBezTo>
                  <a:lnTo>
                    <a:pt x="0" y="6731"/>
                  </a:lnTo>
                  <a:cubicBezTo>
                    <a:pt x="0" y="3048"/>
                    <a:pt x="3048" y="0"/>
                    <a:pt x="6731" y="0"/>
                  </a:cubicBezTo>
                  <a:moveTo>
                    <a:pt x="6731" y="13589"/>
                  </a:moveTo>
                  <a:lnTo>
                    <a:pt x="6731" y="6731"/>
                  </a:lnTo>
                  <a:lnTo>
                    <a:pt x="13462" y="6731"/>
                  </a:lnTo>
                  <a:lnTo>
                    <a:pt x="13462" y="297434"/>
                  </a:lnTo>
                  <a:lnTo>
                    <a:pt x="6731" y="297434"/>
                  </a:lnTo>
                  <a:lnTo>
                    <a:pt x="6731" y="290703"/>
                  </a:lnTo>
                  <a:lnTo>
                    <a:pt x="7533767" y="290703"/>
                  </a:lnTo>
                  <a:lnTo>
                    <a:pt x="7533767" y="297434"/>
                  </a:lnTo>
                  <a:lnTo>
                    <a:pt x="7527036" y="297434"/>
                  </a:lnTo>
                  <a:lnTo>
                    <a:pt x="7527036" y="6731"/>
                  </a:lnTo>
                  <a:lnTo>
                    <a:pt x="7533767" y="6731"/>
                  </a:lnTo>
                  <a:lnTo>
                    <a:pt x="7533767" y="13462"/>
                  </a:lnTo>
                  <a:lnTo>
                    <a:pt x="6731" y="13462"/>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27" name="Google Shape;227;p5"/>
          <p:cNvCxnSpPr/>
          <p:nvPr/>
        </p:nvCxnSpPr>
        <p:spPr>
          <a:xfrm rot="14483">
            <a:off x="-12727" y="730555"/>
            <a:ext cx="6029053" cy="0"/>
          </a:xfrm>
          <a:prstGeom prst="straightConnector1">
            <a:avLst/>
          </a:prstGeom>
          <a:noFill/>
          <a:ln w="19050" cap="rnd" cmpd="sng">
            <a:solidFill>
              <a:srgbClr val="595959"/>
            </a:solidFill>
            <a:prstDash val="solid"/>
            <a:round/>
            <a:headEnd type="none" w="sm" len="sm"/>
            <a:tailEnd type="none" w="sm" len="sm"/>
          </a:ln>
        </p:spPr>
      </p:cxnSp>
      <p:sp>
        <p:nvSpPr>
          <p:cNvPr id="271" name="Google Shape;271;p5"/>
          <p:cNvSpPr txBox="1"/>
          <p:nvPr/>
        </p:nvSpPr>
        <p:spPr>
          <a:xfrm>
            <a:off x="265794" y="368132"/>
            <a:ext cx="7971833" cy="235449"/>
          </a:xfrm>
          <a:prstGeom prst="rect">
            <a:avLst/>
          </a:prstGeom>
          <a:noFill/>
          <a:ln>
            <a:noFill/>
          </a:ln>
        </p:spPr>
        <p:txBody>
          <a:bodyPr spcFirstLastPara="1" wrap="square" lIns="0" tIns="0" rIns="0" bIns="0" anchor="t" anchorCtr="0">
            <a:spAutoFit/>
          </a:bodyPr>
          <a:lstStyle/>
          <a:p>
            <a:pPr lvl="0">
              <a:lnSpc>
                <a:spcPct val="102084"/>
              </a:lnSpc>
            </a:pPr>
            <a:r>
              <a:rPr lang="it-IT" sz="1500" b="1" dirty="0">
                <a:solidFill>
                  <a:srgbClr val="9A3324"/>
                </a:solidFill>
                <a:latin typeface="Open Sans"/>
                <a:ea typeface="Open Sans"/>
                <a:cs typeface="Open Sans"/>
                <a:sym typeface="Open Sans"/>
              </a:rPr>
              <a:t>Le modifiche alla fase introduttiva del processo ordinario di cognizione</a:t>
            </a:r>
            <a:endParaRPr lang="it-IT" sz="1500" dirty="0"/>
          </a:p>
        </p:txBody>
      </p:sp>
      <p:pic>
        <p:nvPicPr>
          <p:cNvPr id="204" name="Picture 3" descr="univ_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68686" y="126118"/>
            <a:ext cx="1767272" cy="734310"/>
          </a:xfrm>
          <a:prstGeom prst="rect">
            <a:avLst/>
          </a:prstGeom>
          <a:noFill/>
          <a:extLst>
            <a:ext uri="{909E8E84-426E-40DD-AFC4-6F175D3DCCD1}">
              <a14:hiddenFill xmlns:a14="http://schemas.microsoft.com/office/drawing/2010/main">
                <a:solidFill>
                  <a:srgbClr val="FFFFFF"/>
                </a:solidFill>
              </a14:hiddenFill>
            </a:ext>
          </a:extLst>
        </p:spPr>
      </p:pic>
      <p:sp>
        <p:nvSpPr>
          <p:cNvPr id="206" name="Google Shape;271;p5"/>
          <p:cNvSpPr txBox="1"/>
          <p:nvPr/>
        </p:nvSpPr>
        <p:spPr>
          <a:xfrm>
            <a:off x="524275" y="1024230"/>
            <a:ext cx="8021474" cy="313932"/>
          </a:xfrm>
          <a:prstGeom prst="rect">
            <a:avLst/>
          </a:prstGeom>
          <a:noFill/>
          <a:ln>
            <a:noFill/>
          </a:ln>
        </p:spPr>
        <p:txBody>
          <a:bodyPr spcFirstLastPara="1" wrap="square" lIns="0" tIns="0" rIns="0" bIns="0" anchor="t" anchorCtr="0">
            <a:spAutoFit/>
          </a:bodyPr>
          <a:lstStyle/>
          <a:p>
            <a:pPr marL="0" marR="0" lvl="0" indent="0" algn="ctr" rtl="0">
              <a:lnSpc>
                <a:spcPct val="102084"/>
              </a:lnSpc>
              <a:spcBef>
                <a:spcPts val="0"/>
              </a:spcBef>
              <a:spcAft>
                <a:spcPts val="0"/>
              </a:spcAft>
              <a:buNone/>
            </a:pPr>
            <a:r>
              <a:rPr lang="it-IT" sz="2000" b="1" dirty="0">
                <a:solidFill>
                  <a:srgbClr val="9A3324"/>
                </a:solidFill>
                <a:latin typeface="Open Sans"/>
                <a:ea typeface="Open Sans"/>
                <a:cs typeface="Open Sans"/>
                <a:sym typeface="Open Sans"/>
              </a:rPr>
              <a:t>Le verifiche di cui all’art. 171 </a:t>
            </a:r>
            <a:r>
              <a:rPr lang="it-IT" sz="2000" b="1" i="1" dirty="0">
                <a:solidFill>
                  <a:srgbClr val="9A3324"/>
                </a:solidFill>
                <a:latin typeface="Open Sans"/>
                <a:ea typeface="Open Sans"/>
                <a:cs typeface="Open Sans"/>
                <a:sym typeface="Open Sans"/>
              </a:rPr>
              <a:t>bis </a:t>
            </a:r>
            <a:r>
              <a:rPr lang="it-IT" sz="2000" b="1" dirty="0" err="1">
                <a:solidFill>
                  <a:srgbClr val="9A3324"/>
                </a:solidFill>
                <a:latin typeface="Open Sans"/>
                <a:ea typeface="Open Sans"/>
                <a:cs typeface="Open Sans"/>
                <a:sym typeface="Open Sans"/>
              </a:rPr>
              <a:t>c.p.c.</a:t>
            </a:r>
            <a:endParaRPr sz="2000" dirty="0"/>
          </a:p>
        </p:txBody>
      </p:sp>
      <p:sp>
        <p:nvSpPr>
          <p:cNvPr id="2" name="Rettangolo 1"/>
          <p:cNvSpPr/>
          <p:nvPr/>
        </p:nvSpPr>
        <p:spPr>
          <a:xfrm>
            <a:off x="524275" y="1460315"/>
            <a:ext cx="7972835" cy="4785926"/>
          </a:xfrm>
          <a:prstGeom prst="rect">
            <a:avLst/>
          </a:prstGeom>
        </p:spPr>
        <p:txBody>
          <a:bodyPr wrap="square">
            <a:spAutoFit/>
          </a:bodyPr>
          <a:lstStyle/>
          <a:p>
            <a:pPr lvl="0" algn="just"/>
            <a:r>
              <a:rPr lang="it-IT" sz="1600" b="1" dirty="0">
                <a:solidFill>
                  <a:schemeClr val="tx2">
                    <a:lumMod val="50000"/>
                  </a:schemeClr>
                </a:solidFill>
                <a:latin typeface="Open Sans"/>
                <a:ea typeface="Open Sans"/>
                <a:cs typeface="Open Sans"/>
                <a:sym typeface="Open Sans"/>
              </a:rPr>
              <a:t>Dopo la scadenza del termine di costituzione del convenuto, il Giudice svolge i controlli di ordine processuale legati alla corretta instaurazione del contraddittorio. In particolare, attraverso l'introduzione dell'art. 171-</a:t>
            </a:r>
            <a:r>
              <a:rPr lang="it-IT" sz="1600" b="1" i="1" dirty="0">
                <a:solidFill>
                  <a:schemeClr val="tx2">
                    <a:lumMod val="50000"/>
                  </a:schemeClr>
                </a:solidFill>
                <a:latin typeface="Open Sans"/>
                <a:ea typeface="Open Sans"/>
                <a:cs typeface="Open Sans"/>
                <a:sym typeface="Open Sans"/>
              </a:rPr>
              <a:t>bis</a:t>
            </a:r>
            <a:r>
              <a:rPr lang="it-IT" sz="1600" b="1" dirty="0">
                <a:solidFill>
                  <a:schemeClr val="tx2">
                    <a:lumMod val="50000"/>
                  </a:schemeClr>
                </a:solidFill>
                <a:latin typeface="Open Sans"/>
                <a:ea typeface="Open Sans"/>
                <a:cs typeface="Open Sans"/>
                <a:sym typeface="Open Sans"/>
              </a:rPr>
              <a:t> </a:t>
            </a:r>
            <a:r>
              <a:rPr lang="it-IT" sz="1600" b="1" dirty="0" err="1">
                <a:solidFill>
                  <a:schemeClr val="tx2">
                    <a:lumMod val="50000"/>
                  </a:schemeClr>
                </a:solidFill>
                <a:latin typeface="Open Sans"/>
                <a:ea typeface="Open Sans"/>
                <a:cs typeface="Open Sans"/>
                <a:sym typeface="Open Sans"/>
              </a:rPr>
              <a:t>c.p.c.</a:t>
            </a:r>
            <a:r>
              <a:rPr lang="it-IT" sz="1600" b="1" dirty="0">
                <a:solidFill>
                  <a:schemeClr val="tx2">
                    <a:lumMod val="50000"/>
                  </a:schemeClr>
                </a:solidFill>
                <a:latin typeface="Open Sans"/>
                <a:ea typeface="Open Sans"/>
                <a:cs typeface="Open Sans"/>
                <a:sym typeface="Open Sans"/>
              </a:rPr>
              <a:t>, è previsto che, entro i quindici giorni successivi alla scadenza del nuovo termine di costituzione del convenuto ex art. 166 </a:t>
            </a:r>
            <a:r>
              <a:rPr lang="it-IT" sz="1600" b="1" dirty="0" err="1">
                <a:solidFill>
                  <a:schemeClr val="tx2">
                    <a:lumMod val="50000"/>
                  </a:schemeClr>
                </a:solidFill>
                <a:latin typeface="Open Sans"/>
                <a:ea typeface="Open Sans"/>
                <a:cs typeface="Open Sans"/>
                <a:sym typeface="Open Sans"/>
              </a:rPr>
              <a:t>c.p.c.</a:t>
            </a:r>
            <a:r>
              <a:rPr lang="it-IT" sz="1600" b="1" dirty="0">
                <a:solidFill>
                  <a:schemeClr val="tx2">
                    <a:lumMod val="50000"/>
                  </a:schemeClr>
                </a:solidFill>
                <a:latin typeface="Open Sans"/>
                <a:ea typeface="Open Sans"/>
                <a:cs typeface="Open Sans"/>
                <a:sym typeface="Open Sans"/>
              </a:rPr>
              <a:t> (settanta giorni prima dell’udienza), il giudice, ove necessario, adotta i provvedimenti concernenti:</a:t>
            </a:r>
          </a:p>
          <a:p>
            <a:pPr lvl="0" algn="just"/>
            <a:endParaRPr lang="it-IT" sz="1600" b="1" dirty="0">
              <a:solidFill>
                <a:schemeClr val="tx2">
                  <a:lumMod val="50000"/>
                </a:schemeClr>
              </a:solidFill>
              <a:latin typeface="Open Sans"/>
              <a:ea typeface="Open Sans"/>
              <a:cs typeface="Open Sans"/>
              <a:sym typeface="Open Sans"/>
            </a:endParaRPr>
          </a:p>
          <a:p>
            <a:pPr lvl="0" algn="just"/>
            <a:r>
              <a:rPr lang="it-IT" sz="1600" b="1" dirty="0">
                <a:solidFill>
                  <a:schemeClr val="tx2">
                    <a:lumMod val="50000"/>
                  </a:schemeClr>
                </a:solidFill>
                <a:latin typeface="Open Sans"/>
                <a:ea typeface="Open Sans"/>
                <a:cs typeface="Open Sans"/>
                <a:sym typeface="Open Sans"/>
              </a:rPr>
              <a:t>-	l’integrazione del contraddittorio ex art. 102, comma 2, </a:t>
            </a:r>
            <a:r>
              <a:rPr lang="it-IT" sz="1600" b="1" dirty="0" err="1">
                <a:solidFill>
                  <a:schemeClr val="tx2">
                    <a:lumMod val="50000"/>
                  </a:schemeClr>
                </a:solidFill>
                <a:latin typeface="Open Sans"/>
                <a:ea typeface="Open Sans"/>
                <a:cs typeface="Open Sans"/>
                <a:sym typeface="Open Sans"/>
              </a:rPr>
              <a:t>c.p.c.</a:t>
            </a:r>
            <a:r>
              <a:rPr lang="it-IT" sz="1600" b="1" dirty="0">
                <a:solidFill>
                  <a:schemeClr val="tx2">
                    <a:lumMod val="50000"/>
                  </a:schemeClr>
                </a:solidFill>
                <a:latin typeface="Open Sans"/>
                <a:ea typeface="Open Sans"/>
                <a:cs typeface="Open Sans"/>
                <a:sym typeface="Open Sans"/>
              </a:rPr>
              <a:t>;</a:t>
            </a:r>
          </a:p>
          <a:p>
            <a:pPr lvl="0" algn="just"/>
            <a:r>
              <a:rPr lang="it-IT" sz="1600" b="1" dirty="0">
                <a:solidFill>
                  <a:schemeClr val="tx2">
                    <a:lumMod val="50000"/>
                  </a:schemeClr>
                </a:solidFill>
                <a:latin typeface="Open Sans"/>
                <a:ea typeface="Open Sans"/>
                <a:cs typeface="Open Sans"/>
                <a:sym typeface="Open Sans"/>
              </a:rPr>
              <a:t>-	la chiamata del terzo ex art. 107 c.c.;</a:t>
            </a:r>
          </a:p>
          <a:p>
            <a:pPr lvl="0" algn="just"/>
            <a:r>
              <a:rPr lang="it-IT" sz="1600" b="1" dirty="0">
                <a:solidFill>
                  <a:schemeClr val="tx2">
                    <a:lumMod val="50000"/>
                  </a:schemeClr>
                </a:solidFill>
                <a:latin typeface="Open Sans"/>
                <a:ea typeface="Open Sans"/>
                <a:cs typeface="Open Sans"/>
                <a:sym typeface="Open Sans"/>
              </a:rPr>
              <a:t>-	la nullità dell'atto di citazione (art. 164, commi 2, 3, 5, e 6 </a:t>
            </a:r>
            <a:r>
              <a:rPr lang="it-IT" sz="1600" b="1" dirty="0" err="1">
                <a:solidFill>
                  <a:schemeClr val="tx2">
                    <a:lumMod val="50000"/>
                  </a:schemeClr>
                </a:solidFill>
                <a:latin typeface="Open Sans"/>
                <a:ea typeface="Open Sans"/>
                <a:cs typeface="Open Sans"/>
                <a:sym typeface="Open Sans"/>
              </a:rPr>
              <a:t>c.p.c.</a:t>
            </a:r>
            <a:r>
              <a:rPr lang="it-IT" sz="1600" b="1" dirty="0">
                <a:solidFill>
                  <a:schemeClr val="tx2">
                    <a:lumMod val="50000"/>
                  </a:schemeClr>
                </a:solidFill>
                <a:latin typeface="Open Sans"/>
                <a:ea typeface="Open Sans"/>
                <a:cs typeface="Open Sans"/>
                <a:sym typeface="Open Sans"/>
              </a:rPr>
              <a:t>) 	e della comparsa di costituzione e risposta (art. 167, commi 2 e 	3, 	</a:t>
            </a:r>
            <a:r>
              <a:rPr lang="it-IT" sz="1600" b="1" dirty="0" err="1">
                <a:solidFill>
                  <a:schemeClr val="tx2">
                    <a:lumMod val="50000"/>
                  </a:schemeClr>
                </a:solidFill>
                <a:latin typeface="Open Sans"/>
                <a:ea typeface="Open Sans"/>
                <a:cs typeface="Open Sans"/>
                <a:sym typeface="Open Sans"/>
              </a:rPr>
              <a:t>c.p.c.</a:t>
            </a:r>
            <a:r>
              <a:rPr lang="it-IT" sz="1600" b="1" dirty="0">
                <a:solidFill>
                  <a:schemeClr val="tx2">
                    <a:lumMod val="50000"/>
                  </a:schemeClr>
                </a:solidFill>
                <a:latin typeface="Open Sans"/>
                <a:ea typeface="Open Sans"/>
                <a:cs typeface="Open Sans"/>
                <a:sym typeface="Open Sans"/>
              </a:rPr>
              <a:t>);</a:t>
            </a:r>
          </a:p>
          <a:p>
            <a:pPr lvl="0" algn="just"/>
            <a:r>
              <a:rPr lang="it-IT" sz="1600" b="1" dirty="0">
                <a:solidFill>
                  <a:schemeClr val="tx2">
                    <a:lumMod val="50000"/>
                  </a:schemeClr>
                </a:solidFill>
                <a:latin typeface="Open Sans"/>
                <a:ea typeface="Open Sans"/>
                <a:cs typeface="Open Sans"/>
                <a:sym typeface="Open Sans"/>
              </a:rPr>
              <a:t>-	la contumacia (artt. 171, comma 3, 291 e 292 </a:t>
            </a:r>
            <a:r>
              <a:rPr lang="it-IT" sz="1600" b="1" dirty="0" err="1">
                <a:solidFill>
                  <a:schemeClr val="tx2">
                    <a:lumMod val="50000"/>
                  </a:schemeClr>
                </a:solidFill>
                <a:latin typeface="Open Sans"/>
                <a:ea typeface="Open Sans"/>
                <a:cs typeface="Open Sans"/>
                <a:sym typeface="Open Sans"/>
              </a:rPr>
              <a:t>c.p.c.</a:t>
            </a:r>
            <a:r>
              <a:rPr lang="it-IT" sz="1600" b="1" dirty="0">
                <a:solidFill>
                  <a:schemeClr val="tx2">
                    <a:lumMod val="50000"/>
                  </a:schemeClr>
                </a:solidFill>
                <a:latin typeface="Open Sans"/>
                <a:ea typeface="Open Sans"/>
                <a:cs typeface="Open Sans"/>
                <a:sym typeface="Open Sans"/>
              </a:rPr>
              <a:t>);</a:t>
            </a:r>
          </a:p>
          <a:p>
            <a:pPr lvl="0" algn="just"/>
            <a:r>
              <a:rPr lang="it-IT" sz="1600" b="1" dirty="0">
                <a:solidFill>
                  <a:schemeClr val="tx2">
                    <a:lumMod val="50000"/>
                  </a:schemeClr>
                </a:solidFill>
                <a:latin typeface="Open Sans"/>
                <a:ea typeface="Open Sans"/>
                <a:cs typeface="Open Sans"/>
                <a:sym typeface="Open Sans"/>
              </a:rPr>
              <a:t>-	i difetti di rappresentanza, assistenza e autorizzazione (art. 182 	</a:t>
            </a:r>
            <a:r>
              <a:rPr lang="it-IT" sz="1600" b="1" dirty="0" err="1">
                <a:solidFill>
                  <a:schemeClr val="tx2">
                    <a:lumMod val="50000"/>
                  </a:schemeClr>
                </a:solidFill>
                <a:latin typeface="Open Sans"/>
                <a:ea typeface="Open Sans"/>
                <a:cs typeface="Open Sans"/>
                <a:sym typeface="Open Sans"/>
              </a:rPr>
              <a:t>c.p.c.</a:t>
            </a:r>
            <a:r>
              <a:rPr lang="it-IT" sz="1600" b="1" dirty="0">
                <a:solidFill>
                  <a:schemeClr val="tx2">
                    <a:lumMod val="50000"/>
                  </a:schemeClr>
                </a:solidFill>
                <a:latin typeface="Open Sans"/>
                <a:ea typeface="Open Sans"/>
                <a:cs typeface="Open Sans"/>
                <a:sym typeface="Open Sans"/>
              </a:rPr>
              <a:t>);</a:t>
            </a:r>
          </a:p>
          <a:p>
            <a:pPr lvl="0" algn="just"/>
            <a:r>
              <a:rPr lang="it-IT" sz="1600" b="1" dirty="0">
                <a:solidFill>
                  <a:schemeClr val="tx2">
                    <a:lumMod val="50000"/>
                  </a:schemeClr>
                </a:solidFill>
                <a:latin typeface="Open Sans"/>
                <a:ea typeface="Open Sans"/>
                <a:cs typeface="Open Sans"/>
                <a:sym typeface="Open Sans"/>
              </a:rPr>
              <a:t>-	la chiamata in causa richiesta dal convenuto (art. 269, comma 2, 	</a:t>
            </a:r>
            <a:r>
              <a:rPr lang="it-IT" sz="1600" b="1" dirty="0" err="1">
                <a:solidFill>
                  <a:schemeClr val="tx2">
                    <a:lumMod val="50000"/>
                  </a:schemeClr>
                </a:solidFill>
                <a:latin typeface="Open Sans"/>
                <a:ea typeface="Open Sans"/>
                <a:cs typeface="Open Sans"/>
                <a:sym typeface="Open Sans"/>
              </a:rPr>
              <a:t>c.p.c.</a:t>
            </a:r>
            <a:r>
              <a:rPr lang="it-IT" sz="1600" b="1" dirty="0">
                <a:solidFill>
                  <a:schemeClr val="tx2">
                    <a:lumMod val="50000"/>
                  </a:schemeClr>
                </a:solidFill>
                <a:latin typeface="Open Sans"/>
                <a:ea typeface="Open Sans"/>
                <a:cs typeface="Open Sans"/>
                <a:sym typeface="Open Sans"/>
              </a:rPr>
              <a:t>).</a:t>
            </a:r>
          </a:p>
          <a:p>
            <a:pPr lvl="0" algn="just"/>
            <a:endParaRPr lang="it-IT" sz="1700" b="1" dirty="0">
              <a:solidFill>
                <a:schemeClr val="tx2">
                  <a:lumMod val="50000"/>
                </a:schemeClr>
              </a:solidFill>
              <a:latin typeface="Open Sans"/>
              <a:ea typeface="Open Sans"/>
              <a:cs typeface="Open Sans"/>
              <a:sym typeface="Open Sans"/>
            </a:endParaRPr>
          </a:p>
        </p:txBody>
      </p:sp>
    </p:spTree>
    <p:extLst>
      <p:ext uri="{BB962C8B-B14F-4D97-AF65-F5344CB8AC3E}">
        <p14:creationId xmlns:p14="http://schemas.microsoft.com/office/powerpoint/2010/main" val="34338533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grpSp>
        <p:nvGrpSpPr>
          <p:cNvPr id="220" name="Google Shape;220;p5"/>
          <p:cNvGrpSpPr/>
          <p:nvPr/>
        </p:nvGrpSpPr>
        <p:grpSpPr>
          <a:xfrm>
            <a:off x="304124" y="6082919"/>
            <a:ext cx="3802172" cy="587573"/>
            <a:chOff x="0" y="0"/>
            <a:chExt cx="5407533" cy="835660"/>
          </a:xfrm>
        </p:grpSpPr>
        <p:sp>
          <p:nvSpPr>
            <p:cNvPr id="221" name="Google Shape;221;p5"/>
            <p:cNvSpPr/>
            <p:nvPr/>
          </p:nvSpPr>
          <p:spPr>
            <a:xfrm>
              <a:off x="6731" y="6731"/>
              <a:ext cx="5394071" cy="822198"/>
            </a:xfrm>
            <a:custGeom>
              <a:avLst/>
              <a:gdLst/>
              <a:ahLst/>
              <a:cxnLst/>
              <a:rect l="l" t="t" r="r" b="b"/>
              <a:pathLst>
                <a:path w="5394071" h="822198" extrusionOk="0">
                  <a:moveTo>
                    <a:pt x="0" y="0"/>
                  </a:moveTo>
                  <a:lnTo>
                    <a:pt x="5394071" y="0"/>
                  </a:lnTo>
                  <a:lnTo>
                    <a:pt x="5394071" y="822198"/>
                  </a:lnTo>
                  <a:lnTo>
                    <a:pt x="0" y="822198"/>
                  </a:lnTo>
                  <a:close/>
                </a:path>
              </a:pathLst>
            </a:custGeom>
            <a:solidFill>
              <a:srgbClr val="FFFFFF"/>
            </a:solidFill>
            <a:ln>
              <a:noFill/>
            </a:ln>
          </p:spPr>
        </p:sp>
        <p:sp>
          <p:nvSpPr>
            <p:cNvPr id="222" name="Google Shape;222;p5"/>
            <p:cNvSpPr/>
            <p:nvPr/>
          </p:nvSpPr>
          <p:spPr>
            <a:xfrm>
              <a:off x="0" y="0"/>
              <a:ext cx="5407533" cy="835660"/>
            </a:xfrm>
            <a:custGeom>
              <a:avLst/>
              <a:gdLst/>
              <a:ahLst/>
              <a:cxnLst/>
              <a:rect l="l" t="t" r="r" b="b"/>
              <a:pathLst>
                <a:path w="5407533" h="835660" extrusionOk="0">
                  <a:moveTo>
                    <a:pt x="6731" y="0"/>
                  </a:moveTo>
                  <a:lnTo>
                    <a:pt x="5400802" y="0"/>
                  </a:lnTo>
                  <a:cubicBezTo>
                    <a:pt x="5404485" y="0"/>
                    <a:pt x="5407533" y="3048"/>
                    <a:pt x="5407533" y="6731"/>
                  </a:cubicBezTo>
                  <a:lnTo>
                    <a:pt x="5407533" y="828929"/>
                  </a:lnTo>
                  <a:cubicBezTo>
                    <a:pt x="5407533" y="832612"/>
                    <a:pt x="5404485" y="835660"/>
                    <a:pt x="5400802" y="835660"/>
                  </a:cubicBezTo>
                  <a:lnTo>
                    <a:pt x="6731" y="835660"/>
                  </a:lnTo>
                  <a:cubicBezTo>
                    <a:pt x="3048" y="835660"/>
                    <a:pt x="0" y="832612"/>
                    <a:pt x="0" y="828929"/>
                  </a:cubicBezTo>
                  <a:lnTo>
                    <a:pt x="0" y="6731"/>
                  </a:lnTo>
                  <a:cubicBezTo>
                    <a:pt x="0" y="3048"/>
                    <a:pt x="3048" y="0"/>
                    <a:pt x="6731" y="0"/>
                  </a:cubicBezTo>
                  <a:moveTo>
                    <a:pt x="6731" y="13589"/>
                  </a:moveTo>
                  <a:lnTo>
                    <a:pt x="6731" y="6731"/>
                  </a:lnTo>
                  <a:lnTo>
                    <a:pt x="13462" y="6731"/>
                  </a:lnTo>
                  <a:lnTo>
                    <a:pt x="13462" y="828929"/>
                  </a:lnTo>
                  <a:lnTo>
                    <a:pt x="6731" y="828929"/>
                  </a:lnTo>
                  <a:lnTo>
                    <a:pt x="6731" y="822198"/>
                  </a:lnTo>
                  <a:lnTo>
                    <a:pt x="5400802" y="822198"/>
                  </a:lnTo>
                  <a:lnTo>
                    <a:pt x="5400802" y="828929"/>
                  </a:lnTo>
                  <a:lnTo>
                    <a:pt x="5394071" y="828929"/>
                  </a:lnTo>
                  <a:lnTo>
                    <a:pt x="5394071" y="6731"/>
                  </a:lnTo>
                  <a:lnTo>
                    <a:pt x="5400802" y="6731"/>
                  </a:lnTo>
                  <a:lnTo>
                    <a:pt x="5400802" y="13462"/>
                  </a:lnTo>
                  <a:lnTo>
                    <a:pt x="6731" y="13462"/>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23" name="Google Shape;223;p5"/>
          <p:cNvPicPr preferRelativeResize="0"/>
          <p:nvPr/>
        </p:nvPicPr>
        <p:blipFill rotWithShape="1">
          <a:blip r:embed="rId3">
            <a:alphaModFix/>
          </a:blip>
          <a:srcRect/>
          <a:stretch/>
        </p:blipFill>
        <p:spPr>
          <a:xfrm>
            <a:off x="211611" y="6294674"/>
            <a:ext cx="1548775" cy="497971"/>
          </a:xfrm>
          <a:prstGeom prst="rect">
            <a:avLst/>
          </a:prstGeom>
          <a:noFill/>
          <a:ln>
            <a:noFill/>
          </a:ln>
        </p:spPr>
      </p:pic>
      <p:grpSp>
        <p:nvGrpSpPr>
          <p:cNvPr id="224" name="Google Shape;224;p5"/>
          <p:cNvGrpSpPr/>
          <p:nvPr/>
        </p:nvGrpSpPr>
        <p:grpSpPr>
          <a:xfrm>
            <a:off x="-4762" y="632548"/>
            <a:ext cx="5301913" cy="213866"/>
            <a:chOff x="0" y="0"/>
            <a:chExt cx="7540499" cy="304165"/>
          </a:xfrm>
        </p:grpSpPr>
        <p:sp>
          <p:nvSpPr>
            <p:cNvPr id="225" name="Google Shape;225;p5"/>
            <p:cNvSpPr/>
            <p:nvPr/>
          </p:nvSpPr>
          <p:spPr>
            <a:xfrm>
              <a:off x="6731" y="6731"/>
              <a:ext cx="7527036" cy="290703"/>
            </a:xfrm>
            <a:custGeom>
              <a:avLst/>
              <a:gdLst/>
              <a:ahLst/>
              <a:cxnLst/>
              <a:rect l="l" t="t" r="r" b="b"/>
              <a:pathLst>
                <a:path w="7527036" h="290703" extrusionOk="0">
                  <a:moveTo>
                    <a:pt x="0" y="0"/>
                  </a:moveTo>
                  <a:lnTo>
                    <a:pt x="7527036" y="0"/>
                  </a:lnTo>
                  <a:lnTo>
                    <a:pt x="7527036" y="290703"/>
                  </a:lnTo>
                  <a:lnTo>
                    <a:pt x="0" y="290703"/>
                  </a:lnTo>
                  <a:close/>
                </a:path>
              </a:pathLst>
            </a:custGeom>
            <a:solidFill>
              <a:srgbClr val="FFFFFF"/>
            </a:solidFill>
            <a:ln>
              <a:noFill/>
            </a:ln>
          </p:spPr>
        </p:sp>
        <p:sp>
          <p:nvSpPr>
            <p:cNvPr id="226" name="Google Shape;226;p5"/>
            <p:cNvSpPr/>
            <p:nvPr/>
          </p:nvSpPr>
          <p:spPr>
            <a:xfrm>
              <a:off x="0" y="0"/>
              <a:ext cx="7540499" cy="304165"/>
            </a:xfrm>
            <a:custGeom>
              <a:avLst/>
              <a:gdLst/>
              <a:ahLst/>
              <a:cxnLst/>
              <a:rect l="l" t="t" r="r" b="b"/>
              <a:pathLst>
                <a:path w="7540499" h="304165" extrusionOk="0">
                  <a:moveTo>
                    <a:pt x="6731" y="0"/>
                  </a:moveTo>
                  <a:lnTo>
                    <a:pt x="7533767" y="0"/>
                  </a:lnTo>
                  <a:cubicBezTo>
                    <a:pt x="7537450" y="0"/>
                    <a:pt x="7540499" y="3048"/>
                    <a:pt x="7540499" y="6731"/>
                  </a:cubicBezTo>
                  <a:lnTo>
                    <a:pt x="7540499" y="297434"/>
                  </a:lnTo>
                  <a:cubicBezTo>
                    <a:pt x="7540499" y="301117"/>
                    <a:pt x="7537450" y="304165"/>
                    <a:pt x="7533767" y="304165"/>
                  </a:cubicBezTo>
                  <a:lnTo>
                    <a:pt x="6731" y="304165"/>
                  </a:lnTo>
                  <a:cubicBezTo>
                    <a:pt x="3048" y="304165"/>
                    <a:pt x="0" y="301117"/>
                    <a:pt x="0" y="297434"/>
                  </a:cubicBezTo>
                  <a:lnTo>
                    <a:pt x="0" y="6731"/>
                  </a:lnTo>
                  <a:cubicBezTo>
                    <a:pt x="0" y="3048"/>
                    <a:pt x="3048" y="0"/>
                    <a:pt x="6731" y="0"/>
                  </a:cubicBezTo>
                  <a:moveTo>
                    <a:pt x="6731" y="13589"/>
                  </a:moveTo>
                  <a:lnTo>
                    <a:pt x="6731" y="6731"/>
                  </a:lnTo>
                  <a:lnTo>
                    <a:pt x="13462" y="6731"/>
                  </a:lnTo>
                  <a:lnTo>
                    <a:pt x="13462" y="297434"/>
                  </a:lnTo>
                  <a:lnTo>
                    <a:pt x="6731" y="297434"/>
                  </a:lnTo>
                  <a:lnTo>
                    <a:pt x="6731" y="290703"/>
                  </a:lnTo>
                  <a:lnTo>
                    <a:pt x="7533767" y="290703"/>
                  </a:lnTo>
                  <a:lnTo>
                    <a:pt x="7533767" y="297434"/>
                  </a:lnTo>
                  <a:lnTo>
                    <a:pt x="7527036" y="297434"/>
                  </a:lnTo>
                  <a:lnTo>
                    <a:pt x="7527036" y="6731"/>
                  </a:lnTo>
                  <a:lnTo>
                    <a:pt x="7533767" y="6731"/>
                  </a:lnTo>
                  <a:lnTo>
                    <a:pt x="7533767" y="13462"/>
                  </a:lnTo>
                  <a:lnTo>
                    <a:pt x="6731" y="13462"/>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27" name="Google Shape;227;p5"/>
          <p:cNvCxnSpPr/>
          <p:nvPr/>
        </p:nvCxnSpPr>
        <p:spPr>
          <a:xfrm rot="14483">
            <a:off x="-12727" y="730555"/>
            <a:ext cx="6029053" cy="0"/>
          </a:xfrm>
          <a:prstGeom prst="straightConnector1">
            <a:avLst/>
          </a:prstGeom>
          <a:noFill/>
          <a:ln w="19050" cap="rnd" cmpd="sng">
            <a:solidFill>
              <a:srgbClr val="595959"/>
            </a:solidFill>
            <a:prstDash val="solid"/>
            <a:round/>
            <a:headEnd type="none" w="sm" len="sm"/>
            <a:tailEnd type="none" w="sm" len="sm"/>
          </a:ln>
        </p:spPr>
      </p:cxnSp>
      <p:sp>
        <p:nvSpPr>
          <p:cNvPr id="271" name="Google Shape;271;p5"/>
          <p:cNvSpPr txBox="1"/>
          <p:nvPr/>
        </p:nvSpPr>
        <p:spPr>
          <a:xfrm>
            <a:off x="265794" y="368132"/>
            <a:ext cx="7971833" cy="235449"/>
          </a:xfrm>
          <a:prstGeom prst="rect">
            <a:avLst/>
          </a:prstGeom>
          <a:noFill/>
          <a:ln>
            <a:noFill/>
          </a:ln>
        </p:spPr>
        <p:txBody>
          <a:bodyPr spcFirstLastPara="1" wrap="square" lIns="0" tIns="0" rIns="0" bIns="0" anchor="t" anchorCtr="0">
            <a:spAutoFit/>
          </a:bodyPr>
          <a:lstStyle/>
          <a:p>
            <a:pPr lvl="0">
              <a:lnSpc>
                <a:spcPct val="102084"/>
              </a:lnSpc>
            </a:pPr>
            <a:r>
              <a:rPr lang="it-IT" sz="1500" b="1" dirty="0">
                <a:solidFill>
                  <a:srgbClr val="9A3324"/>
                </a:solidFill>
                <a:latin typeface="Open Sans"/>
                <a:ea typeface="Open Sans"/>
                <a:cs typeface="Open Sans"/>
                <a:sym typeface="Open Sans"/>
              </a:rPr>
              <a:t>Le modifiche alla fase introduttiva del processo ordinario di cognizione</a:t>
            </a:r>
            <a:endParaRPr lang="it-IT" sz="1500" dirty="0"/>
          </a:p>
        </p:txBody>
      </p:sp>
      <p:pic>
        <p:nvPicPr>
          <p:cNvPr id="204" name="Picture 3" descr="univ_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68686" y="126118"/>
            <a:ext cx="1767272" cy="734310"/>
          </a:xfrm>
          <a:prstGeom prst="rect">
            <a:avLst/>
          </a:prstGeom>
          <a:noFill/>
          <a:extLst>
            <a:ext uri="{909E8E84-426E-40DD-AFC4-6F175D3DCCD1}">
              <a14:hiddenFill xmlns:a14="http://schemas.microsoft.com/office/drawing/2010/main">
                <a:solidFill>
                  <a:srgbClr val="FFFFFF"/>
                </a:solidFill>
              </a14:hiddenFill>
            </a:ext>
          </a:extLst>
        </p:spPr>
      </p:pic>
      <p:sp>
        <p:nvSpPr>
          <p:cNvPr id="206" name="Google Shape;271;p5"/>
          <p:cNvSpPr txBox="1"/>
          <p:nvPr/>
        </p:nvSpPr>
        <p:spPr>
          <a:xfrm>
            <a:off x="524275" y="892509"/>
            <a:ext cx="8021474" cy="313932"/>
          </a:xfrm>
          <a:prstGeom prst="rect">
            <a:avLst/>
          </a:prstGeom>
          <a:noFill/>
          <a:ln>
            <a:noFill/>
          </a:ln>
        </p:spPr>
        <p:txBody>
          <a:bodyPr spcFirstLastPara="1" wrap="square" lIns="0" tIns="0" rIns="0" bIns="0" anchor="t" anchorCtr="0">
            <a:spAutoFit/>
          </a:bodyPr>
          <a:lstStyle/>
          <a:p>
            <a:pPr marL="0" marR="0" lvl="0" indent="0" algn="ctr" rtl="0">
              <a:lnSpc>
                <a:spcPct val="102084"/>
              </a:lnSpc>
              <a:spcBef>
                <a:spcPts val="0"/>
              </a:spcBef>
              <a:spcAft>
                <a:spcPts val="0"/>
              </a:spcAft>
              <a:buNone/>
            </a:pPr>
            <a:r>
              <a:rPr lang="it-IT" sz="2000" b="1" dirty="0">
                <a:solidFill>
                  <a:srgbClr val="9A3324"/>
                </a:solidFill>
                <a:latin typeface="Open Sans"/>
                <a:ea typeface="Open Sans"/>
                <a:cs typeface="Open Sans"/>
                <a:sym typeface="Open Sans"/>
              </a:rPr>
              <a:t>Le questioni rilevabili d’ufficio  </a:t>
            </a:r>
            <a:endParaRPr sz="2000" dirty="0"/>
          </a:p>
        </p:txBody>
      </p:sp>
      <p:sp>
        <p:nvSpPr>
          <p:cNvPr id="2" name="Rettangolo 1"/>
          <p:cNvSpPr/>
          <p:nvPr/>
        </p:nvSpPr>
        <p:spPr>
          <a:xfrm>
            <a:off x="524275" y="1252536"/>
            <a:ext cx="7972835" cy="6001643"/>
          </a:xfrm>
          <a:prstGeom prst="rect">
            <a:avLst/>
          </a:prstGeom>
        </p:spPr>
        <p:txBody>
          <a:bodyPr wrap="square">
            <a:spAutoFit/>
          </a:bodyPr>
          <a:lstStyle/>
          <a:p>
            <a:pPr lvl="0" algn="just"/>
            <a:r>
              <a:rPr lang="it-IT" sz="1600" b="1" dirty="0">
                <a:solidFill>
                  <a:schemeClr val="tx2">
                    <a:lumMod val="50000"/>
                  </a:schemeClr>
                </a:solidFill>
                <a:latin typeface="Open Sans"/>
                <a:ea typeface="Open Sans"/>
                <a:cs typeface="Open Sans"/>
                <a:sym typeface="Open Sans"/>
              </a:rPr>
              <a:t>Secondo le previsioni di cui all’art. 171 </a:t>
            </a:r>
            <a:r>
              <a:rPr lang="it-IT" sz="1600" b="1" i="1" dirty="0">
                <a:solidFill>
                  <a:schemeClr val="tx2">
                    <a:lumMod val="50000"/>
                  </a:schemeClr>
                </a:solidFill>
                <a:latin typeface="Open Sans"/>
                <a:ea typeface="Open Sans"/>
                <a:cs typeface="Open Sans"/>
                <a:sym typeface="Open Sans"/>
              </a:rPr>
              <a:t>bis </a:t>
            </a:r>
            <a:r>
              <a:rPr lang="it-IT" sz="1600" b="1" dirty="0" err="1">
                <a:solidFill>
                  <a:schemeClr val="tx2">
                    <a:lumMod val="50000"/>
                  </a:schemeClr>
                </a:solidFill>
                <a:latin typeface="Open Sans"/>
                <a:ea typeface="Open Sans"/>
                <a:cs typeface="Open Sans"/>
                <a:sym typeface="Open Sans"/>
              </a:rPr>
              <a:t>c.p.c.</a:t>
            </a:r>
            <a:r>
              <a:rPr lang="it-IT" sz="1600" b="1" dirty="0">
                <a:solidFill>
                  <a:schemeClr val="tx2">
                    <a:lumMod val="50000"/>
                  </a:schemeClr>
                </a:solidFill>
                <a:latin typeface="Open Sans"/>
                <a:ea typeface="Open Sans"/>
                <a:cs typeface="Open Sans"/>
                <a:sym typeface="Open Sans"/>
              </a:rPr>
              <a:t> il Giudice indica alle parti le questioni di cui ritiene opportuna la trattazione anche con riguardo alle condizioni di procedibilità della domanda e alle condizioni per procedere con rito semplificato. Tra queste, a titolo esemplificativo (escludendo quelle oggetto di un successivo approfondimento):</a:t>
            </a:r>
          </a:p>
          <a:p>
            <a:pPr lvl="0" algn="just"/>
            <a:endParaRPr lang="it-IT" sz="1600" b="1" dirty="0">
              <a:solidFill>
                <a:schemeClr val="tx2">
                  <a:lumMod val="50000"/>
                </a:schemeClr>
              </a:solidFill>
              <a:latin typeface="Open Sans"/>
              <a:ea typeface="Open Sans"/>
              <a:cs typeface="Open Sans"/>
              <a:sym typeface="Open Sans"/>
            </a:endParaRPr>
          </a:p>
          <a:p>
            <a:pPr marL="285750" lvl="0" indent="-285750" algn="just">
              <a:buFontTx/>
              <a:buChar char="-"/>
            </a:pPr>
            <a:r>
              <a:rPr lang="it-IT" sz="1600" b="1" dirty="0">
                <a:solidFill>
                  <a:schemeClr val="tx2">
                    <a:lumMod val="50000"/>
                  </a:schemeClr>
                </a:solidFill>
                <a:latin typeface="Open Sans"/>
                <a:ea typeface="Open Sans"/>
                <a:cs typeface="Open Sans"/>
                <a:sym typeface="Open Sans"/>
              </a:rPr>
              <a:t>Difetto di giurisdizione;</a:t>
            </a:r>
          </a:p>
          <a:p>
            <a:pPr marL="285750" lvl="0" indent="-285750" algn="just">
              <a:buFontTx/>
              <a:buChar char="-"/>
            </a:pPr>
            <a:r>
              <a:rPr lang="it-IT" sz="1600" b="1" dirty="0">
                <a:solidFill>
                  <a:schemeClr val="tx2">
                    <a:lumMod val="50000"/>
                  </a:schemeClr>
                </a:solidFill>
                <a:latin typeface="Open Sans"/>
                <a:ea typeface="Open Sans"/>
                <a:cs typeface="Open Sans"/>
                <a:sym typeface="Open Sans"/>
              </a:rPr>
              <a:t>Difetto di competenza;</a:t>
            </a:r>
          </a:p>
          <a:p>
            <a:pPr marL="285750" lvl="0" indent="-285750" algn="just">
              <a:buFontTx/>
              <a:buChar char="-"/>
            </a:pPr>
            <a:r>
              <a:rPr lang="it-IT" sz="1600" b="1" dirty="0">
                <a:solidFill>
                  <a:schemeClr val="tx2">
                    <a:lumMod val="50000"/>
                  </a:schemeClr>
                </a:solidFill>
                <a:latin typeface="Open Sans"/>
                <a:ea typeface="Open Sans"/>
                <a:cs typeface="Open Sans"/>
                <a:sym typeface="Open Sans"/>
              </a:rPr>
              <a:t>Litispendenza;</a:t>
            </a:r>
          </a:p>
          <a:p>
            <a:pPr marL="285750" lvl="0" indent="-285750" algn="just">
              <a:buFontTx/>
              <a:buChar char="-"/>
            </a:pPr>
            <a:r>
              <a:rPr lang="it-IT" sz="1600" b="1" dirty="0">
                <a:solidFill>
                  <a:schemeClr val="tx2">
                    <a:lumMod val="50000"/>
                  </a:schemeClr>
                </a:solidFill>
                <a:latin typeface="Open Sans"/>
                <a:ea typeface="Open Sans"/>
                <a:cs typeface="Open Sans"/>
                <a:sym typeface="Open Sans"/>
              </a:rPr>
              <a:t>Connessione;</a:t>
            </a:r>
          </a:p>
          <a:p>
            <a:pPr marL="285750" lvl="0" indent="-285750" algn="just">
              <a:buFontTx/>
              <a:buChar char="-"/>
            </a:pPr>
            <a:r>
              <a:rPr lang="it-IT" sz="1600" b="1" dirty="0">
                <a:solidFill>
                  <a:schemeClr val="tx2">
                    <a:lumMod val="50000"/>
                  </a:schemeClr>
                </a:solidFill>
                <a:latin typeface="Open Sans"/>
                <a:ea typeface="Open Sans"/>
                <a:cs typeface="Open Sans"/>
                <a:sym typeface="Open Sans"/>
              </a:rPr>
              <a:t>Pregiudizialità;</a:t>
            </a:r>
          </a:p>
          <a:p>
            <a:pPr marL="285750" lvl="0" indent="-285750" algn="just">
              <a:buFontTx/>
              <a:buChar char="-"/>
            </a:pPr>
            <a:r>
              <a:rPr lang="it-IT" sz="1600" b="1" dirty="0">
                <a:solidFill>
                  <a:schemeClr val="tx2">
                    <a:lumMod val="50000"/>
                  </a:schemeClr>
                </a:solidFill>
                <a:latin typeface="Open Sans"/>
                <a:ea typeface="Open Sans"/>
                <a:cs typeface="Open Sans"/>
                <a:sym typeface="Open Sans"/>
              </a:rPr>
              <a:t>Mancanza delle condizioni di procedibilità (approfondimento slide 18)</a:t>
            </a:r>
          </a:p>
          <a:p>
            <a:pPr marL="285750" lvl="0" indent="-285750" algn="just">
              <a:buFontTx/>
              <a:buChar char="-"/>
            </a:pPr>
            <a:r>
              <a:rPr lang="it-IT" sz="1600" b="1" dirty="0">
                <a:solidFill>
                  <a:schemeClr val="tx2">
                    <a:lumMod val="50000"/>
                  </a:schemeClr>
                </a:solidFill>
                <a:latin typeface="Open Sans"/>
                <a:ea typeface="Open Sans"/>
                <a:cs typeface="Open Sans"/>
                <a:sym typeface="Open Sans"/>
              </a:rPr>
              <a:t>Carenza di interesse ad agire;</a:t>
            </a:r>
          </a:p>
          <a:p>
            <a:pPr lvl="0" algn="just"/>
            <a:endParaRPr lang="it-IT" sz="1600" b="1" dirty="0">
              <a:solidFill>
                <a:schemeClr val="tx2">
                  <a:lumMod val="50000"/>
                </a:schemeClr>
              </a:solidFill>
              <a:latin typeface="Open Sans"/>
              <a:ea typeface="Open Sans"/>
              <a:cs typeface="Open Sans"/>
              <a:sym typeface="Open Sans"/>
            </a:endParaRPr>
          </a:p>
          <a:p>
            <a:pPr lvl="0" algn="just"/>
            <a:r>
              <a:rPr lang="it-IT" sz="1600" b="1" dirty="0">
                <a:solidFill>
                  <a:schemeClr val="tx2">
                    <a:lumMod val="50000"/>
                  </a:schemeClr>
                </a:solidFill>
                <a:latin typeface="Open Sans"/>
                <a:ea typeface="Open Sans"/>
                <a:cs typeface="Open Sans"/>
                <a:sym typeface="Open Sans"/>
              </a:rPr>
              <a:t>In questi casi il Giudice qualora ritenga di poter porre a fondamento della decisione una questione rilevata d’ufficio deve, ai sensi dell’art. 101 </a:t>
            </a:r>
            <a:r>
              <a:rPr lang="it-IT" sz="1600" b="1" dirty="0" err="1">
                <a:solidFill>
                  <a:schemeClr val="tx2">
                    <a:lumMod val="50000"/>
                  </a:schemeClr>
                </a:solidFill>
                <a:latin typeface="Open Sans"/>
                <a:ea typeface="Open Sans"/>
                <a:cs typeface="Open Sans"/>
                <a:sym typeface="Open Sans"/>
              </a:rPr>
              <a:t>c.p.c.</a:t>
            </a:r>
            <a:r>
              <a:rPr lang="it-IT" sz="1600" b="1" dirty="0">
                <a:solidFill>
                  <a:schemeClr val="tx2">
                    <a:lumMod val="50000"/>
                  </a:schemeClr>
                </a:solidFill>
                <a:latin typeface="Open Sans"/>
                <a:ea typeface="Open Sans"/>
                <a:cs typeface="Open Sans"/>
                <a:sym typeface="Open Sans"/>
              </a:rPr>
              <a:t>, riservare la decisione con il decreto previsto dall’art. 171 bis </a:t>
            </a:r>
            <a:r>
              <a:rPr lang="it-IT" sz="1600" b="1" dirty="0" err="1">
                <a:solidFill>
                  <a:schemeClr val="tx2">
                    <a:lumMod val="50000"/>
                  </a:schemeClr>
                </a:solidFill>
                <a:latin typeface="Open Sans"/>
                <a:ea typeface="Open Sans"/>
                <a:cs typeface="Open Sans"/>
                <a:sym typeface="Open Sans"/>
              </a:rPr>
              <a:t>c.p.c.</a:t>
            </a:r>
            <a:r>
              <a:rPr lang="it-IT" sz="1600" b="1" dirty="0">
                <a:solidFill>
                  <a:schemeClr val="tx2">
                    <a:lumMod val="50000"/>
                  </a:schemeClr>
                </a:solidFill>
                <a:latin typeface="Open Sans"/>
                <a:ea typeface="Open Sans"/>
                <a:cs typeface="Open Sans"/>
                <a:sym typeface="Open Sans"/>
              </a:rPr>
              <a:t> assegnando alla parti a pena di nullità, un termine, non inferiore a 20 giorni e non superiore a 40 giorni, per il deposito di memorie contenenti osservazione sulla questione rilevata.</a:t>
            </a:r>
          </a:p>
          <a:p>
            <a:pPr marL="285750" lvl="0" indent="-285750" algn="just">
              <a:buFontTx/>
              <a:buChar char="-"/>
            </a:pPr>
            <a:endParaRPr lang="it-IT" sz="1600" b="1" dirty="0">
              <a:solidFill>
                <a:schemeClr val="tx2">
                  <a:lumMod val="50000"/>
                </a:schemeClr>
              </a:solidFill>
              <a:latin typeface="Open Sans"/>
              <a:ea typeface="Open Sans"/>
              <a:cs typeface="Open Sans"/>
              <a:sym typeface="Open Sans"/>
            </a:endParaRPr>
          </a:p>
          <a:p>
            <a:pPr marL="285750" lvl="0" indent="-285750" algn="just">
              <a:buFontTx/>
              <a:buChar char="-"/>
            </a:pPr>
            <a:endParaRPr lang="it-IT" sz="1600" b="1" dirty="0">
              <a:solidFill>
                <a:schemeClr val="tx2">
                  <a:lumMod val="50000"/>
                </a:schemeClr>
              </a:solidFill>
              <a:latin typeface="Open Sans"/>
              <a:ea typeface="Open Sans"/>
              <a:cs typeface="Open Sans"/>
              <a:sym typeface="Open Sans"/>
            </a:endParaRPr>
          </a:p>
          <a:p>
            <a:pPr lvl="0" algn="just"/>
            <a:endParaRPr lang="it-IT" sz="1600" b="1" dirty="0">
              <a:solidFill>
                <a:schemeClr val="tx2">
                  <a:lumMod val="50000"/>
                </a:schemeClr>
              </a:solidFill>
              <a:latin typeface="Open Sans"/>
              <a:ea typeface="Open Sans"/>
              <a:cs typeface="Open Sans"/>
              <a:sym typeface="Open Sans"/>
            </a:endParaRPr>
          </a:p>
          <a:p>
            <a:pPr lvl="0" algn="just"/>
            <a:endParaRPr lang="it-IT" sz="1600" b="1" dirty="0">
              <a:solidFill>
                <a:schemeClr val="tx2">
                  <a:lumMod val="50000"/>
                </a:schemeClr>
              </a:solidFill>
              <a:latin typeface="Open Sans"/>
              <a:ea typeface="Open Sans"/>
              <a:cs typeface="Open Sans"/>
              <a:sym typeface="Open Sans"/>
            </a:endParaRPr>
          </a:p>
        </p:txBody>
      </p:sp>
    </p:spTree>
    <p:extLst>
      <p:ext uri="{BB962C8B-B14F-4D97-AF65-F5344CB8AC3E}">
        <p14:creationId xmlns:p14="http://schemas.microsoft.com/office/powerpoint/2010/main" val="7650956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grpSp>
        <p:nvGrpSpPr>
          <p:cNvPr id="220" name="Google Shape;220;p5"/>
          <p:cNvGrpSpPr/>
          <p:nvPr/>
        </p:nvGrpSpPr>
        <p:grpSpPr>
          <a:xfrm>
            <a:off x="304124" y="6082919"/>
            <a:ext cx="3802172" cy="587573"/>
            <a:chOff x="0" y="0"/>
            <a:chExt cx="5407533" cy="835660"/>
          </a:xfrm>
        </p:grpSpPr>
        <p:sp>
          <p:nvSpPr>
            <p:cNvPr id="221" name="Google Shape;221;p5"/>
            <p:cNvSpPr/>
            <p:nvPr/>
          </p:nvSpPr>
          <p:spPr>
            <a:xfrm>
              <a:off x="6731" y="6731"/>
              <a:ext cx="5394071" cy="822198"/>
            </a:xfrm>
            <a:custGeom>
              <a:avLst/>
              <a:gdLst/>
              <a:ahLst/>
              <a:cxnLst/>
              <a:rect l="l" t="t" r="r" b="b"/>
              <a:pathLst>
                <a:path w="5394071" h="822198" extrusionOk="0">
                  <a:moveTo>
                    <a:pt x="0" y="0"/>
                  </a:moveTo>
                  <a:lnTo>
                    <a:pt x="5394071" y="0"/>
                  </a:lnTo>
                  <a:lnTo>
                    <a:pt x="5394071" y="822198"/>
                  </a:lnTo>
                  <a:lnTo>
                    <a:pt x="0" y="822198"/>
                  </a:lnTo>
                  <a:close/>
                </a:path>
              </a:pathLst>
            </a:custGeom>
            <a:solidFill>
              <a:srgbClr val="FFFFFF"/>
            </a:solidFill>
            <a:ln>
              <a:noFill/>
            </a:ln>
          </p:spPr>
        </p:sp>
        <p:sp>
          <p:nvSpPr>
            <p:cNvPr id="222" name="Google Shape;222;p5"/>
            <p:cNvSpPr/>
            <p:nvPr/>
          </p:nvSpPr>
          <p:spPr>
            <a:xfrm>
              <a:off x="0" y="0"/>
              <a:ext cx="5407533" cy="835660"/>
            </a:xfrm>
            <a:custGeom>
              <a:avLst/>
              <a:gdLst/>
              <a:ahLst/>
              <a:cxnLst/>
              <a:rect l="l" t="t" r="r" b="b"/>
              <a:pathLst>
                <a:path w="5407533" h="835660" extrusionOk="0">
                  <a:moveTo>
                    <a:pt x="6731" y="0"/>
                  </a:moveTo>
                  <a:lnTo>
                    <a:pt x="5400802" y="0"/>
                  </a:lnTo>
                  <a:cubicBezTo>
                    <a:pt x="5404485" y="0"/>
                    <a:pt x="5407533" y="3048"/>
                    <a:pt x="5407533" y="6731"/>
                  </a:cubicBezTo>
                  <a:lnTo>
                    <a:pt x="5407533" y="828929"/>
                  </a:lnTo>
                  <a:cubicBezTo>
                    <a:pt x="5407533" y="832612"/>
                    <a:pt x="5404485" y="835660"/>
                    <a:pt x="5400802" y="835660"/>
                  </a:cubicBezTo>
                  <a:lnTo>
                    <a:pt x="6731" y="835660"/>
                  </a:lnTo>
                  <a:cubicBezTo>
                    <a:pt x="3048" y="835660"/>
                    <a:pt x="0" y="832612"/>
                    <a:pt x="0" y="828929"/>
                  </a:cubicBezTo>
                  <a:lnTo>
                    <a:pt x="0" y="6731"/>
                  </a:lnTo>
                  <a:cubicBezTo>
                    <a:pt x="0" y="3048"/>
                    <a:pt x="3048" y="0"/>
                    <a:pt x="6731" y="0"/>
                  </a:cubicBezTo>
                  <a:moveTo>
                    <a:pt x="6731" y="13589"/>
                  </a:moveTo>
                  <a:lnTo>
                    <a:pt x="6731" y="6731"/>
                  </a:lnTo>
                  <a:lnTo>
                    <a:pt x="13462" y="6731"/>
                  </a:lnTo>
                  <a:lnTo>
                    <a:pt x="13462" y="828929"/>
                  </a:lnTo>
                  <a:lnTo>
                    <a:pt x="6731" y="828929"/>
                  </a:lnTo>
                  <a:lnTo>
                    <a:pt x="6731" y="822198"/>
                  </a:lnTo>
                  <a:lnTo>
                    <a:pt x="5400802" y="822198"/>
                  </a:lnTo>
                  <a:lnTo>
                    <a:pt x="5400802" y="828929"/>
                  </a:lnTo>
                  <a:lnTo>
                    <a:pt x="5394071" y="828929"/>
                  </a:lnTo>
                  <a:lnTo>
                    <a:pt x="5394071" y="6731"/>
                  </a:lnTo>
                  <a:lnTo>
                    <a:pt x="5400802" y="6731"/>
                  </a:lnTo>
                  <a:lnTo>
                    <a:pt x="5400802" y="13462"/>
                  </a:lnTo>
                  <a:lnTo>
                    <a:pt x="6731" y="13462"/>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223" name="Google Shape;223;p5"/>
          <p:cNvPicPr preferRelativeResize="0"/>
          <p:nvPr/>
        </p:nvPicPr>
        <p:blipFill rotWithShape="1">
          <a:blip r:embed="rId3">
            <a:alphaModFix/>
          </a:blip>
          <a:srcRect/>
          <a:stretch/>
        </p:blipFill>
        <p:spPr>
          <a:xfrm>
            <a:off x="211611" y="6294674"/>
            <a:ext cx="1548775" cy="497971"/>
          </a:xfrm>
          <a:prstGeom prst="rect">
            <a:avLst/>
          </a:prstGeom>
          <a:noFill/>
          <a:ln>
            <a:noFill/>
          </a:ln>
        </p:spPr>
      </p:pic>
      <p:grpSp>
        <p:nvGrpSpPr>
          <p:cNvPr id="224" name="Google Shape;224;p5"/>
          <p:cNvGrpSpPr/>
          <p:nvPr/>
        </p:nvGrpSpPr>
        <p:grpSpPr>
          <a:xfrm>
            <a:off x="-4762" y="632548"/>
            <a:ext cx="5301913" cy="213866"/>
            <a:chOff x="0" y="0"/>
            <a:chExt cx="7540499" cy="304165"/>
          </a:xfrm>
        </p:grpSpPr>
        <p:sp>
          <p:nvSpPr>
            <p:cNvPr id="225" name="Google Shape;225;p5"/>
            <p:cNvSpPr/>
            <p:nvPr/>
          </p:nvSpPr>
          <p:spPr>
            <a:xfrm>
              <a:off x="6731" y="6731"/>
              <a:ext cx="7527036" cy="290703"/>
            </a:xfrm>
            <a:custGeom>
              <a:avLst/>
              <a:gdLst/>
              <a:ahLst/>
              <a:cxnLst/>
              <a:rect l="l" t="t" r="r" b="b"/>
              <a:pathLst>
                <a:path w="7527036" h="290703" extrusionOk="0">
                  <a:moveTo>
                    <a:pt x="0" y="0"/>
                  </a:moveTo>
                  <a:lnTo>
                    <a:pt x="7527036" y="0"/>
                  </a:lnTo>
                  <a:lnTo>
                    <a:pt x="7527036" y="290703"/>
                  </a:lnTo>
                  <a:lnTo>
                    <a:pt x="0" y="290703"/>
                  </a:lnTo>
                  <a:close/>
                </a:path>
              </a:pathLst>
            </a:custGeom>
            <a:solidFill>
              <a:srgbClr val="FFFFFF"/>
            </a:solidFill>
            <a:ln>
              <a:noFill/>
            </a:ln>
          </p:spPr>
        </p:sp>
        <p:sp>
          <p:nvSpPr>
            <p:cNvPr id="226" name="Google Shape;226;p5"/>
            <p:cNvSpPr/>
            <p:nvPr/>
          </p:nvSpPr>
          <p:spPr>
            <a:xfrm>
              <a:off x="0" y="0"/>
              <a:ext cx="7540499" cy="304165"/>
            </a:xfrm>
            <a:custGeom>
              <a:avLst/>
              <a:gdLst/>
              <a:ahLst/>
              <a:cxnLst/>
              <a:rect l="l" t="t" r="r" b="b"/>
              <a:pathLst>
                <a:path w="7540499" h="304165" extrusionOk="0">
                  <a:moveTo>
                    <a:pt x="6731" y="0"/>
                  </a:moveTo>
                  <a:lnTo>
                    <a:pt x="7533767" y="0"/>
                  </a:lnTo>
                  <a:cubicBezTo>
                    <a:pt x="7537450" y="0"/>
                    <a:pt x="7540499" y="3048"/>
                    <a:pt x="7540499" y="6731"/>
                  </a:cubicBezTo>
                  <a:lnTo>
                    <a:pt x="7540499" y="297434"/>
                  </a:lnTo>
                  <a:cubicBezTo>
                    <a:pt x="7540499" y="301117"/>
                    <a:pt x="7537450" y="304165"/>
                    <a:pt x="7533767" y="304165"/>
                  </a:cubicBezTo>
                  <a:lnTo>
                    <a:pt x="6731" y="304165"/>
                  </a:lnTo>
                  <a:cubicBezTo>
                    <a:pt x="3048" y="304165"/>
                    <a:pt x="0" y="301117"/>
                    <a:pt x="0" y="297434"/>
                  </a:cubicBezTo>
                  <a:lnTo>
                    <a:pt x="0" y="6731"/>
                  </a:lnTo>
                  <a:cubicBezTo>
                    <a:pt x="0" y="3048"/>
                    <a:pt x="3048" y="0"/>
                    <a:pt x="6731" y="0"/>
                  </a:cubicBezTo>
                  <a:moveTo>
                    <a:pt x="6731" y="13589"/>
                  </a:moveTo>
                  <a:lnTo>
                    <a:pt x="6731" y="6731"/>
                  </a:lnTo>
                  <a:lnTo>
                    <a:pt x="13462" y="6731"/>
                  </a:lnTo>
                  <a:lnTo>
                    <a:pt x="13462" y="297434"/>
                  </a:lnTo>
                  <a:lnTo>
                    <a:pt x="6731" y="297434"/>
                  </a:lnTo>
                  <a:lnTo>
                    <a:pt x="6731" y="290703"/>
                  </a:lnTo>
                  <a:lnTo>
                    <a:pt x="7533767" y="290703"/>
                  </a:lnTo>
                  <a:lnTo>
                    <a:pt x="7533767" y="297434"/>
                  </a:lnTo>
                  <a:lnTo>
                    <a:pt x="7527036" y="297434"/>
                  </a:lnTo>
                  <a:lnTo>
                    <a:pt x="7527036" y="6731"/>
                  </a:lnTo>
                  <a:lnTo>
                    <a:pt x="7533767" y="6731"/>
                  </a:lnTo>
                  <a:lnTo>
                    <a:pt x="7533767" y="13462"/>
                  </a:lnTo>
                  <a:lnTo>
                    <a:pt x="6731" y="13462"/>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227" name="Google Shape;227;p5"/>
          <p:cNvCxnSpPr/>
          <p:nvPr/>
        </p:nvCxnSpPr>
        <p:spPr>
          <a:xfrm rot="14483">
            <a:off x="-12727" y="730555"/>
            <a:ext cx="6029053" cy="0"/>
          </a:xfrm>
          <a:prstGeom prst="straightConnector1">
            <a:avLst/>
          </a:prstGeom>
          <a:noFill/>
          <a:ln w="19050" cap="rnd" cmpd="sng">
            <a:solidFill>
              <a:srgbClr val="595959"/>
            </a:solidFill>
            <a:prstDash val="solid"/>
            <a:round/>
            <a:headEnd type="none" w="sm" len="sm"/>
            <a:tailEnd type="none" w="sm" len="sm"/>
          </a:ln>
        </p:spPr>
      </p:cxnSp>
      <p:sp>
        <p:nvSpPr>
          <p:cNvPr id="271" name="Google Shape;271;p5"/>
          <p:cNvSpPr txBox="1"/>
          <p:nvPr/>
        </p:nvSpPr>
        <p:spPr>
          <a:xfrm>
            <a:off x="265794" y="368132"/>
            <a:ext cx="7971833" cy="235449"/>
          </a:xfrm>
          <a:prstGeom prst="rect">
            <a:avLst/>
          </a:prstGeom>
          <a:noFill/>
          <a:ln>
            <a:noFill/>
          </a:ln>
        </p:spPr>
        <p:txBody>
          <a:bodyPr spcFirstLastPara="1" wrap="square" lIns="0" tIns="0" rIns="0" bIns="0" anchor="t" anchorCtr="0">
            <a:spAutoFit/>
          </a:bodyPr>
          <a:lstStyle/>
          <a:p>
            <a:pPr lvl="0">
              <a:lnSpc>
                <a:spcPct val="102084"/>
              </a:lnSpc>
            </a:pPr>
            <a:r>
              <a:rPr lang="it-IT" sz="1500" b="1" dirty="0">
                <a:solidFill>
                  <a:srgbClr val="9A3324"/>
                </a:solidFill>
                <a:latin typeface="Open Sans"/>
                <a:ea typeface="Open Sans"/>
                <a:cs typeface="Open Sans"/>
                <a:sym typeface="Open Sans"/>
              </a:rPr>
              <a:t>Le modifiche alla fase introduttiva del processo ordinario di cognizione</a:t>
            </a:r>
            <a:endParaRPr lang="it-IT" sz="1500" dirty="0"/>
          </a:p>
        </p:txBody>
      </p:sp>
      <p:pic>
        <p:nvPicPr>
          <p:cNvPr id="204" name="Picture 3" descr="univ_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68686" y="126118"/>
            <a:ext cx="1767272" cy="734310"/>
          </a:xfrm>
          <a:prstGeom prst="rect">
            <a:avLst/>
          </a:prstGeom>
          <a:noFill/>
          <a:extLst>
            <a:ext uri="{909E8E84-426E-40DD-AFC4-6F175D3DCCD1}">
              <a14:hiddenFill xmlns:a14="http://schemas.microsoft.com/office/drawing/2010/main">
                <a:solidFill>
                  <a:srgbClr val="FFFFFF"/>
                </a:solidFill>
              </a14:hiddenFill>
            </a:ext>
          </a:extLst>
        </p:spPr>
      </p:pic>
      <p:sp>
        <p:nvSpPr>
          <p:cNvPr id="206" name="Google Shape;271;p5"/>
          <p:cNvSpPr txBox="1"/>
          <p:nvPr/>
        </p:nvSpPr>
        <p:spPr>
          <a:xfrm>
            <a:off x="524275" y="1024230"/>
            <a:ext cx="8021474" cy="313932"/>
          </a:xfrm>
          <a:prstGeom prst="rect">
            <a:avLst/>
          </a:prstGeom>
          <a:noFill/>
          <a:ln>
            <a:noFill/>
          </a:ln>
        </p:spPr>
        <p:txBody>
          <a:bodyPr spcFirstLastPara="1" wrap="square" lIns="0" tIns="0" rIns="0" bIns="0" anchor="t" anchorCtr="0">
            <a:spAutoFit/>
          </a:bodyPr>
          <a:lstStyle/>
          <a:p>
            <a:pPr lvl="0" algn="ctr">
              <a:lnSpc>
                <a:spcPct val="102084"/>
              </a:lnSpc>
            </a:pPr>
            <a:r>
              <a:rPr lang="it-IT" sz="2000" b="1" dirty="0">
                <a:solidFill>
                  <a:srgbClr val="9A3324"/>
                </a:solidFill>
                <a:latin typeface="Open Sans"/>
                <a:ea typeface="Open Sans"/>
                <a:cs typeface="Open Sans"/>
                <a:sym typeface="Open Sans"/>
              </a:rPr>
              <a:t>L’integrazione del contraddittorio ex art. 102, comma 2, </a:t>
            </a:r>
            <a:r>
              <a:rPr lang="it-IT" sz="2000" b="1" dirty="0" err="1">
                <a:solidFill>
                  <a:srgbClr val="9A3324"/>
                </a:solidFill>
                <a:latin typeface="Open Sans"/>
                <a:ea typeface="Open Sans"/>
                <a:cs typeface="Open Sans"/>
                <a:sym typeface="Open Sans"/>
              </a:rPr>
              <a:t>c.p.c.</a:t>
            </a:r>
            <a:endParaRPr sz="2000" dirty="0"/>
          </a:p>
        </p:txBody>
      </p:sp>
      <p:sp>
        <p:nvSpPr>
          <p:cNvPr id="2" name="Rettangolo 1"/>
          <p:cNvSpPr/>
          <p:nvPr/>
        </p:nvSpPr>
        <p:spPr>
          <a:xfrm>
            <a:off x="524275" y="1460315"/>
            <a:ext cx="7972835" cy="4524315"/>
          </a:xfrm>
          <a:prstGeom prst="rect">
            <a:avLst/>
          </a:prstGeom>
        </p:spPr>
        <p:txBody>
          <a:bodyPr wrap="square">
            <a:spAutoFit/>
          </a:bodyPr>
          <a:lstStyle/>
          <a:p>
            <a:pPr lvl="0" algn="just"/>
            <a:r>
              <a:rPr lang="it-IT" sz="1800" b="1" dirty="0">
                <a:solidFill>
                  <a:schemeClr val="tx2">
                    <a:lumMod val="50000"/>
                  </a:schemeClr>
                </a:solidFill>
                <a:latin typeface="Open Sans"/>
                <a:ea typeface="Open Sans"/>
                <a:cs typeface="Open Sans"/>
                <a:sym typeface="Open Sans"/>
              </a:rPr>
              <a:t>Secondo il disposto di cui all’art. 171 ter </a:t>
            </a:r>
            <a:r>
              <a:rPr lang="it-IT" sz="1800" b="1" dirty="0" err="1">
                <a:solidFill>
                  <a:schemeClr val="tx2">
                    <a:lumMod val="50000"/>
                  </a:schemeClr>
                </a:solidFill>
                <a:latin typeface="Open Sans"/>
                <a:ea typeface="Open Sans"/>
                <a:cs typeface="Open Sans"/>
                <a:sym typeface="Open Sans"/>
              </a:rPr>
              <a:t>c.p.c.</a:t>
            </a:r>
            <a:r>
              <a:rPr lang="it-IT" sz="1800" b="1" dirty="0">
                <a:solidFill>
                  <a:schemeClr val="tx2">
                    <a:lumMod val="50000"/>
                  </a:schemeClr>
                </a:solidFill>
                <a:latin typeface="Open Sans"/>
                <a:ea typeface="Open Sans"/>
                <a:cs typeface="Open Sans"/>
                <a:sym typeface="Open Sans"/>
              </a:rPr>
              <a:t> in combinato disposto con l’art. 102 </a:t>
            </a:r>
            <a:r>
              <a:rPr lang="it-IT" sz="1800" b="1" dirty="0" err="1">
                <a:solidFill>
                  <a:schemeClr val="tx2">
                    <a:lumMod val="50000"/>
                  </a:schemeClr>
                </a:solidFill>
                <a:latin typeface="Open Sans"/>
                <a:ea typeface="Open Sans"/>
                <a:cs typeface="Open Sans"/>
                <a:sym typeface="Open Sans"/>
              </a:rPr>
              <a:t>c.p.c.</a:t>
            </a:r>
            <a:r>
              <a:rPr lang="it-IT" sz="1800" b="1" dirty="0">
                <a:solidFill>
                  <a:schemeClr val="tx2">
                    <a:lumMod val="50000"/>
                  </a:schemeClr>
                </a:solidFill>
                <a:latin typeface="Open Sans"/>
                <a:ea typeface="Open Sans"/>
                <a:cs typeface="Open Sans"/>
                <a:sym typeface="Open Sans"/>
              </a:rPr>
              <a:t> il Giudice dovrà verificare che il giudizio sia stato introdotto assicurando la partecipazione di tutti i litisconsorti necessari, in tutte le ipotesi in cui la decisione non può che essere resa in confronto di più parti (come nei casi di disconoscimento della paternità o nel caso dello scioglimento della comunione su un bene in comproprietà a più soggetti).</a:t>
            </a:r>
          </a:p>
          <a:p>
            <a:pPr lvl="0" algn="just"/>
            <a:endParaRPr lang="it-IT" sz="1800" b="1" dirty="0">
              <a:solidFill>
                <a:schemeClr val="tx2">
                  <a:lumMod val="50000"/>
                </a:schemeClr>
              </a:solidFill>
              <a:latin typeface="Open Sans"/>
              <a:ea typeface="Open Sans"/>
              <a:cs typeface="Open Sans"/>
              <a:sym typeface="Open Sans"/>
            </a:endParaRPr>
          </a:p>
          <a:p>
            <a:pPr lvl="0" algn="just"/>
            <a:r>
              <a:rPr lang="it-IT" sz="1800" b="1" dirty="0">
                <a:solidFill>
                  <a:schemeClr val="tx2">
                    <a:lumMod val="50000"/>
                  </a:schemeClr>
                </a:solidFill>
                <a:latin typeface="Open Sans"/>
                <a:ea typeface="Open Sans"/>
                <a:cs typeface="Open Sans"/>
                <a:sym typeface="Open Sans"/>
              </a:rPr>
              <a:t>Nel caso in cui venga riscontrato un difetto di contraddittorio il Giudice dovrà ordinare alla parte interessata alla prosecuzione del giudizio l’integrazione dello stesso entro un termine perentorio fissando una nuova udienza rispetto alla quale decorreranno i termini previsti dall’art. 171 ter </a:t>
            </a:r>
            <a:r>
              <a:rPr lang="it-IT" sz="1800" b="1" dirty="0" err="1">
                <a:solidFill>
                  <a:schemeClr val="tx2">
                    <a:lumMod val="50000"/>
                  </a:schemeClr>
                </a:solidFill>
                <a:latin typeface="Open Sans"/>
                <a:ea typeface="Open Sans"/>
                <a:cs typeface="Open Sans"/>
                <a:sym typeface="Open Sans"/>
              </a:rPr>
              <a:t>c.p.c.</a:t>
            </a:r>
            <a:endParaRPr lang="it-IT" sz="1800" b="1" dirty="0">
              <a:solidFill>
                <a:schemeClr val="tx2">
                  <a:lumMod val="50000"/>
                </a:schemeClr>
              </a:solidFill>
              <a:latin typeface="Open Sans"/>
              <a:ea typeface="Open Sans"/>
              <a:cs typeface="Open Sans"/>
              <a:sym typeface="Open Sans"/>
            </a:endParaRPr>
          </a:p>
          <a:p>
            <a:pPr lvl="0" algn="just"/>
            <a:endParaRPr lang="it-IT" sz="1800" b="1" dirty="0">
              <a:solidFill>
                <a:schemeClr val="tx2">
                  <a:lumMod val="50000"/>
                </a:schemeClr>
              </a:solidFill>
              <a:latin typeface="Open Sans"/>
              <a:ea typeface="Open Sans"/>
              <a:cs typeface="Open Sans"/>
              <a:sym typeface="Open Sans"/>
            </a:endParaRPr>
          </a:p>
          <a:p>
            <a:pPr lvl="0" algn="just"/>
            <a:r>
              <a:rPr lang="it-IT" sz="1800" b="1" dirty="0">
                <a:solidFill>
                  <a:schemeClr val="tx2">
                    <a:lumMod val="50000"/>
                  </a:schemeClr>
                </a:solidFill>
                <a:latin typeface="Open Sans"/>
                <a:ea typeface="Open Sans"/>
                <a:cs typeface="Open Sans"/>
                <a:sym typeface="Open Sans"/>
              </a:rPr>
              <a:t>Il mancato rispetto dell’ordine di integrazione del contraddittorio il Giudice ordina l’estinzione del giudizio.</a:t>
            </a:r>
          </a:p>
        </p:txBody>
      </p:sp>
    </p:spTree>
    <p:extLst>
      <p:ext uri="{BB962C8B-B14F-4D97-AF65-F5344CB8AC3E}">
        <p14:creationId xmlns:p14="http://schemas.microsoft.com/office/powerpoint/2010/main" val="1942493444"/>
      </p:ext>
    </p:extLst>
  </p:cSld>
  <p:clrMapOvr>
    <a:masterClrMapping/>
  </p:clrMapOvr>
</p:sld>
</file>

<file path=ppt/theme/theme1.xml><?xml version="1.0" encoding="utf-8"?>
<a:theme xmlns:a="http://schemas.openxmlformats.org/drawingml/2006/main" name="Tema di Offic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6C2BED075D094D47BEED1432A078DA6D" ma:contentTypeVersion="13" ma:contentTypeDescription="Creare un nuovo documento." ma:contentTypeScope="" ma:versionID="f3cbd1be3cf80f9eb7a1eab8f663d263">
  <xsd:schema xmlns:xsd="http://www.w3.org/2001/XMLSchema" xmlns:xs="http://www.w3.org/2001/XMLSchema" xmlns:p="http://schemas.microsoft.com/office/2006/metadata/properties" xmlns:ns2="e51b996e-8e65-4322-ab1b-b6986186a920" xmlns:ns3="d9027789-733c-4c69-9658-3261ad6a2ebe" targetNamespace="http://schemas.microsoft.com/office/2006/metadata/properties" ma:root="true" ma:fieldsID="132414a1fc5ad5f9535c9b5d22d52284" ns2:_="" ns3:_="">
    <xsd:import namespace="e51b996e-8e65-4322-ab1b-b6986186a920"/>
    <xsd:import namespace="d9027789-733c-4c69-9658-3261ad6a2eb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51b996e-8e65-4322-ab1b-b6986186a92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Tag immagine" ma:readOnly="false" ma:fieldId="{5cf76f15-5ced-4ddc-b409-7134ff3c332f}" ma:taxonomyMulti="true" ma:sspId="b96d6b56-9229-47fc-a629-c3c0cfd3ea3e"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9027789-733c-4c69-9658-3261ad6a2ebe"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1f769226-c558-4de1-8254-a74a995603fc}" ma:internalName="TaxCatchAll" ma:showField="CatchAllData" ma:web="d9027789-733c-4c69-9658-3261ad6a2ebe">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Condivis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Condiviso con dettagli"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51b996e-8e65-4322-ab1b-b6986186a920">
      <Terms xmlns="http://schemas.microsoft.com/office/infopath/2007/PartnerControls"/>
    </lcf76f155ced4ddcb4097134ff3c332f>
    <TaxCatchAll xmlns="d9027789-733c-4c69-9658-3261ad6a2ebe" xsi:nil="true"/>
  </documentManagement>
</p:properties>
</file>

<file path=customXml/itemProps1.xml><?xml version="1.0" encoding="utf-8"?>
<ds:datastoreItem xmlns:ds="http://schemas.openxmlformats.org/officeDocument/2006/customXml" ds:itemID="{0476BA85-8DD6-4DAB-92AA-E494267F98B5}"/>
</file>

<file path=customXml/itemProps2.xml><?xml version="1.0" encoding="utf-8"?>
<ds:datastoreItem xmlns:ds="http://schemas.openxmlformats.org/officeDocument/2006/customXml" ds:itemID="{8963F2F9-C4E5-41DA-8CE6-8076F92A2A1F}"/>
</file>

<file path=customXml/itemProps3.xml><?xml version="1.0" encoding="utf-8"?>
<ds:datastoreItem xmlns:ds="http://schemas.openxmlformats.org/officeDocument/2006/customXml" ds:itemID="{E18C5220-B3DE-430C-907E-7396351CE2D1}"/>
</file>

<file path=docProps/app.xml><?xml version="1.0" encoding="utf-8"?>
<Properties xmlns="http://schemas.openxmlformats.org/officeDocument/2006/extended-properties" xmlns:vt="http://schemas.openxmlformats.org/officeDocument/2006/docPropsVTypes">
  <TotalTime>3854</TotalTime>
  <Words>3212</Words>
  <Application>Microsoft Office PowerPoint</Application>
  <PresentationFormat>Presentazione su schermo (4:3)</PresentationFormat>
  <Paragraphs>200</Paragraphs>
  <Slides>20</Slides>
  <Notes>20</Notes>
  <HiddenSlides>0</HiddenSlides>
  <MMClips>0</MMClips>
  <ScaleCrop>false</ScaleCrop>
  <HeadingPairs>
    <vt:vector size="6" baseType="variant">
      <vt:variant>
        <vt:lpstr>Caratteri utilizzati</vt:lpstr>
      </vt:variant>
      <vt:variant>
        <vt:i4>5</vt:i4>
      </vt:variant>
      <vt:variant>
        <vt:lpstr>Tema</vt:lpstr>
      </vt:variant>
      <vt:variant>
        <vt:i4>2</vt:i4>
      </vt:variant>
      <vt:variant>
        <vt:lpstr>Titoli diapositive</vt:lpstr>
      </vt:variant>
      <vt:variant>
        <vt:i4>20</vt:i4>
      </vt:variant>
    </vt:vector>
  </HeadingPairs>
  <TitlesOfParts>
    <vt:vector size="27" baseType="lpstr">
      <vt:lpstr>Open Sans</vt:lpstr>
      <vt:lpstr>Noto Sans Symbols</vt:lpstr>
      <vt:lpstr>Calibri</vt:lpstr>
      <vt:lpstr>Merriweather Sans</vt:lpstr>
      <vt:lpstr>Arial</vt:lpstr>
      <vt:lpstr>Tema di Office</vt:lpstr>
      <vt:lpstr>1_Office Theme</vt:lpstr>
      <vt:lpstr>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La Rosa Roberto</dc:creator>
  <cp:lastModifiedBy>Michele De Filippis</cp:lastModifiedBy>
  <cp:revision>113</cp:revision>
  <dcterms:created xsi:type="dcterms:W3CDTF">2020-02-20T09:00:54Z</dcterms:created>
  <dcterms:modified xsi:type="dcterms:W3CDTF">2023-07-10T13:49:27Z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0x0101006C2BED075D094D47BEED1432A078DA6D</vt:lpwstr>
  </property>
  <property fmtid="{D5CDD505-2E9C-101B-9397-08002B2CF9AE}" pid="3" name="TitusGUID">
    <vt:lpwstr>7a6a2711-b349-42ca-99ae-678957fff444</vt:lpwstr>
  </property>
  <property fmtid="{D5CDD505-2E9C-101B-9397-08002B2CF9AE}" pid="4" name="AonClassification">
    <vt:lpwstr>ADC_class_100</vt:lpwstr>
  </property>
</Properties>
</file>