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66" r:id="rId2"/>
    <p:sldId id="351" r:id="rId3"/>
    <p:sldId id="352" r:id="rId4"/>
    <p:sldId id="257" r:id="rId5"/>
    <p:sldId id="258" r:id="rId6"/>
    <p:sldId id="259" r:id="rId7"/>
    <p:sldId id="260" r:id="rId8"/>
    <p:sldId id="261" r:id="rId9"/>
    <p:sldId id="262" r:id="rId10"/>
    <p:sldId id="263" r:id="rId11"/>
    <p:sldId id="264" r:id="rId12"/>
    <p:sldId id="265" r:id="rId13"/>
    <p:sldId id="266" r:id="rId14"/>
    <p:sldId id="267" r:id="rId15"/>
    <p:sldId id="268" r:id="rId16"/>
    <p:sldId id="367" r:id="rId17"/>
    <p:sldId id="308" r:id="rId18"/>
    <p:sldId id="270" r:id="rId1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49BA34-D07D-DD6D-50E2-4E9874782325}"/>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7321B85-55C6-3755-4043-273FBBA269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8E9FE5C-30A9-E531-CCD5-86C5D6793AA9}"/>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5" name="Segnaposto piè di pagina 4">
            <a:extLst>
              <a:ext uri="{FF2B5EF4-FFF2-40B4-BE49-F238E27FC236}">
                <a16:creationId xmlns:a16="http://schemas.microsoft.com/office/drawing/2014/main" id="{85D9F8E0-4777-95F5-2F80-424421B9A25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6A9072C-1E57-3F0B-B359-EA8896464C9F}"/>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517266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777A68-7634-AAC3-CA5A-DA5B975E353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8EB949A-F08F-EBB2-C455-DB82E8BB3915}"/>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460BE24-19E7-BE80-1416-E305214A2BD0}"/>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5" name="Segnaposto piè di pagina 4">
            <a:extLst>
              <a:ext uri="{FF2B5EF4-FFF2-40B4-BE49-F238E27FC236}">
                <a16:creationId xmlns:a16="http://schemas.microsoft.com/office/drawing/2014/main" id="{BE08BF86-AD1A-85C1-5DC4-3A57C238077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0F0CBF2-4A4B-E61D-136C-AB7241F8C2E0}"/>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1049082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20F66E4-31E1-1CFF-8723-284E2BC5FC3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9AC4DF5-349F-4C2F-4388-6FEEF249DEC5}"/>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BBE69D3-2EB0-FEC2-0FA2-DF69421283B1}"/>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5" name="Segnaposto piè di pagina 4">
            <a:extLst>
              <a:ext uri="{FF2B5EF4-FFF2-40B4-BE49-F238E27FC236}">
                <a16:creationId xmlns:a16="http://schemas.microsoft.com/office/drawing/2014/main" id="{70B2CBCA-6B6F-C029-BC0A-0114B186414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9DC1028-0CB9-5878-0C56-2088A7BF8FBB}"/>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11975417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C00FE6C0-0867-4045-90AD-DC577695CD53}"/>
              </a:ext>
            </a:extLst>
          </p:cNvPr>
          <p:cNvSpPr txBox="1"/>
          <p:nvPr userDrawn="1"/>
        </p:nvSpPr>
        <p:spPr>
          <a:xfrm>
            <a:off x="11306264" y="6348130"/>
            <a:ext cx="396995" cy="276999"/>
          </a:xfrm>
          <a:prstGeom prst="rect">
            <a:avLst/>
          </a:prstGeom>
          <a:noFill/>
        </p:spPr>
        <p:txBody>
          <a:bodyPr wrap="square" rtlCol="0">
            <a:spAutoFit/>
          </a:bodyPr>
          <a:lstStyle/>
          <a:p>
            <a:fld id="{3F0D3942-F811-4470-8CE3-88B124240BF4}" type="slidenum">
              <a:rPr lang="it-IT" sz="1200" smtClean="0">
                <a:solidFill>
                  <a:schemeClr val="bg1"/>
                </a:solidFill>
              </a:rPr>
              <a:t>‹N›</a:t>
            </a:fld>
            <a:endParaRPr lang="it-IT" sz="1200">
              <a:solidFill>
                <a:schemeClr val="bg1"/>
              </a:solidFill>
            </a:endParaRPr>
          </a:p>
        </p:txBody>
      </p:sp>
      <p:pic>
        <p:nvPicPr>
          <p:cNvPr id="21" name="Picture 20">
            <a:extLst>
              <a:ext uri="{FF2B5EF4-FFF2-40B4-BE49-F238E27FC236}">
                <a16:creationId xmlns:a16="http://schemas.microsoft.com/office/drawing/2014/main" id="{5B7BD248-E71F-423E-A465-CF9BDF911746}"/>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l="44755" t="7852" r="9783" b="16532"/>
          <a:stretch/>
        </p:blipFill>
        <p:spPr bwMode="auto">
          <a:xfrm>
            <a:off x="6545058" y="1139367"/>
            <a:ext cx="5646942" cy="5718633"/>
          </a:xfrm>
          <a:prstGeom prst="rect">
            <a:avLst/>
          </a:prstGeom>
          <a:noFill/>
          <a:ln>
            <a:noFill/>
          </a:ln>
          <a:extLst>
            <a:ext uri="{53640926-AAD7-44d8-BBD7-CCE9431645EC}">
              <a14:shadowObscured xmlns="" xmlns:a14="http://schemas.microsoft.com/office/drawing/2010/main"/>
            </a:ext>
          </a:extLst>
        </p:spPr>
      </p:pic>
      <p:pic>
        <p:nvPicPr>
          <p:cNvPr id="2" name="Immagine 13">
            <a:extLst>
              <a:ext uri="{FF2B5EF4-FFF2-40B4-BE49-F238E27FC236}">
                <a16:creationId xmlns:a16="http://schemas.microsoft.com/office/drawing/2014/main" id="{258B4EAD-39A1-8AEF-4560-DBD7B0131B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
        <p:nvSpPr>
          <p:cNvPr id="3" name="Rettangolo 8">
            <a:extLst>
              <a:ext uri="{FF2B5EF4-FFF2-40B4-BE49-F238E27FC236}">
                <a16:creationId xmlns:a16="http://schemas.microsoft.com/office/drawing/2014/main" id="{3FA3D276-2B3E-6895-2A42-6F6B112A2AB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4" name="Immagine 9">
            <a:extLst>
              <a:ext uri="{FF2B5EF4-FFF2-40B4-BE49-F238E27FC236}">
                <a16:creationId xmlns:a16="http://schemas.microsoft.com/office/drawing/2014/main" id="{72AD7790-F093-80DE-3818-A823473AFE18}"/>
              </a:ext>
            </a:extLst>
          </p:cNvPr>
          <p:cNvPicPr>
            <a:picLocks noChangeAspect="1"/>
          </p:cNvPicPr>
          <p:nvPr userDrawn="1"/>
        </p:nvPicPr>
        <p:blipFill>
          <a:blip r:embed="rId4"/>
          <a:stretch>
            <a:fillRect/>
          </a:stretch>
        </p:blipFill>
        <p:spPr>
          <a:xfrm>
            <a:off x="700791" y="6212961"/>
            <a:ext cx="1438562" cy="508515"/>
          </a:xfrm>
          <a:prstGeom prst="rect">
            <a:avLst/>
          </a:prstGeom>
        </p:spPr>
      </p:pic>
    </p:spTree>
    <p:extLst>
      <p:ext uri="{BB962C8B-B14F-4D97-AF65-F5344CB8AC3E}">
        <p14:creationId xmlns:p14="http://schemas.microsoft.com/office/powerpoint/2010/main" val="3617623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_AND_BODY">
    <p:spTree>
      <p:nvGrpSpPr>
        <p:cNvPr id="1" name=""/>
        <p:cNvGrpSpPr/>
        <p:nvPr/>
      </p:nvGrpSpPr>
      <p:grpSpPr>
        <a:xfrm>
          <a:off x="0" y="0"/>
          <a:ext cx="0" cy="0"/>
          <a:chOff x="0" y="0"/>
          <a:chExt cx="0" cy="0"/>
        </a:xfrm>
      </p:grpSpPr>
      <p:sp>
        <p:nvSpPr>
          <p:cNvPr id="28" name="Titolo Testo"/>
          <p:cNvSpPr txBox="1">
            <a:spLocks noGrp="1"/>
          </p:cNvSpPr>
          <p:nvPr>
            <p:ph type="title"/>
          </p:nvPr>
        </p:nvSpPr>
        <p:spPr>
          <a:xfrm>
            <a:off x="412371" y="881360"/>
            <a:ext cx="11360803" cy="763601"/>
          </a:xfrm>
          <a:prstGeom prst="rect">
            <a:avLst/>
          </a:prstGeom>
        </p:spPr>
        <p:txBody>
          <a:bodyPr>
            <a:noAutofit/>
          </a:bodyPr>
          <a:lstStyle>
            <a:lvl1pPr>
              <a:defRPr sz="3200" b="1">
                <a:solidFill>
                  <a:srgbClr val="00677F"/>
                </a:solidFill>
              </a:defRPr>
            </a:lvl1pPr>
          </a:lstStyle>
          <a:p>
            <a:r>
              <a:t>Titolo Testo</a:t>
            </a:r>
          </a:p>
        </p:txBody>
      </p:sp>
      <p:sp>
        <p:nvSpPr>
          <p:cNvPr id="29" name="Corpo livello uno…"/>
          <p:cNvSpPr txBox="1">
            <a:spLocks noGrp="1"/>
          </p:cNvSpPr>
          <p:nvPr>
            <p:ph type="body" idx="1"/>
          </p:nvPr>
        </p:nvSpPr>
        <p:spPr>
          <a:xfrm>
            <a:off x="415599" y="1838325"/>
            <a:ext cx="11360803" cy="4253508"/>
          </a:xfrm>
          <a:prstGeom prst="rect">
            <a:avLst/>
          </a:prstGeom>
        </p:spPr>
        <p:txBody>
          <a:bodyPr/>
          <a:lstStyle/>
          <a:p>
            <a:r>
              <a:rPr dirty="0" err="1"/>
              <a:t>Corpo</a:t>
            </a:r>
            <a:r>
              <a:rPr dirty="0"/>
              <a:t> </a:t>
            </a:r>
            <a:r>
              <a:rPr dirty="0" err="1"/>
              <a:t>livello</a:t>
            </a:r>
            <a:r>
              <a:rPr dirty="0"/>
              <a:t> uno</a:t>
            </a:r>
          </a:p>
          <a:p>
            <a:pPr lvl="1"/>
            <a:r>
              <a:rPr dirty="0" err="1"/>
              <a:t>Corpo</a:t>
            </a:r>
            <a:r>
              <a:rPr dirty="0"/>
              <a:t> </a:t>
            </a:r>
            <a:r>
              <a:rPr dirty="0" err="1"/>
              <a:t>livello</a:t>
            </a:r>
            <a:r>
              <a:rPr dirty="0"/>
              <a:t> due</a:t>
            </a:r>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30" name="Numero diapositiva"/>
          <p:cNvSpPr txBox="1">
            <a:spLocks noGrp="1"/>
          </p:cNvSpPr>
          <p:nvPr>
            <p:ph type="sldNum" sz="quarter" idx="2"/>
          </p:nvPr>
        </p:nvSpPr>
        <p:spPr>
          <a:xfrm>
            <a:off x="5844653" y="6256908"/>
            <a:ext cx="496241" cy="446228"/>
          </a:xfrm>
          <a:prstGeom prst="rect">
            <a:avLst/>
          </a:prstGeom>
        </p:spPr>
        <p:txBody>
          <a:bodyPr/>
          <a:lstStyle>
            <a:lvl1pPr algn="ctr">
              <a:defRPr>
                <a:solidFill>
                  <a:schemeClr val="accent2">
                    <a:lumMod val="75000"/>
                  </a:schemeClr>
                </a:solidFill>
              </a:defRPr>
            </a:lvl1pPr>
          </a:lstStyle>
          <a:p>
            <a:fld id="{86CB4B4D-7CA3-9044-876B-883B54F8677D}" type="slidenum">
              <a:rPr lang="it-IT" smtClean="0"/>
              <a:pPr/>
              <a:t>‹N›</a:t>
            </a:fld>
            <a:endParaRPr lang="it-IT" dirty="0"/>
          </a:p>
        </p:txBody>
      </p:sp>
      <p:sp>
        <p:nvSpPr>
          <p:cNvPr id="18" name="Rettangolo 8">
            <a:extLst>
              <a:ext uri="{FF2B5EF4-FFF2-40B4-BE49-F238E27FC236}">
                <a16:creationId xmlns:a16="http://schemas.microsoft.com/office/drawing/2014/main" id="{4107E3B1-15D5-40D8-B5A2-8D7604D01183}"/>
              </a:ext>
            </a:extLst>
          </p:cNvPr>
          <p:cNvSpPr>
            <a:spLocks noChangeArrowheads="1"/>
          </p:cNvSpPr>
          <p:nvPr userDrawn="1"/>
        </p:nvSpPr>
        <p:spPr bwMode="auto">
          <a:xfrm>
            <a:off x="49641" y="778512"/>
            <a:ext cx="11732283" cy="68353"/>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sp>
        <p:nvSpPr>
          <p:cNvPr id="19" name="Rettangolo 18">
            <a:extLst>
              <a:ext uri="{FF2B5EF4-FFF2-40B4-BE49-F238E27FC236}">
                <a16:creationId xmlns:a16="http://schemas.microsoft.com/office/drawing/2014/main" id="{9429FD05-2E85-4A7A-A17B-80AF2A496611}"/>
              </a:ext>
            </a:extLst>
          </p:cNvPr>
          <p:cNvSpPr>
            <a:spLocks noChangeArrowheads="1"/>
          </p:cNvSpPr>
          <p:nvPr userDrawn="1"/>
        </p:nvSpPr>
        <p:spPr bwMode="auto">
          <a:xfrm>
            <a:off x="4474441" y="6222413"/>
            <a:ext cx="6881926" cy="215741"/>
          </a:xfrm>
          <a:prstGeom prst="rect">
            <a:avLst/>
          </a:prstGeom>
          <a:solidFill>
            <a:srgbClr val="D3172B"/>
          </a:solidFill>
          <a:ln>
            <a:noFill/>
          </a:ln>
        </p:spPr>
        <p:txBody>
          <a:bodyPr rot="0" vert="horz" wrap="square" lIns="68580" tIns="34290" rIns="68580" bIns="34290" anchor="ctr" anchorCtr="0" upright="1">
            <a:noAutofit/>
          </a:bodyPr>
          <a:lstStyle/>
          <a:p>
            <a:endParaRPr lang="it-IT"/>
          </a:p>
        </p:txBody>
      </p:sp>
      <p:pic>
        <p:nvPicPr>
          <p:cNvPr id="2" name="Immagine 9">
            <a:extLst>
              <a:ext uri="{FF2B5EF4-FFF2-40B4-BE49-F238E27FC236}">
                <a16:creationId xmlns:a16="http://schemas.microsoft.com/office/drawing/2014/main" id="{EF238AB4-9FE8-8803-F851-47700F1E0770}"/>
              </a:ext>
            </a:extLst>
          </p:cNvPr>
          <p:cNvPicPr>
            <a:picLocks noChangeAspect="1"/>
          </p:cNvPicPr>
          <p:nvPr userDrawn="1"/>
        </p:nvPicPr>
        <p:blipFill>
          <a:blip r:embed="rId2"/>
          <a:stretch>
            <a:fillRect/>
          </a:stretch>
        </p:blipFill>
        <p:spPr>
          <a:xfrm>
            <a:off x="700791" y="6212961"/>
            <a:ext cx="1438562" cy="508515"/>
          </a:xfrm>
          <a:prstGeom prst="rect">
            <a:avLst/>
          </a:prstGeom>
        </p:spPr>
      </p:pic>
      <p:pic>
        <p:nvPicPr>
          <p:cNvPr id="3" name="Immagine 13">
            <a:extLst>
              <a:ext uri="{FF2B5EF4-FFF2-40B4-BE49-F238E27FC236}">
                <a16:creationId xmlns:a16="http://schemas.microsoft.com/office/drawing/2014/main" id="{46EC2811-C9F4-4993-AA19-6D07F65FAE3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31027" y="152400"/>
            <a:ext cx="8287837" cy="570088"/>
          </a:xfrm>
          <a:prstGeom prst="rect">
            <a:avLst/>
          </a:prstGeom>
        </p:spPr>
      </p:pic>
    </p:spTree>
    <p:extLst>
      <p:ext uri="{BB962C8B-B14F-4D97-AF65-F5344CB8AC3E}">
        <p14:creationId xmlns:p14="http://schemas.microsoft.com/office/powerpoint/2010/main" val="68701347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7137A0-669F-DA0F-67FA-EAE2E56A3D7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B5A3168-133C-D230-95DF-A53F386407A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21B4C4C-928A-DFA9-76C3-152978BAC8BB}"/>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5" name="Segnaposto piè di pagina 4">
            <a:extLst>
              <a:ext uri="{FF2B5EF4-FFF2-40B4-BE49-F238E27FC236}">
                <a16:creationId xmlns:a16="http://schemas.microsoft.com/office/drawing/2014/main" id="{3524828D-656F-F753-B831-DC0511170FE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432F110-8978-9A04-1FB4-E3A4ACBCC4FB}"/>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2311575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A00B21F-3DCE-6998-61C0-12E60C79C5C6}"/>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E27CA96-E463-D1F7-5227-104CF936DF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23E92CB-F66F-E17E-D1FA-A06A1A4F7CB8}"/>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5" name="Segnaposto piè di pagina 4">
            <a:extLst>
              <a:ext uri="{FF2B5EF4-FFF2-40B4-BE49-F238E27FC236}">
                <a16:creationId xmlns:a16="http://schemas.microsoft.com/office/drawing/2014/main" id="{3A4A38C4-9339-F98E-2D22-365DE639C10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514C69D-6BFA-E9DB-6E4D-6D87EF56FA22}"/>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900646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C37162-6013-16AF-E28B-60F675AC177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4A61B32-59E2-C9C1-CF17-38D63FB4C8AB}"/>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E8D8C7DD-3A59-CA29-7782-D191A4DB0343}"/>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B8CE83E-335C-19E5-CC18-7311EECFF1E8}"/>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6" name="Segnaposto piè di pagina 5">
            <a:extLst>
              <a:ext uri="{FF2B5EF4-FFF2-40B4-BE49-F238E27FC236}">
                <a16:creationId xmlns:a16="http://schemas.microsoft.com/office/drawing/2014/main" id="{EA87D064-587D-EC33-52F6-422FFFE5AD6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D9B0F9D-91DE-8AA3-AFBE-D5BDD21DB83F}"/>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2285989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D26B04-FEC2-4140-EB5D-E2E28A4B8FA0}"/>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B0374AF-AAF4-7BFD-CFB4-9A110505498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B3623C95-CEDB-0733-8C30-716CEDBE9AF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317F378-408D-72B9-6656-23E44DD01F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EA12B48-8294-180E-B832-36F4F28AAC6A}"/>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612A3DD-6A09-2335-6E7C-D9C6F09C1335}"/>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8" name="Segnaposto piè di pagina 7">
            <a:extLst>
              <a:ext uri="{FF2B5EF4-FFF2-40B4-BE49-F238E27FC236}">
                <a16:creationId xmlns:a16="http://schemas.microsoft.com/office/drawing/2014/main" id="{BDEE59EB-C26C-A20C-CB6C-601D13742E95}"/>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BCA4DC0C-49F5-CE66-33FC-F0EFAAE3754A}"/>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3137704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892A89-02E9-D84D-71B5-2507DE314DD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75B081DF-C1A3-9F39-3E01-F7F658C788C1}"/>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4" name="Segnaposto piè di pagina 3">
            <a:extLst>
              <a:ext uri="{FF2B5EF4-FFF2-40B4-BE49-F238E27FC236}">
                <a16:creationId xmlns:a16="http://schemas.microsoft.com/office/drawing/2014/main" id="{F03E2554-5C5F-2E2C-D982-52C4C33B2113}"/>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9400B075-2F36-3934-E5F6-C19F29045A32}"/>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2939099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555B02F-1D7A-6D23-C94E-711F747AF1E8}"/>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3" name="Segnaposto piè di pagina 2">
            <a:extLst>
              <a:ext uri="{FF2B5EF4-FFF2-40B4-BE49-F238E27FC236}">
                <a16:creationId xmlns:a16="http://schemas.microsoft.com/office/drawing/2014/main" id="{044AC45B-F8EC-E588-7BB9-D11F36F338C1}"/>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0C15BF9B-D9AA-CA1A-3118-59EB43886088}"/>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1233541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B8853E-440F-4F5D-9A48-9D27D2782AA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6F12A31-6259-D8C1-B7CF-124AA12973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CED0A483-1E43-F581-7223-5EAFE7794A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C2DC1D0-A7A1-6FE3-08DB-12D89FF26A56}"/>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6" name="Segnaposto piè di pagina 5">
            <a:extLst>
              <a:ext uri="{FF2B5EF4-FFF2-40B4-BE49-F238E27FC236}">
                <a16:creationId xmlns:a16="http://schemas.microsoft.com/office/drawing/2014/main" id="{D8CC6EEE-26B4-A995-60DF-41215C0C1F8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2DACB55-D768-55B1-B2AF-CA3EEE8088B9}"/>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3572283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0AC14C-64A0-6B1C-89C5-F518F380CD2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C09044EE-6346-1CE7-A3B7-F84F7388E9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6E424088-D900-4CE2-3EE9-9579B38DC5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21516CAE-D1CB-4A91-30A4-E634D2600B19}"/>
              </a:ext>
            </a:extLst>
          </p:cNvPr>
          <p:cNvSpPr>
            <a:spLocks noGrp="1"/>
          </p:cNvSpPr>
          <p:nvPr>
            <p:ph type="dt" sz="half" idx="10"/>
          </p:nvPr>
        </p:nvSpPr>
        <p:spPr/>
        <p:txBody>
          <a:bodyPr/>
          <a:lstStyle/>
          <a:p>
            <a:fld id="{6AA3920E-CCAC-4DDD-8C81-3B4BC9E2D553}" type="datetimeFigureOut">
              <a:rPr lang="it-IT" smtClean="0"/>
              <a:t>10/07/2023</a:t>
            </a:fld>
            <a:endParaRPr lang="it-IT"/>
          </a:p>
        </p:txBody>
      </p:sp>
      <p:sp>
        <p:nvSpPr>
          <p:cNvPr id="6" name="Segnaposto piè di pagina 5">
            <a:extLst>
              <a:ext uri="{FF2B5EF4-FFF2-40B4-BE49-F238E27FC236}">
                <a16:creationId xmlns:a16="http://schemas.microsoft.com/office/drawing/2014/main" id="{67697E96-CC04-280E-B0BD-AED8F2CE26D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4D3AC9A-E418-EB03-0003-09F6D59EF3FD}"/>
              </a:ext>
            </a:extLst>
          </p:cNvPr>
          <p:cNvSpPr>
            <a:spLocks noGrp="1"/>
          </p:cNvSpPr>
          <p:nvPr>
            <p:ph type="sldNum" sz="quarter" idx="12"/>
          </p:nvPr>
        </p:nvSpPr>
        <p:spPr/>
        <p:txBody>
          <a:bodyPr/>
          <a:lstStyle/>
          <a:p>
            <a:fld id="{7F4E9816-E69E-4EAF-92BD-B9637C2FB290}" type="slidenum">
              <a:rPr lang="it-IT" smtClean="0"/>
              <a:t>‹N›</a:t>
            </a:fld>
            <a:endParaRPr lang="it-IT"/>
          </a:p>
        </p:txBody>
      </p:sp>
    </p:spTree>
    <p:extLst>
      <p:ext uri="{BB962C8B-B14F-4D97-AF65-F5344CB8AC3E}">
        <p14:creationId xmlns:p14="http://schemas.microsoft.com/office/powerpoint/2010/main" val="273332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8F4625BE-AE63-799F-04FE-AE15358541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0DE1853-ECBA-B42C-A1A7-44A7759D8AE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82390FF-DC7B-40E8-A7A3-6990BB4B24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A3920E-CCAC-4DDD-8C81-3B4BC9E2D553}" type="datetimeFigureOut">
              <a:rPr lang="it-IT" smtClean="0"/>
              <a:t>10/07/2023</a:t>
            </a:fld>
            <a:endParaRPr lang="it-IT"/>
          </a:p>
        </p:txBody>
      </p:sp>
      <p:sp>
        <p:nvSpPr>
          <p:cNvPr id="5" name="Segnaposto piè di pagina 4">
            <a:extLst>
              <a:ext uri="{FF2B5EF4-FFF2-40B4-BE49-F238E27FC236}">
                <a16:creationId xmlns:a16="http://schemas.microsoft.com/office/drawing/2014/main" id="{EDE9394E-2CF7-E815-E463-EF494A8243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BDFBB9BA-7816-7056-755E-9EED4A95CA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E9816-E69E-4EAF-92BD-B9637C2FB290}" type="slidenum">
              <a:rPr lang="it-IT" smtClean="0"/>
              <a:t>‹N›</a:t>
            </a:fld>
            <a:endParaRPr lang="it-IT"/>
          </a:p>
        </p:txBody>
      </p:sp>
    </p:spTree>
    <p:extLst>
      <p:ext uri="{BB962C8B-B14F-4D97-AF65-F5344CB8AC3E}">
        <p14:creationId xmlns:p14="http://schemas.microsoft.com/office/powerpoint/2010/main" val="3113496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media2.m4a"/><Relationship Id="rId1" Type="http://schemas.microsoft.com/office/2007/relationships/media" Target="../media/media2.m4a"/><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AADF8B3-8E36-C882-3C30-BEF348381FD3}"/>
              </a:ext>
            </a:extLst>
          </p:cNvPr>
          <p:cNvSpPr txBox="1"/>
          <p:nvPr/>
        </p:nvSpPr>
        <p:spPr>
          <a:xfrm>
            <a:off x="1006886" y="2335496"/>
            <a:ext cx="4458945" cy="3077766"/>
          </a:xfrm>
          <a:prstGeom prst="rect">
            <a:avLst/>
          </a:prstGeom>
          <a:noFill/>
        </p:spPr>
        <p:txBody>
          <a:bodyPr wrap="square" lIns="91440" tIns="45720" rIns="91440" bIns="45720" rtlCol="0" anchor="t">
            <a:spAutoFit/>
          </a:bodyPr>
          <a:lstStyle/>
          <a:p>
            <a:endParaRPr lang="it-IT" sz="3600" b="1" u="sng" dirty="0">
              <a:latin typeface="Times New Roman" panose="02020603050405020304" pitchFamily="18" charset="0"/>
              <a:cs typeface="Times New Roman" panose="02020603050405020304" pitchFamily="18" charset="0"/>
            </a:endParaRPr>
          </a:p>
          <a:p>
            <a:pPr algn="ctr"/>
            <a:r>
              <a:rPr lang="it-IT" sz="2000" b="1" dirty="0">
                <a:latin typeface="Times New Roman" panose="02020603050405020304" pitchFamily="18" charset="0"/>
                <a:cs typeface="Times New Roman" panose="02020603050405020304" pitchFamily="18" charset="0"/>
              </a:rPr>
              <a:t>Le novità della Riforma Cartabia</a:t>
            </a:r>
          </a:p>
          <a:p>
            <a:pPr algn="ctr"/>
            <a:endParaRPr lang="it-IT" b="1" u="sng" dirty="0">
              <a:latin typeface="Times New Roman" panose="02020603050405020304" pitchFamily="18" charset="0"/>
              <a:cs typeface="Times New Roman" panose="02020603050405020304" pitchFamily="18" charset="0"/>
            </a:endParaRPr>
          </a:p>
          <a:p>
            <a:pPr algn="ctr"/>
            <a:r>
              <a:rPr lang="it-IT" sz="1600" b="1" u="sng" dirty="0">
                <a:latin typeface="Times New Roman" panose="02020603050405020304" pitchFamily="18" charset="0"/>
                <a:cs typeface="Times New Roman" panose="02020603050405020304" pitchFamily="18" charset="0"/>
              </a:rPr>
              <a:t>Il novellato giudizio di appello</a:t>
            </a:r>
          </a:p>
          <a:p>
            <a:pPr algn="ctr"/>
            <a:endParaRPr lang="it-IT" sz="1600" b="1" u="sng" dirty="0">
              <a:latin typeface="Times New Roman" panose="02020603050405020304" pitchFamily="18" charset="0"/>
              <a:cs typeface="Times New Roman" panose="02020603050405020304" pitchFamily="18" charset="0"/>
            </a:endParaRPr>
          </a:p>
          <a:p>
            <a:pPr algn="ctr"/>
            <a:endParaRPr lang="it-IT" sz="1600" b="1" u="sng" dirty="0">
              <a:latin typeface="Times New Roman" panose="02020603050405020304" pitchFamily="18" charset="0"/>
              <a:cs typeface="Times New Roman" panose="02020603050405020304" pitchFamily="18" charset="0"/>
            </a:endParaRPr>
          </a:p>
          <a:p>
            <a:pPr algn="ctr"/>
            <a:r>
              <a:rPr lang="it-IT" sz="1200" b="1" dirty="0">
                <a:latin typeface="Times New Roman" panose="02020603050405020304" pitchFamily="18" charset="0"/>
                <a:cs typeface="Times New Roman" panose="02020603050405020304" pitchFamily="18" charset="0"/>
              </a:rPr>
              <a:t>Dott. </a:t>
            </a:r>
            <a:r>
              <a:rPr lang="it-IT" sz="1200" b="1">
                <a:latin typeface="Times New Roman" panose="02020603050405020304" pitchFamily="18" charset="0"/>
                <a:cs typeface="Times New Roman" panose="02020603050405020304" pitchFamily="18" charset="0"/>
              </a:rPr>
              <a:t>Luca Conte</a:t>
            </a:r>
            <a:endParaRPr lang="it-IT" sz="1200" b="1" dirty="0">
              <a:latin typeface="Times New Roman" panose="02020603050405020304" pitchFamily="18" charset="0"/>
              <a:cs typeface="Times New Roman" panose="02020603050405020304" pitchFamily="18" charset="0"/>
            </a:endParaRPr>
          </a:p>
          <a:p>
            <a:endParaRPr lang="it-IT" sz="2800" dirty="0">
              <a:solidFill>
                <a:schemeClr val="dk1"/>
              </a:solidFill>
              <a:latin typeface="Times New Roman" panose="02020603050405020304" pitchFamily="18" charset="0"/>
              <a:ea typeface="Open Sans" panose="020B0604020202020204" charset="0"/>
              <a:cs typeface="Times New Roman" panose="02020603050405020304" pitchFamily="18" charset="0"/>
              <a:sym typeface="Calibri"/>
            </a:endParaRPr>
          </a:p>
          <a:p>
            <a:pPr algn="ctr"/>
            <a:endParaRPr lang="it-IT" sz="2800" b="1" i="1" dirty="0">
              <a:ea typeface="Calibri" panose="020F0502020204030204"/>
              <a:cs typeface="Calibri"/>
            </a:endParaRPr>
          </a:p>
        </p:txBody>
      </p:sp>
      <p:sp>
        <p:nvSpPr>
          <p:cNvPr id="2" name="CasellaDiTesto 1">
            <a:extLst>
              <a:ext uri="{FF2B5EF4-FFF2-40B4-BE49-F238E27FC236}">
                <a16:creationId xmlns:a16="http://schemas.microsoft.com/office/drawing/2014/main" id="{5E0F69F0-9A2B-7D34-C181-8595188FBD6F}"/>
              </a:ext>
            </a:extLst>
          </p:cNvPr>
          <p:cNvSpPr txBox="1"/>
          <p:nvPr/>
        </p:nvSpPr>
        <p:spPr>
          <a:xfrm>
            <a:off x="-2" y="5087570"/>
            <a:ext cx="6472719" cy="1169551"/>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Progetto: Start UPP - Modelli, sistemi e competenze per l’implementazione dell’Ufficio per il Processo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Titolo progetto: “Soluzioni per lo smaltimento dell’arretrato e per la gestione del contenzioso in ingresso”</a:t>
            </a:r>
            <a:endParaRPr lang="it-IT" sz="2000" dirty="0">
              <a:effectLst/>
              <a:latin typeface="+mj-lt"/>
              <a:ea typeface="Calibri" panose="020F0502020204030204" pitchFamily="34" charset="0"/>
              <a:cs typeface="Times New Roman" panose="02020603050405020304" pitchFamily="18" charset="0"/>
            </a:endParaRPr>
          </a:p>
          <a:p>
            <a:pPr>
              <a:tabLst>
                <a:tab pos="3060065" algn="ctr"/>
                <a:tab pos="6120130" algn="r"/>
              </a:tabLst>
            </a:pPr>
            <a:r>
              <a:rPr lang="it-IT" sz="1400" i="1" dirty="0">
                <a:effectLst/>
                <a:latin typeface="+mj-lt"/>
                <a:ea typeface="Calibri" panose="020F0502020204030204" pitchFamily="34" charset="0"/>
                <a:cs typeface="Times New Roman" panose="02020603050405020304" pitchFamily="18" charset="0"/>
              </a:rPr>
              <a:t>CUP: H29J22000390006</a:t>
            </a:r>
            <a:endParaRPr lang="it-IT" sz="2000" dirty="0">
              <a:effectLst/>
              <a:latin typeface="+mj-lt"/>
              <a:ea typeface="Calibri" panose="020F0502020204030204" pitchFamily="34" charset="0"/>
              <a:cs typeface="Times New Roman" panose="02020603050405020304" pitchFamily="18" charset="0"/>
            </a:endParaRPr>
          </a:p>
        </p:txBody>
      </p:sp>
      <p:pic>
        <p:nvPicPr>
          <p:cNvPr id="4" name="Audio 9">
            <a:hlinkClick r:id="" action="ppaction://media"/>
            <a:extLst>
              <a:ext uri="{FF2B5EF4-FFF2-40B4-BE49-F238E27FC236}">
                <a16:creationId xmlns:a16="http://schemas.microsoft.com/office/drawing/2014/main" id="{BC6A304B-5B80-7990-E690-5676288E9CB5}"/>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262704" t="-125896" r="-262704" b="-125896"/>
          <a:stretch>
            <a:fillRect/>
          </a:stretch>
        </p:blipFill>
        <p:spPr>
          <a:xfrm>
            <a:off x="9144000" y="5143500"/>
            <a:ext cx="3048000" cy="1714500"/>
          </a:xfrm>
          <a:prstGeom prst="rect">
            <a:avLst/>
          </a:prstGeom>
        </p:spPr>
      </p:pic>
    </p:spTree>
    <p:extLst>
      <p:ext uri="{BB962C8B-B14F-4D97-AF65-F5344CB8AC3E}">
        <p14:creationId xmlns:p14="http://schemas.microsoft.com/office/powerpoint/2010/main" val="251070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04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804D231-99D5-BD34-E693-83F6AD597D5C}"/>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Nomina dell’istruttore</a:t>
            </a:r>
            <a:br>
              <a:rPr lang="it-IT" b="1" i="0" dirty="0">
                <a:solidFill>
                  <a:srgbClr val="212529"/>
                </a:solidFill>
                <a:effectLst/>
                <a:latin typeface="Times New Roman" panose="02020603050405020304" pitchFamily="18" charset="0"/>
                <a:cs typeface="Times New Roman" panose="02020603050405020304" pitchFamily="18" charset="0"/>
              </a:rPr>
            </a:br>
            <a:r>
              <a:rPr lang="it-IT" b="1" i="0" dirty="0">
                <a:solidFill>
                  <a:srgbClr val="212529"/>
                </a:solidFill>
                <a:effectLst/>
                <a:latin typeface="Times New Roman" panose="02020603050405020304" pitchFamily="18" charset="0"/>
                <a:cs typeface="Times New Roman" panose="02020603050405020304" pitchFamily="18" charset="0"/>
              </a:rPr>
              <a:t> (art. 349 </a:t>
            </a:r>
            <a:r>
              <a:rPr lang="it-IT" b="1" i="1" dirty="0">
                <a:solidFill>
                  <a:srgbClr val="212529"/>
                </a:solidFill>
                <a:effectLst/>
                <a:latin typeface="Times New Roman" panose="02020603050405020304" pitchFamily="18" charset="0"/>
                <a:cs typeface="Times New Roman" panose="02020603050405020304" pitchFamily="18" charset="0"/>
              </a:rPr>
              <a:t>bis</a:t>
            </a:r>
            <a:r>
              <a:rPr lang="it-IT" b="1" i="0" dirty="0">
                <a:solidFill>
                  <a:srgbClr val="212529"/>
                </a:solidFill>
                <a:effectLst/>
                <a:latin typeface="Times New Roman" panose="02020603050405020304" pitchFamily="18" charset="0"/>
                <a:cs typeface="Times New Roman" panose="02020603050405020304" pitchFamily="18" charset="0"/>
              </a:rPr>
              <a:t>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BA3F99C7-F6E8-73DF-038E-6BB464C4A76F}"/>
              </a:ext>
            </a:extLst>
          </p:cNvPr>
          <p:cNvSpPr>
            <a:spLocks noGrp="1"/>
          </p:cNvSpPr>
          <p:nvPr>
            <p:ph idx="1"/>
          </p:nvPr>
        </p:nvSpPr>
        <p:spPr/>
        <p:txBody>
          <a:bodyPr>
            <a:normAutofit fontScale="77500" lnSpcReduction="20000"/>
          </a:bodyPr>
          <a:lstStyle/>
          <a:p>
            <a:pPr algn="just"/>
            <a:r>
              <a:rPr lang="it-IT" b="1" i="0" dirty="0">
                <a:solidFill>
                  <a:srgbClr val="212529"/>
                </a:solidFill>
                <a:effectLst/>
                <a:latin typeface="Times New Roman" panose="02020603050405020304" pitchFamily="18" charset="0"/>
                <a:cs typeface="Times New Roman" panose="02020603050405020304" pitchFamily="18" charset="0"/>
              </a:rPr>
              <a:t>La trattazione avanti alla corte di appello </a:t>
            </a:r>
            <a:r>
              <a:rPr lang="it-IT" b="1" i="0" dirty="0">
                <a:solidFill>
                  <a:srgbClr val="00B0F0"/>
                </a:solidFill>
                <a:effectLst/>
                <a:latin typeface="Times New Roman" panose="02020603050405020304" pitchFamily="18" charset="0"/>
                <a:cs typeface="Times New Roman" panose="02020603050405020304" pitchFamily="18" charset="0"/>
              </a:rPr>
              <a:t>non è più necessariamente collegiale </a:t>
            </a:r>
            <a:r>
              <a:rPr lang="it-IT" b="0" i="0" dirty="0">
                <a:solidFill>
                  <a:srgbClr val="212529"/>
                </a:solidFill>
                <a:effectLst/>
                <a:latin typeface="Times New Roman" panose="02020603050405020304" pitchFamily="18" charset="0"/>
                <a:cs typeface="Times New Roman" panose="02020603050405020304" pitchFamily="18" charset="0"/>
              </a:rPr>
              <a:t>così come previsto dall’art. 350 c.p.c. nella disciplina anteriore alla riforma.</a:t>
            </a:r>
          </a:p>
          <a:p>
            <a:pPr algn="just"/>
            <a:r>
              <a:rPr lang="it-IT" b="0" i="0" dirty="0">
                <a:solidFill>
                  <a:srgbClr val="212529"/>
                </a:solidFill>
                <a:effectLst/>
                <a:latin typeface="Times New Roman" panose="02020603050405020304" pitchFamily="18" charset="0"/>
                <a:cs typeface="Times New Roman" panose="02020603050405020304" pitchFamily="18" charset="0"/>
              </a:rPr>
              <a:t>Il presidente, infatti, può attivare </a:t>
            </a:r>
            <a:r>
              <a:rPr lang="it-IT" b="1" i="0" dirty="0">
                <a:solidFill>
                  <a:srgbClr val="FF0000"/>
                </a:solidFill>
                <a:effectLst/>
                <a:latin typeface="Times New Roman" panose="02020603050405020304" pitchFamily="18" charset="0"/>
                <a:cs typeface="Times New Roman" panose="02020603050405020304" pitchFamily="18" charset="0"/>
              </a:rPr>
              <a:t>due alternativi moduli procedimentali</a:t>
            </a:r>
            <a:r>
              <a:rPr lang="it-IT" b="0" i="0" dirty="0">
                <a:solidFill>
                  <a:srgbClr val="212529"/>
                </a:solidFill>
                <a:effectLst/>
                <a:latin typeface="Times New Roman" panose="02020603050405020304" pitchFamily="18" charset="0"/>
                <a:cs typeface="Times New Roman" panose="02020603050405020304" pitchFamily="18" charset="0"/>
              </a:rPr>
              <a:t>: </a:t>
            </a:r>
            <a:r>
              <a:rPr lang="it-IT" b="0" i="0" u="sng" dirty="0">
                <a:solidFill>
                  <a:srgbClr val="212529"/>
                </a:solidFill>
                <a:effectLst/>
                <a:latin typeface="Times New Roman" panose="02020603050405020304" pitchFamily="18" charset="0"/>
                <a:cs typeface="Times New Roman" panose="02020603050405020304" pitchFamily="18" charset="0"/>
              </a:rPr>
              <a:t>nominare il giudice relatore e fissare l’udienza per la discussione orale avanti al collegio </a:t>
            </a:r>
            <a:r>
              <a:rPr lang="it-IT" b="1" i="0" dirty="0">
                <a:solidFill>
                  <a:srgbClr val="FF0000"/>
                </a:solidFill>
                <a:effectLst/>
                <a:latin typeface="Times New Roman" panose="02020603050405020304" pitchFamily="18" charset="0"/>
                <a:cs typeface="Times New Roman" panose="02020603050405020304" pitchFamily="18" charset="0"/>
              </a:rPr>
              <a:t>oppure</a:t>
            </a:r>
            <a:r>
              <a:rPr lang="it-IT" b="0" i="0" dirty="0">
                <a:solidFill>
                  <a:srgbClr val="212529"/>
                </a:solidFill>
                <a:effectLst/>
                <a:latin typeface="Times New Roman" panose="02020603050405020304" pitchFamily="18" charset="0"/>
                <a:cs typeface="Times New Roman" panose="02020603050405020304" pitchFamily="18" charset="0"/>
              </a:rPr>
              <a:t> </a:t>
            </a:r>
            <a:r>
              <a:rPr lang="it-IT" b="0" i="0" u="sng" dirty="0">
                <a:solidFill>
                  <a:srgbClr val="212529"/>
                </a:solidFill>
                <a:effectLst/>
                <a:latin typeface="Times New Roman" panose="02020603050405020304" pitchFamily="18" charset="0"/>
                <a:cs typeface="Times New Roman" panose="02020603050405020304" pitchFamily="18" charset="0"/>
              </a:rPr>
              <a:t>designare l’istruttore tra i componenti del collegio per la trattazione</a:t>
            </a:r>
            <a:r>
              <a:rPr lang="it-IT" b="0" i="0" dirty="0">
                <a:solidFill>
                  <a:srgbClr val="212529"/>
                </a:solidFill>
                <a:effectLst/>
                <a:latin typeface="Times New Roman" panose="02020603050405020304" pitchFamily="18" charset="0"/>
                <a:cs typeface="Times New Roman" panose="02020603050405020304" pitchFamily="18" charset="0"/>
              </a:rPr>
              <a:t>.  </a:t>
            </a:r>
          </a:p>
          <a:p>
            <a:pPr algn="just"/>
            <a:r>
              <a:rPr lang="it-IT" b="0" i="0" dirty="0">
                <a:solidFill>
                  <a:srgbClr val="212529"/>
                </a:solidFill>
                <a:effectLst/>
                <a:latin typeface="Times New Roman" panose="02020603050405020304" pitchFamily="18" charset="0"/>
                <a:cs typeface="Times New Roman" panose="02020603050405020304" pitchFamily="18" charset="0"/>
              </a:rPr>
              <a:t>È da ritenere che la scelta tra i due moduli </a:t>
            </a:r>
            <a:r>
              <a:rPr lang="it-IT" b="0" i="1" dirty="0">
                <a:solidFill>
                  <a:srgbClr val="000000"/>
                </a:solidFill>
                <a:effectLst/>
                <a:latin typeface="Times New Roman" panose="02020603050405020304" pitchFamily="18" charset="0"/>
                <a:cs typeface="Times New Roman" panose="02020603050405020304" pitchFamily="18" charset="0"/>
              </a:rPr>
              <a:t>in rito </a:t>
            </a:r>
            <a:r>
              <a:rPr lang="it-IT" b="0" i="0" dirty="0">
                <a:solidFill>
                  <a:srgbClr val="212529"/>
                </a:solidFill>
                <a:effectLst/>
                <a:latin typeface="Times New Roman" panose="02020603050405020304" pitchFamily="18" charset="0"/>
                <a:cs typeface="Times New Roman" panose="02020603050405020304" pitchFamily="18" charset="0"/>
              </a:rPr>
              <a:t>dipenda dalla valutazione relativa alla sussistenza o meno dei presupposti per la discussione orale </a:t>
            </a:r>
            <a:r>
              <a:rPr lang="it-IT" b="0" i="1" dirty="0">
                <a:solidFill>
                  <a:srgbClr val="000000"/>
                </a:solidFill>
                <a:effectLst/>
                <a:latin typeface="Times New Roman" panose="02020603050405020304" pitchFamily="18" charset="0"/>
                <a:cs typeface="Times New Roman" panose="02020603050405020304" pitchFamily="18" charset="0"/>
              </a:rPr>
              <a:t>ex </a:t>
            </a:r>
            <a:r>
              <a:rPr lang="it-IT" b="0" i="0" dirty="0">
                <a:solidFill>
                  <a:srgbClr val="212529"/>
                </a:solidFill>
                <a:effectLst/>
                <a:latin typeface="Times New Roman" panose="02020603050405020304" pitchFamily="18" charset="0"/>
                <a:cs typeface="Times New Roman" panose="02020603050405020304" pitchFamily="18" charset="0"/>
              </a:rPr>
              <a:t>art. 350 </a:t>
            </a:r>
            <a:r>
              <a:rPr lang="it-IT" b="0" i="1" dirty="0">
                <a:solidFill>
                  <a:srgbClr val="000000"/>
                </a:solidFill>
                <a:effectLst/>
                <a:latin typeface="Times New Roman" panose="02020603050405020304" pitchFamily="18" charset="0"/>
                <a:cs typeface="Times New Roman" panose="02020603050405020304" pitchFamily="18" charset="0"/>
              </a:rPr>
              <a:t>bis </a:t>
            </a:r>
            <a:r>
              <a:rPr lang="it-IT" b="0" i="0" dirty="0">
                <a:solidFill>
                  <a:srgbClr val="212529"/>
                </a:solidFill>
                <a:effectLst/>
                <a:latin typeface="Times New Roman" panose="02020603050405020304" pitchFamily="18" charset="0"/>
                <a:cs typeface="Times New Roman" panose="02020603050405020304" pitchFamily="18" charset="0"/>
              </a:rPr>
              <a:t>c.p.c. e, quindi, della possibilità di una immediata definizione dell’intero giudizio senza necessità di una fase di trattazione – ed eventuale istruzione – avanti al consigliere istruttore.</a:t>
            </a:r>
          </a:p>
          <a:p>
            <a:pPr algn="just"/>
            <a:r>
              <a:rPr lang="it-IT" b="0" i="0" dirty="0">
                <a:solidFill>
                  <a:srgbClr val="212529"/>
                </a:solidFill>
                <a:effectLst/>
                <a:latin typeface="Times New Roman" panose="02020603050405020304" pitchFamily="18" charset="0"/>
                <a:cs typeface="Times New Roman" panose="02020603050405020304" pitchFamily="18" charset="0"/>
              </a:rPr>
              <a:t>L’udienza di trattazione indicata nella citazione introduttiva può, inoltre, essere differita con decreto dal presidente o dallo stesso istruttore osservando le stesse modalità e limiti (non oltre quarantacinque giorni) già previsti per il primo grado nella disciplina anteriforma dall’art.168 </a:t>
            </a:r>
            <a:r>
              <a:rPr lang="it-IT" b="0" i="1" dirty="0">
                <a:solidFill>
                  <a:srgbClr val="000000"/>
                </a:solidFill>
                <a:effectLst/>
                <a:latin typeface="Times New Roman" panose="02020603050405020304" pitchFamily="18" charset="0"/>
                <a:cs typeface="Times New Roman" panose="02020603050405020304" pitchFamily="18" charset="0"/>
              </a:rPr>
              <a:t>bis</a:t>
            </a:r>
            <a:r>
              <a:rPr lang="it-IT" b="0" i="0" dirty="0">
                <a:solidFill>
                  <a:srgbClr val="212529"/>
                </a:solidFill>
                <a:effectLst/>
                <a:latin typeface="Times New Roman" panose="02020603050405020304" pitchFamily="18" charset="0"/>
                <a:cs typeface="Times New Roman" panose="02020603050405020304" pitchFamily="18" charset="0"/>
              </a:rPr>
              <a:t>, comma 5, c.p.c.. La nuova udienza è, quindi, comunicata dalla cancelleria alle parti costituite ed implica il differimento anche del termine a ritroso di 20 giorni per la proposizione dell’appello incidentale (in tal senso espressamente il nuovo art. 343 c.p.c.).</a:t>
            </a:r>
          </a:p>
          <a:p>
            <a:endParaRPr lang="it-IT" dirty="0"/>
          </a:p>
        </p:txBody>
      </p:sp>
      <p:pic>
        <p:nvPicPr>
          <p:cNvPr id="4" name="Immagine 3">
            <a:extLst>
              <a:ext uri="{FF2B5EF4-FFF2-40B4-BE49-F238E27FC236}">
                <a16:creationId xmlns:a16="http://schemas.microsoft.com/office/drawing/2014/main" id="{E99253DD-F176-0902-CC62-E5693BDE4215}"/>
              </a:ext>
            </a:extLst>
          </p:cNvPr>
          <p:cNvPicPr>
            <a:picLocks noChangeAspect="1"/>
          </p:cNvPicPr>
          <p:nvPr/>
        </p:nvPicPr>
        <p:blipFill>
          <a:blip r:embed="rId2"/>
          <a:stretch>
            <a:fillRect/>
          </a:stretch>
        </p:blipFill>
        <p:spPr>
          <a:xfrm>
            <a:off x="9721859" y="365125"/>
            <a:ext cx="1767993" cy="731583"/>
          </a:xfrm>
          <a:prstGeom prst="rect">
            <a:avLst/>
          </a:prstGeom>
        </p:spPr>
      </p:pic>
      <p:pic>
        <p:nvPicPr>
          <p:cNvPr id="5" name="Immagine 4">
            <a:extLst>
              <a:ext uri="{FF2B5EF4-FFF2-40B4-BE49-F238E27FC236}">
                <a16:creationId xmlns:a16="http://schemas.microsoft.com/office/drawing/2014/main" id="{399C2A73-12C1-BE81-31B8-CDC334C08878}"/>
              </a:ext>
            </a:extLst>
          </p:cNvPr>
          <p:cNvPicPr>
            <a:picLocks noChangeAspect="1"/>
          </p:cNvPicPr>
          <p:nvPr/>
        </p:nvPicPr>
        <p:blipFill>
          <a:blip r:embed="rId3"/>
          <a:stretch>
            <a:fillRect/>
          </a:stretch>
        </p:blipFill>
        <p:spPr>
          <a:xfrm>
            <a:off x="838200" y="6245965"/>
            <a:ext cx="1548518" cy="493819"/>
          </a:xfrm>
          <a:prstGeom prst="rect">
            <a:avLst/>
          </a:prstGeom>
        </p:spPr>
      </p:pic>
    </p:spTree>
    <p:extLst>
      <p:ext uri="{BB962C8B-B14F-4D97-AF65-F5344CB8AC3E}">
        <p14:creationId xmlns:p14="http://schemas.microsoft.com/office/powerpoint/2010/main" val="3782833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E23B5E-E380-5E6F-7B45-2418E9B0BE0F}"/>
              </a:ext>
            </a:extLst>
          </p:cNvPr>
          <p:cNvSpPr>
            <a:spLocks noGrp="1"/>
          </p:cNvSpPr>
          <p:nvPr>
            <p:ph type="title"/>
          </p:nvPr>
        </p:nvSpPr>
        <p:spPr/>
        <p:txBody>
          <a:bodyPr/>
          <a:lstStyle/>
          <a:p>
            <a:pPr algn="ctr"/>
            <a:r>
              <a:rPr lang="it-IT" b="1" i="0" dirty="0">
                <a:solidFill>
                  <a:srgbClr val="212529"/>
                </a:solidFill>
                <a:effectLst/>
                <a:latin typeface="Roboto" panose="02000000000000000000" pitchFamily="2" charset="0"/>
              </a:rPr>
              <a:t> </a:t>
            </a:r>
            <a:r>
              <a:rPr lang="it-IT" b="1" i="0" dirty="0">
                <a:solidFill>
                  <a:srgbClr val="212529"/>
                </a:solidFill>
                <a:effectLst/>
                <a:latin typeface="Times New Roman" panose="02020603050405020304" pitchFamily="18" charset="0"/>
                <a:cs typeface="Times New Roman" panose="02020603050405020304" pitchFamily="18" charset="0"/>
              </a:rPr>
              <a:t>Trattazione (art. 350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FE88710A-1C05-E93D-8DCB-3CA596741239}"/>
              </a:ext>
            </a:extLst>
          </p:cNvPr>
          <p:cNvSpPr>
            <a:spLocks noGrp="1"/>
          </p:cNvSpPr>
          <p:nvPr>
            <p:ph idx="1"/>
          </p:nvPr>
        </p:nvSpPr>
        <p:spPr/>
        <p:txBody>
          <a:bodyPr>
            <a:normAutofit fontScale="55000" lnSpcReduction="20000"/>
          </a:bodyPr>
          <a:lstStyle/>
          <a:p>
            <a:pPr algn="just"/>
            <a:r>
              <a:rPr lang="it-IT" b="0" i="0" dirty="0">
                <a:solidFill>
                  <a:srgbClr val="212529"/>
                </a:solidFill>
                <a:effectLst/>
                <a:latin typeface="Times New Roman" panose="02020603050405020304" pitchFamily="18" charset="0"/>
                <a:cs typeface="Times New Roman" panose="02020603050405020304" pitchFamily="18" charset="0"/>
              </a:rPr>
              <a:t>Si possono delineare in tal senso avanti alla corte di appello due moduli dal punto di vista processuale: un modulo </a:t>
            </a:r>
            <a:r>
              <a:rPr lang="it-IT" b="0" i="1" dirty="0">
                <a:solidFill>
                  <a:srgbClr val="000000"/>
                </a:solidFill>
                <a:effectLst/>
                <a:latin typeface="Times New Roman" panose="02020603050405020304" pitchFamily="18" charset="0"/>
                <a:cs typeface="Times New Roman" panose="02020603050405020304" pitchFamily="18" charset="0"/>
              </a:rPr>
              <a:t>ordinario</a:t>
            </a:r>
            <a:r>
              <a:rPr lang="it-IT" b="0" i="0" dirty="0">
                <a:solidFill>
                  <a:srgbClr val="212529"/>
                </a:solidFill>
                <a:effectLst/>
                <a:latin typeface="Times New Roman" panose="02020603050405020304" pitchFamily="18" charset="0"/>
                <a:cs typeface="Times New Roman" panose="02020603050405020304" pitchFamily="18" charset="0"/>
              </a:rPr>
              <a:t>, con nomina dell’istruttore, ed uno </a:t>
            </a:r>
            <a:r>
              <a:rPr lang="it-IT" b="0" i="1" dirty="0">
                <a:solidFill>
                  <a:srgbClr val="000000"/>
                </a:solidFill>
                <a:effectLst/>
                <a:latin typeface="Times New Roman" panose="02020603050405020304" pitchFamily="18" charset="0"/>
                <a:cs typeface="Times New Roman" panose="02020603050405020304" pitchFamily="18" charset="0"/>
              </a:rPr>
              <a:t>semplificato</a:t>
            </a:r>
            <a:r>
              <a:rPr lang="it-IT" b="0" i="0" dirty="0">
                <a:solidFill>
                  <a:srgbClr val="212529"/>
                </a:solidFill>
                <a:effectLst/>
                <a:latin typeface="Times New Roman" panose="02020603050405020304" pitchFamily="18" charset="0"/>
                <a:cs typeface="Times New Roman" panose="02020603050405020304" pitchFamily="18" charset="0"/>
              </a:rPr>
              <a:t>, con nomina del relatore per la discussione. </a:t>
            </a:r>
          </a:p>
          <a:p>
            <a:pPr algn="just"/>
            <a:r>
              <a:rPr lang="it-IT" b="0" i="0" dirty="0">
                <a:solidFill>
                  <a:srgbClr val="212529"/>
                </a:solidFill>
                <a:effectLst/>
                <a:latin typeface="Times New Roman" panose="02020603050405020304" pitchFamily="18" charset="0"/>
                <a:cs typeface="Times New Roman" panose="02020603050405020304" pitchFamily="18" charset="0"/>
              </a:rPr>
              <a:t>Nel modulo </a:t>
            </a:r>
            <a:r>
              <a:rPr lang="it-IT" b="0" i="1" dirty="0">
                <a:solidFill>
                  <a:srgbClr val="000000"/>
                </a:solidFill>
                <a:effectLst/>
                <a:latin typeface="Times New Roman" panose="02020603050405020304" pitchFamily="18" charset="0"/>
                <a:cs typeface="Times New Roman" panose="02020603050405020304" pitchFamily="18" charset="0"/>
              </a:rPr>
              <a:t>ordinario</a:t>
            </a:r>
            <a:r>
              <a:rPr lang="it-IT" b="0" i="0" dirty="0">
                <a:solidFill>
                  <a:srgbClr val="212529"/>
                </a:solidFill>
                <a:effectLst/>
                <a:latin typeface="Times New Roman" panose="02020603050405020304" pitchFamily="18" charset="0"/>
                <a:cs typeface="Times New Roman" panose="02020603050405020304" pitchFamily="18" charset="0"/>
              </a:rPr>
              <a:t> l’istruttore procede a tutte le consuete verifiche in ordine alla validità della costituzione delle parti, la compiuta instaurazione del contraddittorio e la dichiarazione della contumacia dell’appellato, la riunione – necessaria </a:t>
            </a:r>
            <a:r>
              <a:rPr lang="it-IT" b="0" i="1" dirty="0">
                <a:solidFill>
                  <a:srgbClr val="000000"/>
                </a:solidFill>
                <a:effectLst/>
                <a:latin typeface="Times New Roman" panose="02020603050405020304" pitchFamily="18" charset="0"/>
                <a:cs typeface="Times New Roman" panose="02020603050405020304" pitchFamily="18" charset="0"/>
              </a:rPr>
              <a:t>ex</a:t>
            </a:r>
            <a:r>
              <a:rPr lang="it-IT" b="0" i="0" dirty="0">
                <a:solidFill>
                  <a:srgbClr val="212529"/>
                </a:solidFill>
                <a:effectLst/>
                <a:latin typeface="Times New Roman" panose="02020603050405020304" pitchFamily="18" charset="0"/>
                <a:cs typeface="Times New Roman" panose="02020603050405020304" pitchFamily="18" charset="0"/>
              </a:rPr>
              <a:t> art. 335 c.p.c. o discrezionale - dei giudizi, disponendo, se possibile, per l’eventuale sanatoria dei vizi rilevati: in tal senso l’istruttore assegna, a titolo esemplificativo, il termine perentorio per la costituzione della persona cui spetta la rappresentanza o l’assistenza, per il rilascio delle necessarie autorizzazioni, ovvero per il rilascio o la rinnovazione della procura alle liti (se inesistente o nulla : art. 182, comma 2, c.p.c., sul quale </a:t>
            </a:r>
            <a:r>
              <a:rPr lang="it-IT" b="0" i="1" dirty="0" err="1">
                <a:solidFill>
                  <a:srgbClr val="000000"/>
                </a:solidFill>
                <a:effectLst/>
                <a:latin typeface="Times New Roman" panose="02020603050405020304" pitchFamily="18" charset="0"/>
                <a:cs typeface="Times New Roman" panose="02020603050405020304" pitchFamily="18" charset="0"/>
              </a:rPr>
              <a:t>incidenter</a:t>
            </a:r>
            <a:r>
              <a:rPr lang="it-IT" b="0" i="0" dirty="0">
                <a:solidFill>
                  <a:srgbClr val="212529"/>
                </a:solidFill>
                <a:effectLst/>
                <a:latin typeface="Times New Roman" panose="02020603050405020304" pitchFamily="18" charset="0"/>
                <a:cs typeface="Times New Roman" panose="02020603050405020304" pitchFamily="18" charset="0"/>
              </a:rPr>
              <a:t> v. già Cass., sez. un., 21 dicembre 2022, n. 37434), così come per l’integrazione necessaria del contraddittorio nelle cause inscindibili (art. 331 c.p.c.) o la rinnovazione della invalida notificazione dell’atto di appello (art. 291 c.p.c.) oppure un termine (non perentorio) per la notificazione dell’appello nelle cause scindibili (art. 332 c.p.c.).</a:t>
            </a:r>
          </a:p>
          <a:p>
            <a:pPr algn="just"/>
            <a:r>
              <a:rPr lang="it-IT" b="0" i="0" dirty="0">
                <a:solidFill>
                  <a:srgbClr val="212529"/>
                </a:solidFill>
                <a:effectLst/>
                <a:latin typeface="Times New Roman" panose="02020603050405020304" pitchFamily="18" charset="0"/>
                <a:cs typeface="Times New Roman" panose="02020603050405020304" pitchFamily="18" charset="0"/>
              </a:rPr>
              <a:t>L’istruttore può, inoltre, esperire il tentativo di conciliazione avanti a sé disponendo anche, ma solo se ritenuto opportuno, la comparizione delle parti (che è, invece, obbligatoria alla prima udienza in primo grado: art. 183, comma 1, c.p.c.).; è pure confermata la possibilità, anche in appello, della “</a:t>
            </a:r>
            <a:r>
              <a:rPr lang="it-IT" b="0" i="1" dirty="0">
                <a:solidFill>
                  <a:srgbClr val="000000"/>
                </a:solidFill>
                <a:effectLst/>
                <a:latin typeface="Times New Roman" panose="02020603050405020304" pitchFamily="18" charset="0"/>
                <a:cs typeface="Times New Roman" panose="02020603050405020304" pitchFamily="18" charset="0"/>
              </a:rPr>
              <a:t>mediazione demandata</a:t>
            </a:r>
            <a:r>
              <a:rPr lang="it-IT" b="0" i="0" dirty="0">
                <a:solidFill>
                  <a:srgbClr val="212529"/>
                </a:solidFill>
                <a:effectLst/>
                <a:latin typeface="Times New Roman" panose="02020603050405020304" pitchFamily="18" charset="0"/>
                <a:cs typeface="Times New Roman" panose="02020603050405020304" pitchFamily="18" charset="0"/>
              </a:rPr>
              <a:t>”  dal giudice, alla quale il legislatore della riforma ha dedicato un distinto articolo (art. 5</a:t>
            </a:r>
            <a:r>
              <a:rPr lang="it-IT" b="0" i="1" dirty="0">
                <a:solidFill>
                  <a:srgbClr val="000000"/>
                </a:solidFill>
                <a:effectLst/>
                <a:latin typeface="Times New Roman" panose="02020603050405020304" pitchFamily="18" charset="0"/>
                <a:cs typeface="Times New Roman" panose="02020603050405020304" pitchFamily="18" charset="0"/>
              </a:rPr>
              <a:t>quater</a:t>
            </a:r>
            <a:r>
              <a:rPr lang="it-IT" b="0" i="0" dirty="0">
                <a:solidFill>
                  <a:srgbClr val="212529"/>
                </a:solidFill>
                <a:effectLst/>
                <a:latin typeface="Times New Roman" panose="02020603050405020304" pitchFamily="18" charset="0"/>
                <a:cs typeface="Times New Roman" panose="02020603050405020304" pitchFamily="18" charset="0"/>
              </a:rPr>
              <a:t>, d. </a:t>
            </a:r>
            <a:r>
              <a:rPr lang="it-IT" b="0" i="0" dirty="0" err="1">
                <a:solidFill>
                  <a:srgbClr val="212529"/>
                </a:solidFill>
                <a:effectLst/>
                <a:latin typeface="Times New Roman" panose="02020603050405020304" pitchFamily="18" charset="0"/>
                <a:cs typeface="Times New Roman" panose="02020603050405020304" pitchFamily="18" charset="0"/>
              </a:rPr>
              <a:t>l.vo</a:t>
            </a:r>
            <a:r>
              <a:rPr lang="it-IT" b="0" i="0" dirty="0">
                <a:solidFill>
                  <a:srgbClr val="212529"/>
                </a:solidFill>
                <a:effectLst/>
                <a:latin typeface="Times New Roman" panose="02020603050405020304" pitchFamily="18" charset="0"/>
                <a:cs typeface="Times New Roman" panose="02020603050405020304" pitchFamily="18" charset="0"/>
              </a:rPr>
              <a:t>. n. 28/2010). Il potere più caratterizzante del nuovo istruttore è però senz’altro quello di decidere l’ammissione delle prove – entro i limitati margini di ammissibilità </a:t>
            </a:r>
            <a:r>
              <a:rPr lang="it-IT" b="0" i="1" dirty="0">
                <a:solidFill>
                  <a:srgbClr val="000000"/>
                </a:solidFill>
                <a:effectLst/>
                <a:latin typeface="Times New Roman" panose="02020603050405020304" pitchFamily="18" charset="0"/>
                <a:cs typeface="Times New Roman" panose="02020603050405020304" pitchFamily="18" charset="0"/>
              </a:rPr>
              <a:t>ex</a:t>
            </a:r>
            <a:r>
              <a:rPr lang="it-IT" b="0" i="0" dirty="0">
                <a:solidFill>
                  <a:srgbClr val="212529"/>
                </a:solidFill>
                <a:effectLst/>
                <a:latin typeface="Times New Roman" panose="02020603050405020304" pitchFamily="18" charset="0"/>
                <a:cs typeface="Times New Roman" panose="02020603050405020304" pitchFamily="18" charset="0"/>
              </a:rPr>
              <a:t> art. 345, comma 3, c.p.c. - e procedere alla relativa assunzione avanti a sé.</a:t>
            </a:r>
          </a:p>
          <a:p>
            <a:pPr algn="just"/>
            <a:r>
              <a:rPr lang="it-IT" sz="2700" dirty="0">
                <a:solidFill>
                  <a:srgbClr val="212529"/>
                </a:solidFill>
                <a:latin typeface="Times New Roman" panose="02020603050405020304" pitchFamily="18" charset="0"/>
                <a:cs typeface="Times New Roman" panose="02020603050405020304" pitchFamily="18" charset="0"/>
              </a:rPr>
              <a:t>Entrambe le incombenze – sia il tentativo di conciliazione che l’ammissione di prove -  tuttavia, possono essere “bypassate” qualora l’istruttore valuti la sussistenza dei presupposti per la discussione orale – vale a dire l’inammissibilità, la manifesta infondatezza o fondatezza dell’appello – oppure ritenga comunque opportuna la definizione immediata della causa in quanto “di ridotta complessità” o per ragioni di “urgenza”.  </a:t>
            </a:r>
          </a:p>
          <a:p>
            <a:endParaRPr lang="it-IT" dirty="0"/>
          </a:p>
        </p:txBody>
      </p:sp>
      <p:pic>
        <p:nvPicPr>
          <p:cNvPr id="4" name="Immagine 3">
            <a:extLst>
              <a:ext uri="{FF2B5EF4-FFF2-40B4-BE49-F238E27FC236}">
                <a16:creationId xmlns:a16="http://schemas.microsoft.com/office/drawing/2014/main" id="{37EC40BD-A2BE-53A0-CE28-DB7873514696}"/>
              </a:ext>
            </a:extLst>
          </p:cNvPr>
          <p:cNvPicPr>
            <a:picLocks noChangeAspect="1"/>
          </p:cNvPicPr>
          <p:nvPr/>
        </p:nvPicPr>
        <p:blipFill>
          <a:blip r:embed="rId2"/>
          <a:stretch>
            <a:fillRect/>
          </a:stretch>
        </p:blipFill>
        <p:spPr>
          <a:xfrm>
            <a:off x="9961557" y="142455"/>
            <a:ext cx="1767993" cy="731583"/>
          </a:xfrm>
          <a:prstGeom prst="rect">
            <a:avLst/>
          </a:prstGeom>
        </p:spPr>
      </p:pic>
      <p:pic>
        <p:nvPicPr>
          <p:cNvPr id="5" name="Immagine 4">
            <a:extLst>
              <a:ext uri="{FF2B5EF4-FFF2-40B4-BE49-F238E27FC236}">
                <a16:creationId xmlns:a16="http://schemas.microsoft.com/office/drawing/2014/main" id="{24DE4B0E-CB18-4936-886E-18BE176505C0}"/>
              </a:ext>
            </a:extLst>
          </p:cNvPr>
          <p:cNvPicPr>
            <a:picLocks noChangeAspect="1"/>
          </p:cNvPicPr>
          <p:nvPr/>
        </p:nvPicPr>
        <p:blipFill>
          <a:blip r:embed="rId3"/>
          <a:stretch>
            <a:fillRect/>
          </a:stretch>
        </p:blipFill>
        <p:spPr>
          <a:xfrm>
            <a:off x="731986" y="6064990"/>
            <a:ext cx="1548518" cy="493819"/>
          </a:xfrm>
          <a:prstGeom prst="rect">
            <a:avLst/>
          </a:prstGeom>
        </p:spPr>
      </p:pic>
    </p:spTree>
    <p:extLst>
      <p:ext uri="{BB962C8B-B14F-4D97-AF65-F5344CB8AC3E}">
        <p14:creationId xmlns:p14="http://schemas.microsoft.com/office/powerpoint/2010/main" val="4034889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63FEA2-BAB6-3CA4-7656-6AB57B3FBCE3}"/>
              </a:ext>
            </a:extLst>
          </p:cNvPr>
          <p:cNvSpPr>
            <a:spLocks noGrp="1"/>
          </p:cNvSpPr>
          <p:nvPr>
            <p:ph type="title"/>
          </p:nvPr>
        </p:nvSpPr>
        <p:spPr/>
        <p:txBody>
          <a:bodyPr/>
          <a:lstStyle/>
          <a:p>
            <a:pPr algn="ctr"/>
            <a:r>
              <a:rPr lang="it-IT" b="1" i="0" dirty="0">
                <a:solidFill>
                  <a:srgbClr val="212529"/>
                </a:solidFill>
                <a:effectLst/>
                <a:latin typeface="Roboto" panose="02000000000000000000" pitchFamily="2" charset="0"/>
              </a:rPr>
              <a:t> </a:t>
            </a:r>
            <a:r>
              <a:rPr lang="it-IT" b="1" i="0" dirty="0">
                <a:solidFill>
                  <a:srgbClr val="212529"/>
                </a:solidFill>
                <a:effectLst/>
                <a:latin typeface="Times New Roman" panose="02020603050405020304" pitchFamily="18" charset="0"/>
                <a:cs typeface="Times New Roman" panose="02020603050405020304" pitchFamily="18" charset="0"/>
              </a:rPr>
              <a:t>Decisione a seguito di discussione orale (art. 350 </a:t>
            </a:r>
            <a:r>
              <a:rPr lang="it-IT" b="1" i="1" dirty="0">
                <a:solidFill>
                  <a:srgbClr val="212529"/>
                </a:solidFill>
                <a:effectLst/>
                <a:latin typeface="Times New Roman" panose="02020603050405020304" pitchFamily="18" charset="0"/>
                <a:cs typeface="Times New Roman" panose="02020603050405020304" pitchFamily="18" charset="0"/>
              </a:rPr>
              <a:t>bis</a:t>
            </a:r>
            <a:r>
              <a:rPr lang="it-IT" b="1" i="0" dirty="0">
                <a:solidFill>
                  <a:srgbClr val="212529"/>
                </a:solidFill>
                <a:effectLst/>
                <a:latin typeface="Times New Roman" panose="02020603050405020304" pitchFamily="18" charset="0"/>
                <a:cs typeface="Times New Roman" panose="02020603050405020304" pitchFamily="18" charset="0"/>
              </a:rPr>
              <a:t>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7D9BA96B-C335-4369-EA04-262DE17C5523}"/>
              </a:ext>
            </a:extLst>
          </p:cNvPr>
          <p:cNvSpPr>
            <a:spLocks noGrp="1"/>
          </p:cNvSpPr>
          <p:nvPr>
            <p:ph idx="1"/>
          </p:nvPr>
        </p:nvSpPr>
        <p:spPr/>
        <p:txBody>
          <a:bodyPr/>
          <a:lstStyle/>
          <a:p>
            <a:pPr algn="just"/>
            <a:r>
              <a:rPr lang="it-IT" sz="1800" b="0" i="0" dirty="0">
                <a:solidFill>
                  <a:srgbClr val="212529"/>
                </a:solidFill>
                <a:effectLst/>
                <a:latin typeface="Times New Roman" panose="02020603050405020304" pitchFamily="18" charset="0"/>
                <a:cs typeface="Times New Roman" panose="02020603050405020304" pitchFamily="18" charset="0"/>
              </a:rPr>
              <a:t>Qualora l’appello – sia quello principale che l’eventuale gravame incidentale – venga ritenuto inammissibile o manifestamente infondato (art. 348 </a:t>
            </a:r>
            <a:r>
              <a:rPr lang="it-IT" sz="1800" b="0" i="1" dirty="0">
                <a:solidFill>
                  <a:srgbClr val="000000"/>
                </a:solidFill>
                <a:effectLst/>
                <a:latin typeface="Times New Roman" panose="02020603050405020304" pitchFamily="18" charset="0"/>
                <a:cs typeface="Times New Roman" panose="02020603050405020304" pitchFamily="18" charset="0"/>
              </a:rPr>
              <a:t>bis</a:t>
            </a:r>
            <a:r>
              <a:rPr lang="it-IT" sz="1800" b="0" i="0" dirty="0">
                <a:solidFill>
                  <a:srgbClr val="212529"/>
                </a:solidFill>
                <a:effectLst/>
                <a:latin typeface="Times New Roman" panose="02020603050405020304" pitchFamily="18" charset="0"/>
                <a:cs typeface="Times New Roman" panose="02020603050405020304" pitchFamily="18" charset="0"/>
              </a:rPr>
              <a:t>, c.p.c.) oppure manifestamente fondato o, ancora, appaia “</a:t>
            </a:r>
            <a:r>
              <a:rPr lang="it-IT" sz="1800" b="0" i="1" dirty="0">
                <a:solidFill>
                  <a:srgbClr val="000000"/>
                </a:solidFill>
                <a:effectLst/>
                <a:latin typeface="Times New Roman" panose="02020603050405020304" pitchFamily="18" charset="0"/>
                <a:cs typeface="Times New Roman" panose="02020603050405020304" pitchFamily="18" charset="0"/>
              </a:rPr>
              <a:t>di ridotta complessità</a:t>
            </a:r>
            <a:r>
              <a:rPr lang="it-IT" sz="1800" b="0" i="0" dirty="0">
                <a:solidFill>
                  <a:srgbClr val="212529"/>
                </a:solidFill>
                <a:effectLst/>
                <a:latin typeface="Times New Roman" panose="02020603050405020304" pitchFamily="18" charset="0"/>
                <a:cs typeface="Times New Roman" panose="02020603050405020304" pitchFamily="18" charset="0"/>
              </a:rPr>
              <a:t>” o comunque ricorrano ragioni di “</a:t>
            </a:r>
            <a:r>
              <a:rPr lang="it-IT" sz="1800" b="0" i="1" dirty="0">
                <a:solidFill>
                  <a:srgbClr val="000000"/>
                </a:solidFill>
                <a:effectLst/>
                <a:latin typeface="Times New Roman" panose="02020603050405020304" pitchFamily="18" charset="0"/>
                <a:cs typeface="Times New Roman" panose="02020603050405020304" pitchFamily="18" charset="0"/>
              </a:rPr>
              <a:t>urgenza</a:t>
            </a:r>
            <a:r>
              <a:rPr lang="it-IT" sz="1800" b="0" i="0" dirty="0">
                <a:solidFill>
                  <a:srgbClr val="212529"/>
                </a:solidFill>
                <a:effectLst/>
                <a:latin typeface="Times New Roman" panose="02020603050405020304" pitchFamily="18" charset="0"/>
                <a:cs typeface="Times New Roman" panose="02020603050405020304" pitchFamily="18" charset="0"/>
              </a:rPr>
              <a:t>” (art. 350, comma 3, c.p.c.), </a:t>
            </a:r>
            <a:r>
              <a:rPr lang="it-IT" sz="1800" b="1" i="0" dirty="0">
                <a:solidFill>
                  <a:srgbClr val="FF0000"/>
                </a:solidFill>
                <a:effectLst/>
                <a:latin typeface="Times New Roman" panose="02020603050405020304" pitchFamily="18" charset="0"/>
                <a:cs typeface="Times New Roman" panose="02020603050405020304" pitchFamily="18" charset="0"/>
              </a:rPr>
              <a:t>la causa viene decisa a seguito della discussione orale</a:t>
            </a:r>
            <a:r>
              <a:rPr lang="it-IT" sz="1800" b="0" i="0" dirty="0">
                <a:solidFill>
                  <a:srgbClr val="212529"/>
                </a:solidFill>
                <a:effectLst/>
                <a:latin typeface="Times New Roman" panose="02020603050405020304" pitchFamily="18" charset="0"/>
                <a:cs typeface="Times New Roman" panose="02020603050405020304" pitchFamily="18" charset="0"/>
              </a:rPr>
              <a:t> secondo le modalità previste in primo grado dall’art. 281 </a:t>
            </a:r>
            <a:r>
              <a:rPr lang="it-IT" sz="1800" b="0" i="1" dirty="0">
                <a:solidFill>
                  <a:srgbClr val="000000"/>
                </a:solidFill>
                <a:effectLst/>
                <a:latin typeface="Times New Roman" panose="02020603050405020304" pitchFamily="18" charset="0"/>
                <a:cs typeface="Times New Roman" panose="02020603050405020304" pitchFamily="18" charset="0"/>
              </a:rPr>
              <a:t>sexies</a:t>
            </a:r>
            <a:r>
              <a:rPr lang="it-IT" sz="1800" b="0" i="0" dirty="0">
                <a:solidFill>
                  <a:srgbClr val="212529"/>
                </a:solidFill>
                <a:effectLst/>
                <a:latin typeface="Times New Roman" panose="02020603050405020304" pitchFamily="18" charset="0"/>
                <a:cs typeface="Times New Roman" panose="02020603050405020304" pitchFamily="18" charset="0"/>
              </a:rPr>
              <a:t> c.p.c., cui l’art. 350 </a:t>
            </a:r>
            <a:r>
              <a:rPr lang="it-IT" sz="1800" b="0" i="1" dirty="0">
                <a:solidFill>
                  <a:srgbClr val="000000"/>
                </a:solidFill>
                <a:effectLst/>
                <a:latin typeface="Times New Roman" panose="02020603050405020304" pitchFamily="18" charset="0"/>
                <a:cs typeface="Times New Roman" panose="02020603050405020304" pitchFamily="18" charset="0"/>
              </a:rPr>
              <a:t>bis</a:t>
            </a:r>
            <a:r>
              <a:rPr lang="it-IT" sz="1800" b="0" i="0" dirty="0">
                <a:solidFill>
                  <a:srgbClr val="212529"/>
                </a:solidFill>
                <a:effectLst/>
                <a:latin typeface="Times New Roman" panose="02020603050405020304" pitchFamily="18" charset="0"/>
                <a:cs typeface="Times New Roman" panose="02020603050405020304" pitchFamily="18" charset="0"/>
              </a:rPr>
              <a:t>, comma 1, c.p.c. espressamente rinvia.</a:t>
            </a:r>
          </a:p>
          <a:p>
            <a:pPr algn="just"/>
            <a:r>
              <a:rPr lang="it-IT" sz="1800" b="0" i="0" dirty="0">
                <a:solidFill>
                  <a:srgbClr val="212529"/>
                </a:solidFill>
                <a:effectLst/>
                <a:latin typeface="Times New Roman" panose="02020603050405020304" pitchFamily="18" charset="0"/>
                <a:cs typeface="Times New Roman" panose="02020603050405020304" pitchFamily="18" charset="0"/>
              </a:rPr>
              <a:t>Le parti, quindi, precisano le conclusioni e discutono oralmente la causa in udienza.</a:t>
            </a:r>
          </a:p>
          <a:p>
            <a:pPr algn="just"/>
            <a:r>
              <a:rPr lang="it-IT" sz="1800" b="0" i="0" dirty="0">
                <a:solidFill>
                  <a:srgbClr val="212529"/>
                </a:solidFill>
                <a:effectLst/>
                <a:latin typeface="Times New Roman" panose="02020603050405020304" pitchFamily="18" charset="0"/>
                <a:cs typeface="Times New Roman" panose="02020603050405020304" pitchFamily="18" charset="0"/>
              </a:rPr>
              <a:t>Qualora sia stato nominato l’istruttore, infatti, le parti precisano le conclusioni avanti a tale consigliere, il quale fissa l’udienza di discussione avanti al collegio ed assegna anche un termine, anteriore all’udienza, per lo scambio di note conclusionali; la relazione della causa è affidata allo stesso istruttore.</a:t>
            </a:r>
          </a:p>
          <a:p>
            <a:pPr algn="just"/>
            <a:r>
              <a:rPr lang="it-IT" sz="1800" b="0" i="0" dirty="0">
                <a:solidFill>
                  <a:srgbClr val="212529"/>
                </a:solidFill>
                <a:effectLst/>
                <a:latin typeface="Times New Roman" panose="02020603050405020304" pitchFamily="18" charset="0"/>
                <a:cs typeface="Times New Roman" panose="02020603050405020304" pitchFamily="18" charset="0"/>
              </a:rPr>
              <a:t>All’esito della discussione il giudice, previa deliberazione in camera di consiglio, pronuncia la sentenza, dando lettura del dispositivo e della motivazione “</a:t>
            </a:r>
            <a:r>
              <a:rPr lang="it-IT" sz="1800" b="0" i="1" dirty="0">
                <a:solidFill>
                  <a:srgbClr val="000000"/>
                </a:solidFill>
                <a:effectLst/>
                <a:latin typeface="Times New Roman" panose="02020603050405020304" pitchFamily="18" charset="0"/>
                <a:cs typeface="Times New Roman" panose="02020603050405020304" pitchFamily="18" charset="0"/>
              </a:rPr>
              <a:t>sintetica</a:t>
            </a:r>
            <a:r>
              <a:rPr lang="it-IT" sz="1800" b="0" i="0" dirty="0">
                <a:solidFill>
                  <a:srgbClr val="212529"/>
                </a:solidFill>
                <a:effectLst/>
                <a:latin typeface="Times New Roman" panose="02020603050405020304" pitchFamily="18" charset="0"/>
                <a:cs typeface="Times New Roman" panose="02020603050405020304" pitchFamily="18" charset="0"/>
              </a:rPr>
              <a:t>” ed apponendo la sottoscrizione unitamente al verbale dell’udienza, cui segue l’immediato deposito in cancelleria.</a:t>
            </a:r>
          </a:p>
          <a:p>
            <a:pPr algn="just"/>
            <a:endParaRPr lang="it-IT" sz="1800" b="0" i="0" dirty="0">
              <a:solidFill>
                <a:srgbClr val="212529"/>
              </a:solidFill>
              <a:effectLst/>
              <a:latin typeface="Times New Roman" panose="02020603050405020304" pitchFamily="18" charset="0"/>
              <a:cs typeface="Times New Roman" panose="02020603050405020304" pitchFamily="18" charset="0"/>
            </a:endParaRPr>
          </a:p>
          <a:p>
            <a:pPr algn="just"/>
            <a:endParaRPr lang="it-IT" b="0" i="0" dirty="0">
              <a:solidFill>
                <a:srgbClr val="212529"/>
              </a:solidFill>
              <a:effectLst/>
              <a:latin typeface="Roboto" panose="02000000000000000000" pitchFamily="2" charset="0"/>
            </a:endParaRPr>
          </a:p>
          <a:p>
            <a:endParaRPr lang="it-IT" dirty="0"/>
          </a:p>
        </p:txBody>
      </p:sp>
      <p:pic>
        <p:nvPicPr>
          <p:cNvPr id="4" name="Immagine 3">
            <a:extLst>
              <a:ext uri="{FF2B5EF4-FFF2-40B4-BE49-F238E27FC236}">
                <a16:creationId xmlns:a16="http://schemas.microsoft.com/office/drawing/2014/main" id="{AD34B75B-4777-1857-C70C-0EB9BF7D81D1}"/>
              </a:ext>
            </a:extLst>
          </p:cNvPr>
          <p:cNvPicPr>
            <a:picLocks noChangeAspect="1"/>
          </p:cNvPicPr>
          <p:nvPr/>
        </p:nvPicPr>
        <p:blipFill>
          <a:blip r:embed="rId2"/>
          <a:stretch>
            <a:fillRect/>
          </a:stretch>
        </p:blipFill>
        <p:spPr>
          <a:xfrm>
            <a:off x="10236764" y="1026573"/>
            <a:ext cx="1767993" cy="731583"/>
          </a:xfrm>
          <a:prstGeom prst="rect">
            <a:avLst/>
          </a:prstGeom>
        </p:spPr>
      </p:pic>
      <p:pic>
        <p:nvPicPr>
          <p:cNvPr id="5" name="Immagine 4">
            <a:extLst>
              <a:ext uri="{FF2B5EF4-FFF2-40B4-BE49-F238E27FC236}">
                <a16:creationId xmlns:a16="http://schemas.microsoft.com/office/drawing/2014/main" id="{C5B6A601-3800-FD25-F2AC-5A2DBDA30437}"/>
              </a:ext>
            </a:extLst>
          </p:cNvPr>
          <p:cNvPicPr>
            <a:picLocks noChangeAspect="1"/>
          </p:cNvPicPr>
          <p:nvPr/>
        </p:nvPicPr>
        <p:blipFill>
          <a:blip r:embed="rId3"/>
          <a:stretch>
            <a:fillRect/>
          </a:stretch>
        </p:blipFill>
        <p:spPr>
          <a:xfrm>
            <a:off x="838200" y="6176963"/>
            <a:ext cx="1548518" cy="493819"/>
          </a:xfrm>
          <a:prstGeom prst="rect">
            <a:avLst/>
          </a:prstGeom>
        </p:spPr>
      </p:pic>
    </p:spTree>
    <p:extLst>
      <p:ext uri="{BB962C8B-B14F-4D97-AF65-F5344CB8AC3E}">
        <p14:creationId xmlns:p14="http://schemas.microsoft.com/office/powerpoint/2010/main" val="4182893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7ECDD64-9774-A765-29DE-56278923BC28}"/>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Provvedimenti sull’esecuzione provvisoria (artt. 351 e 283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9E95E925-D6B9-A629-F07D-68EED164DD79}"/>
              </a:ext>
            </a:extLst>
          </p:cNvPr>
          <p:cNvSpPr>
            <a:spLocks noGrp="1"/>
          </p:cNvSpPr>
          <p:nvPr>
            <p:ph idx="1"/>
          </p:nvPr>
        </p:nvSpPr>
        <p:spPr/>
        <p:txBody>
          <a:bodyPr>
            <a:normAutofit/>
          </a:bodyPr>
          <a:lstStyle/>
          <a:p>
            <a:pPr algn="just"/>
            <a:r>
              <a:rPr lang="it-IT" sz="1600" b="0" i="0" dirty="0">
                <a:solidFill>
                  <a:srgbClr val="212529"/>
                </a:solidFill>
                <a:effectLst/>
                <a:latin typeface="Times New Roman" panose="02020603050405020304" pitchFamily="18" charset="0"/>
                <a:cs typeface="Times New Roman" panose="02020603050405020304" pitchFamily="18" charset="0"/>
              </a:rPr>
              <a:t>Si conferma che alla prima udienza è trattata e decisa, con ordinanza non impugnabile, l’eventuale istanza di inibitoria della sentenza appellata. Avanti alla Corte di appello la decisione è in ogni caso collegiale: se è stato nominato il </a:t>
            </a:r>
            <a:r>
              <a:rPr lang="it-IT" sz="1600" b="1" i="0" dirty="0">
                <a:solidFill>
                  <a:srgbClr val="FF0000"/>
                </a:solidFill>
                <a:effectLst/>
                <a:latin typeface="Times New Roman" panose="02020603050405020304" pitchFamily="18" charset="0"/>
                <a:cs typeface="Times New Roman" panose="02020603050405020304" pitchFamily="18" charset="0"/>
              </a:rPr>
              <a:t>relatore</a:t>
            </a:r>
            <a:r>
              <a:rPr lang="it-IT" sz="1600" b="0" i="0" dirty="0">
                <a:solidFill>
                  <a:srgbClr val="212529"/>
                </a:solidFill>
                <a:effectLst/>
                <a:latin typeface="Times New Roman" panose="02020603050405020304" pitchFamily="18" charset="0"/>
                <a:cs typeface="Times New Roman" panose="02020603050405020304" pitchFamily="18" charset="0"/>
              </a:rPr>
              <a:t> per la discussione orale (secondo il c.d. modulo semplificato), infatti, le parti compaiono in udienza direttamente avanti al collegio, mentre in caso di nomina </a:t>
            </a:r>
            <a:r>
              <a:rPr lang="it-IT" sz="1600" b="1" i="0" dirty="0">
                <a:effectLst/>
                <a:latin typeface="Times New Roman" panose="02020603050405020304" pitchFamily="18" charset="0"/>
                <a:cs typeface="Times New Roman" panose="02020603050405020304" pitchFamily="18" charset="0"/>
              </a:rPr>
              <a:t>dell’</a:t>
            </a:r>
            <a:r>
              <a:rPr lang="it-IT" sz="1600" b="1" dirty="0">
                <a:solidFill>
                  <a:srgbClr val="FF0000"/>
                </a:solidFill>
                <a:latin typeface="Times New Roman" panose="02020603050405020304" pitchFamily="18" charset="0"/>
                <a:cs typeface="Times New Roman" panose="02020603050405020304" pitchFamily="18" charset="0"/>
              </a:rPr>
              <a:t>i</a:t>
            </a:r>
            <a:r>
              <a:rPr lang="it-IT" sz="1600" b="1" i="0" dirty="0">
                <a:solidFill>
                  <a:srgbClr val="FF0000"/>
                </a:solidFill>
                <a:effectLst/>
                <a:latin typeface="Times New Roman" panose="02020603050405020304" pitchFamily="18" charset="0"/>
                <a:cs typeface="Times New Roman" panose="02020603050405020304" pitchFamily="18" charset="0"/>
              </a:rPr>
              <a:t>struttore</a:t>
            </a:r>
            <a:r>
              <a:rPr lang="it-IT" sz="1600" b="0" i="0" dirty="0">
                <a:solidFill>
                  <a:srgbClr val="212529"/>
                </a:solidFill>
                <a:effectLst/>
                <a:latin typeface="Times New Roman" panose="02020603050405020304" pitchFamily="18" charset="0"/>
                <a:cs typeface="Times New Roman" panose="02020603050405020304" pitchFamily="18" charset="0"/>
              </a:rPr>
              <a:t> (secondo il modulo c.d. ordinario) l’udienza si svolge avanti a tale consigliere, il quale, si riserva all’esito di riferire in camera di consiglio.</a:t>
            </a:r>
          </a:p>
          <a:p>
            <a:pPr algn="just"/>
            <a:r>
              <a:rPr lang="it-IT" sz="1600" b="0" i="0" dirty="0">
                <a:solidFill>
                  <a:srgbClr val="212529"/>
                </a:solidFill>
                <a:effectLst/>
                <a:latin typeface="Times New Roman" panose="02020603050405020304" pitchFamily="18" charset="0"/>
                <a:cs typeface="Times New Roman" panose="02020603050405020304" pitchFamily="18" charset="0"/>
              </a:rPr>
              <a:t>I </a:t>
            </a:r>
            <a:r>
              <a:rPr lang="it-IT" sz="1600" b="1" i="0" dirty="0">
                <a:solidFill>
                  <a:srgbClr val="FF0000"/>
                </a:solidFill>
                <a:effectLst/>
                <a:latin typeface="Times New Roman" panose="02020603050405020304" pitchFamily="18" charset="0"/>
                <a:cs typeface="Times New Roman" panose="02020603050405020304" pitchFamily="18" charset="0"/>
              </a:rPr>
              <a:t>presupposti</a:t>
            </a:r>
            <a:r>
              <a:rPr lang="it-IT" sz="1600" b="0" i="0" dirty="0">
                <a:solidFill>
                  <a:srgbClr val="212529"/>
                </a:solidFill>
                <a:effectLst/>
                <a:latin typeface="Times New Roman" panose="02020603050405020304" pitchFamily="18" charset="0"/>
                <a:cs typeface="Times New Roman" panose="02020603050405020304" pitchFamily="18" charset="0"/>
              </a:rPr>
              <a:t> per l’inibitoria </a:t>
            </a:r>
            <a:r>
              <a:rPr lang="it-IT" sz="1600" b="0" i="1" dirty="0">
                <a:solidFill>
                  <a:srgbClr val="000000"/>
                </a:solidFill>
                <a:effectLst/>
                <a:latin typeface="Times New Roman" panose="02020603050405020304" pitchFamily="18" charset="0"/>
                <a:cs typeface="Times New Roman" panose="02020603050405020304" pitchFamily="18" charset="0"/>
              </a:rPr>
              <a:t>ex </a:t>
            </a:r>
            <a:r>
              <a:rPr lang="it-IT" sz="1600" b="0" i="0" dirty="0">
                <a:solidFill>
                  <a:srgbClr val="212529"/>
                </a:solidFill>
                <a:effectLst/>
                <a:latin typeface="Times New Roman" panose="02020603050405020304" pitchFamily="18" charset="0"/>
                <a:cs typeface="Times New Roman" panose="02020603050405020304" pitchFamily="18" charset="0"/>
              </a:rPr>
              <a:t>art. 283 c.p.c. sono </a:t>
            </a:r>
            <a:r>
              <a:rPr lang="it-IT" sz="1600" b="1" i="0" dirty="0">
                <a:solidFill>
                  <a:srgbClr val="FF0000"/>
                </a:solidFill>
                <a:effectLst/>
                <a:latin typeface="Times New Roman" panose="02020603050405020304" pitchFamily="18" charset="0"/>
                <a:cs typeface="Times New Roman" panose="02020603050405020304" pitchFamily="18" charset="0"/>
              </a:rPr>
              <a:t>circoscritti</a:t>
            </a:r>
            <a:r>
              <a:rPr lang="it-IT" sz="1600" b="0" i="0" dirty="0">
                <a:solidFill>
                  <a:srgbClr val="212529"/>
                </a:solidFill>
                <a:effectLst/>
                <a:latin typeface="Times New Roman" panose="02020603050405020304" pitchFamily="18" charset="0"/>
                <a:cs typeface="Times New Roman" panose="02020603050405020304" pitchFamily="18" charset="0"/>
              </a:rPr>
              <a:t> ed </a:t>
            </a:r>
            <a:r>
              <a:rPr lang="it-IT" sz="1600" b="1" i="0" dirty="0">
                <a:solidFill>
                  <a:srgbClr val="FF0000"/>
                </a:solidFill>
                <a:effectLst/>
                <a:latin typeface="Times New Roman" panose="02020603050405020304" pitchFamily="18" charset="0"/>
                <a:cs typeface="Times New Roman" panose="02020603050405020304" pitchFamily="18" charset="0"/>
              </a:rPr>
              <a:t>aggravati</a:t>
            </a:r>
            <a:r>
              <a:rPr lang="it-IT" sz="1600" b="0" i="0" dirty="0">
                <a:solidFill>
                  <a:srgbClr val="212529"/>
                </a:solidFill>
                <a:effectLst/>
                <a:latin typeface="Times New Roman" panose="02020603050405020304" pitchFamily="18" charset="0"/>
                <a:cs typeface="Times New Roman" panose="02020603050405020304" pitchFamily="18" charset="0"/>
              </a:rPr>
              <a:t> in quanto individuati, </a:t>
            </a:r>
            <a:r>
              <a:rPr lang="it-IT" sz="1600" b="1" i="0" u="sng" dirty="0">
                <a:solidFill>
                  <a:srgbClr val="FF0000"/>
                </a:solidFill>
                <a:effectLst/>
                <a:latin typeface="Times New Roman" panose="02020603050405020304" pitchFamily="18" charset="0"/>
                <a:cs typeface="Times New Roman" panose="02020603050405020304" pitchFamily="18" charset="0"/>
              </a:rPr>
              <a:t>alternativamente</a:t>
            </a:r>
            <a:r>
              <a:rPr lang="it-IT" sz="1600" b="0" i="0" dirty="0">
                <a:solidFill>
                  <a:srgbClr val="212529"/>
                </a:solidFill>
                <a:effectLst/>
                <a:latin typeface="Times New Roman" panose="02020603050405020304" pitchFamily="18" charset="0"/>
                <a:cs typeface="Times New Roman" panose="02020603050405020304" pitchFamily="18" charset="0"/>
              </a:rPr>
              <a:t>, o in un giudizio prognostico   di   </a:t>
            </a:r>
            <a:r>
              <a:rPr lang="it-IT" sz="1600" b="0" i="0" u="sng" dirty="0">
                <a:solidFill>
                  <a:srgbClr val="00B050"/>
                </a:solidFill>
                <a:latin typeface="Times New Roman" panose="02020603050405020304" pitchFamily="18" charset="0"/>
                <a:cs typeface="Times New Roman" panose="02020603050405020304" pitchFamily="18" charset="0"/>
              </a:rPr>
              <a:t>manifesta</a:t>
            </a:r>
            <a:r>
              <a:rPr lang="it-IT" sz="1600" b="0" i="0" dirty="0">
                <a:solidFill>
                  <a:srgbClr val="212529"/>
                </a:solidFill>
                <a:effectLst/>
                <a:latin typeface="Times New Roman" panose="02020603050405020304" pitchFamily="18" charset="0"/>
                <a:cs typeface="Times New Roman" panose="02020603050405020304" pitchFamily="18" charset="0"/>
              </a:rPr>
              <a:t>    </a:t>
            </a:r>
            <a:r>
              <a:rPr lang="it-IT" sz="1600" b="0" i="0" u="sng" dirty="0">
                <a:solidFill>
                  <a:srgbClr val="00B050"/>
                </a:solidFill>
                <a:effectLst/>
                <a:latin typeface="Times New Roman" panose="02020603050405020304" pitchFamily="18" charset="0"/>
                <a:cs typeface="Times New Roman" panose="02020603050405020304" pitchFamily="18" charset="0"/>
              </a:rPr>
              <a:t>fondatezza</a:t>
            </a:r>
            <a:r>
              <a:rPr lang="it-IT" sz="1600" b="0" i="0" dirty="0">
                <a:solidFill>
                  <a:srgbClr val="212529"/>
                </a:solidFill>
                <a:effectLst/>
                <a:latin typeface="Times New Roman" panose="02020603050405020304" pitchFamily="18" charset="0"/>
                <a:cs typeface="Times New Roman" panose="02020603050405020304" pitchFamily="18" charset="0"/>
              </a:rPr>
              <a:t>    dell'impugnazione    o </a:t>
            </a:r>
            <a:r>
              <a:rPr lang="it-IT" sz="1600" b="0" i="0" u="sng" dirty="0">
                <a:solidFill>
                  <a:srgbClr val="00B0F0"/>
                </a:solidFill>
                <a:effectLst/>
                <a:latin typeface="Times New Roman" panose="02020603050405020304" pitchFamily="18" charset="0"/>
                <a:cs typeface="Times New Roman" panose="02020603050405020304" pitchFamily="18" charset="0"/>
              </a:rPr>
              <a:t>nella imminenza di un grave </a:t>
            </a:r>
            <a:r>
              <a:rPr lang="it-IT" sz="1600" b="0" i="0" dirty="0">
                <a:solidFill>
                  <a:srgbClr val="00B0F0"/>
                </a:solidFill>
                <a:effectLst/>
                <a:latin typeface="Times New Roman" panose="02020603050405020304" pitchFamily="18" charset="0"/>
                <a:cs typeface="Times New Roman" panose="02020603050405020304" pitchFamily="18" charset="0"/>
              </a:rPr>
              <a:t>e </a:t>
            </a:r>
            <a:r>
              <a:rPr lang="it-IT" sz="1600" b="0" i="0" u="sng" dirty="0">
                <a:solidFill>
                  <a:srgbClr val="00B0F0"/>
                </a:solidFill>
                <a:effectLst/>
                <a:latin typeface="Times New Roman" panose="02020603050405020304" pitchFamily="18" charset="0"/>
                <a:cs typeface="Times New Roman" panose="02020603050405020304" pitchFamily="18" charset="0"/>
              </a:rPr>
              <a:t>irreparabile</a:t>
            </a:r>
            <a:r>
              <a:rPr lang="it-IT" sz="1600" b="0" i="0" dirty="0">
                <a:solidFill>
                  <a:srgbClr val="00B0F0"/>
                </a:solidFill>
                <a:effectLst/>
                <a:latin typeface="Times New Roman" panose="02020603050405020304" pitchFamily="18" charset="0"/>
                <a:cs typeface="Times New Roman" panose="02020603050405020304" pitchFamily="18" charset="0"/>
              </a:rPr>
              <a:t> </a:t>
            </a:r>
            <a:r>
              <a:rPr lang="it-IT" sz="1600" b="0" i="0" u="sng" dirty="0">
                <a:solidFill>
                  <a:srgbClr val="00B0F0"/>
                </a:solidFill>
                <a:effectLst/>
                <a:latin typeface="Times New Roman" panose="02020603050405020304" pitchFamily="18" charset="0"/>
                <a:cs typeface="Times New Roman" panose="02020603050405020304" pitchFamily="18" charset="0"/>
              </a:rPr>
              <a:t>pregiudizio</a:t>
            </a:r>
            <a:r>
              <a:rPr lang="it-IT" sz="1600" b="0" i="0" dirty="0">
                <a:solidFill>
                  <a:srgbClr val="00B0F0"/>
                </a:solidFill>
                <a:effectLst/>
                <a:latin typeface="Times New Roman" panose="02020603050405020304" pitchFamily="18" charset="0"/>
                <a:cs typeface="Times New Roman" panose="02020603050405020304" pitchFamily="18" charset="0"/>
              </a:rPr>
              <a:t>, derivante dall’esecuzione della sentenza; </a:t>
            </a:r>
            <a:r>
              <a:rPr lang="it-IT" sz="1600" b="0" i="0" dirty="0">
                <a:solidFill>
                  <a:srgbClr val="212529"/>
                </a:solidFill>
                <a:effectLst/>
                <a:latin typeface="Times New Roman" panose="02020603050405020304" pitchFamily="18" charset="0"/>
                <a:cs typeface="Times New Roman" panose="02020603050405020304" pitchFamily="18" charset="0"/>
              </a:rPr>
              <a:t>il capo di condanna da inibire può espressamente attenere anche ad un debito pecuniario e deve, al riguardo, tenersi conto della possibilità di insolvenza di una delle parti, eventualmente da fronteggiare con l’imposizione di una cauzione.</a:t>
            </a:r>
          </a:p>
          <a:p>
            <a:pPr algn="just"/>
            <a:r>
              <a:rPr lang="it-IT" sz="1600" b="0" i="0" dirty="0">
                <a:solidFill>
                  <a:srgbClr val="212529"/>
                </a:solidFill>
                <a:effectLst/>
                <a:latin typeface="Times New Roman" panose="02020603050405020304" pitchFamily="18" charset="0"/>
                <a:cs typeface="Times New Roman" panose="02020603050405020304" pitchFamily="18" charset="0"/>
              </a:rPr>
              <a:t>In ordine al rito, resta ferma innanzitutto la possibilità, su istanza di parte, della trattazione dell’inibitoria anteriormente alla prima udienza fissata per il merito: laddove sia adita la  Corte di appello, tuttavia, le parti compaiono in camera di consiglio avanti all’istruttore e, all’esito di tale udienza, il consigliere riferisce al collegio anche ai fini della conferma, modifica o revoca, con ordinanza non impugnabile, del decreto presidenziale che abbia </a:t>
            </a:r>
            <a:r>
              <a:rPr lang="it-IT" sz="1600" b="0" i="1" dirty="0">
                <a:solidFill>
                  <a:srgbClr val="000000"/>
                </a:solidFill>
                <a:effectLst/>
                <a:latin typeface="Times New Roman" panose="02020603050405020304" pitchFamily="18" charset="0"/>
                <a:cs typeface="Times New Roman" panose="02020603050405020304" pitchFamily="18" charset="0"/>
              </a:rPr>
              <a:t>inaudita altera parte, </a:t>
            </a:r>
            <a:r>
              <a:rPr lang="it-IT" sz="1600" b="0" i="0" dirty="0">
                <a:solidFill>
                  <a:srgbClr val="212529"/>
                </a:solidFill>
                <a:effectLst/>
                <a:latin typeface="Times New Roman" panose="02020603050405020304" pitchFamily="18" charset="0"/>
                <a:cs typeface="Times New Roman" panose="02020603050405020304" pitchFamily="18" charset="0"/>
              </a:rPr>
              <a:t>per i consueti “</a:t>
            </a:r>
            <a:r>
              <a:rPr lang="it-IT" sz="1600" b="0" i="1" dirty="0">
                <a:solidFill>
                  <a:srgbClr val="000000"/>
                </a:solidFill>
                <a:effectLst/>
                <a:latin typeface="Times New Roman" panose="02020603050405020304" pitchFamily="18" charset="0"/>
                <a:cs typeface="Times New Roman" panose="02020603050405020304" pitchFamily="18" charset="0"/>
              </a:rPr>
              <a:t>giusti motivi di urgenza</a:t>
            </a:r>
            <a:r>
              <a:rPr lang="it-IT" sz="1600" b="0" i="0" dirty="0">
                <a:solidFill>
                  <a:srgbClr val="212529"/>
                </a:solidFill>
                <a:effectLst/>
                <a:latin typeface="Times New Roman" panose="02020603050405020304" pitchFamily="18" charset="0"/>
                <a:cs typeface="Times New Roman" panose="02020603050405020304" pitchFamily="18" charset="0"/>
              </a:rPr>
              <a:t>”, provvisoriamente disposto l’inibitoria.  </a:t>
            </a:r>
            <a:endParaRPr lang="it-IT" sz="1600"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4A44D1E0-681A-77AF-A29A-0B045B4BBE2C}"/>
              </a:ext>
            </a:extLst>
          </p:cNvPr>
          <p:cNvPicPr>
            <a:picLocks noChangeAspect="1"/>
          </p:cNvPicPr>
          <p:nvPr/>
        </p:nvPicPr>
        <p:blipFill>
          <a:blip r:embed="rId2"/>
          <a:stretch>
            <a:fillRect/>
          </a:stretch>
        </p:blipFill>
        <p:spPr>
          <a:xfrm>
            <a:off x="10150207" y="1027906"/>
            <a:ext cx="1767993" cy="731583"/>
          </a:xfrm>
          <a:prstGeom prst="rect">
            <a:avLst/>
          </a:prstGeom>
        </p:spPr>
      </p:pic>
      <p:pic>
        <p:nvPicPr>
          <p:cNvPr id="5" name="Immagine 4">
            <a:extLst>
              <a:ext uri="{FF2B5EF4-FFF2-40B4-BE49-F238E27FC236}">
                <a16:creationId xmlns:a16="http://schemas.microsoft.com/office/drawing/2014/main" id="{BDA45B4A-EE3E-02AE-F953-8AE24F6AF1D2}"/>
              </a:ext>
            </a:extLst>
          </p:cNvPr>
          <p:cNvPicPr>
            <a:picLocks noChangeAspect="1"/>
          </p:cNvPicPr>
          <p:nvPr/>
        </p:nvPicPr>
        <p:blipFill>
          <a:blip r:embed="rId3"/>
          <a:stretch>
            <a:fillRect/>
          </a:stretch>
        </p:blipFill>
        <p:spPr>
          <a:xfrm>
            <a:off x="838200" y="6214693"/>
            <a:ext cx="1548518" cy="493819"/>
          </a:xfrm>
          <a:prstGeom prst="rect">
            <a:avLst/>
          </a:prstGeom>
        </p:spPr>
      </p:pic>
    </p:spTree>
    <p:extLst>
      <p:ext uri="{BB962C8B-B14F-4D97-AF65-F5344CB8AC3E}">
        <p14:creationId xmlns:p14="http://schemas.microsoft.com/office/powerpoint/2010/main" val="3708288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3B1E1F-4442-DE67-43B4-583EDF30293A}"/>
              </a:ext>
            </a:extLst>
          </p:cNvPr>
          <p:cNvSpPr>
            <a:spLocks noGrp="1"/>
          </p:cNvSpPr>
          <p:nvPr>
            <p:ph type="title"/>
          </p:nvPr>
        </p:nvSpPr>
        <p:spPr/>
        <p:txBody>
          <a:bodyPr/>
          <a:lstStyle/>
          <a:p>
            <a:pPr algn="ctr"/>
            <a:r>
              <a:rPr lang="en-US" b="1" i="0" dirty="0" err="1">
                <a:solidFill>
                  <a:srgbClr val="212529"/>
                </a:solidFill>
                <a:effectLst/>
                <a:latin typeface="Times New Roman" panose="02020603050405020304" pitchFamily="18" charset="0"/>
                <a:cs typeface="Times New Roman" panose="02020603050405020304" pitchFamily="18" charset="0"/>
              </a:rPr>
              <a:t>Decisione</a:t>
            </a:r>
            <a:r>
              <a:rPr lang="en-US" b="1" i="0" dirty="0">
                <a:solidFill>
                  <a:srgbClr val="212529"/>
                </a:solidFill>
                <a:effectLst/>
                <a:latin typeface="Times New Roman" panose="02020603050405020304" pitchFamily="18" charset="0"/>
                <a:cs typeface="Times New Roman" panose="02020603050405020304" pitchFamily="18" charset="0"/>
              </a:rPr>
              <a:t> (art. 352 </a:t>
            </a:r>
            <a:r>
              <a:rPr lang="en-US" b="1" i="0" dirty="0" err="1">
                <a:solidFill>
                  <a:srgbClr val="212529"/>
                </a:solidFill>
                <a:effectLst/>
                <a:latin typeface="Times New Roman" panose="02020603050405020304" pitchFamily="18" charset="0"/>
                <a:cs typeface="Times New Roman" panose="02020603050405020304" pitchFamily="18" charset="0"/>
              </a:rPr>
              <a:t>c.p.c.</a:t>
            </a:r>
            <a:r>
              <a:rPr lang="en-US" b="1" i="0" dirty="0">
                <a:solidFill>
                  <a:srgbClr val="212529"/>
                </a:solidFill>
                <a:effectLst/>
                <a:latin typeface="Times New Roman" panose="02020603050405020304" pitchFamily="18" charset="0"/>
                <a:cs typeface="Times New Roman" panose="02020603050405020304" pitchFamily="18" charset="0"/>
              </a:rPr>
              <a:t>)</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B8F58101-0267-1EAF-AFD6-450F700F6983}"/>
              </a:ext>
            </a:extLst>
          </p:cNvPr>
          <p:cNvSpPr>
            <a:spLocks noGrp="1"/>
          </p:cNvSpPr>
          <p:nvPr>
            <p:ph idx="1"/>
          </p:nvPr>
        </p:nvSpPr>
        <p:spPr/>
        <p:txBody>
          <a:bodyPr>
            <a:normAutofit lnSpcReduction="10000"/>
          </a:bodyPr>
          <a:lstStyle/>
          <a:p>
            <a:pPr algn="just"/>
            <a:r>
              <a:rPr lang="it-IT" sz="2600" b="0" i="0" dirty="0">
                <a:solidFill>
                  <a:srgbClr val="212529"/>
                </a:solidFill>
                <a:effectLst/>
                <a:latin typeface="Times New Roman" panose="02020603050405020304" pitchFamily="18" charset="0"/>
                <a:cs typeface="Times New Roman" panose="02020603050405020304" pitchFamily="18" charset="0"/>
              </a:rPr>
              <a:t>Il consigliere istruttore, </a:t>
            </a:r>
            <a:r>
              <a:rPr lang="it-IT" sz="2600" b="0" i="0" u="sng" dirty="0">
                <a:solidFill>
                  <a:srgbClr val="212529"/>
                </a:solidFill>
                <a:effectLst/>
                <a:latin typeface="Times New Roman" panose="02020603050405020304" pitchFamily="18" charset="0"/>
                <a:cs typeface="Times New Roman" panose="02020603050405020304" pitchFamily="18" charset="0"/>
              </a:rPr>
              <a:t>quando ritiene la causa matura per la decisione, può tuttavia ancora adottare la modalità semplificata, </a:t>
            </a:r>
            <a:r>
              <a:rPr lang="it-IT" sz="2600" b="0" i="0" dirty="0">
                <a:solidFill>
                  <a:srgbClr val="212529"/>
                </a:solidFill>
                <a:effectLst/>
                <a:latin typeface="Times New Roman" panose="02020603050405020304" pitchFamily="18" charset="0"/>
                <a:cs typeface="Times New Roman" panose="02020603050405020304" pitchFamily="18" charset="0"/>
              </a:rPr>
              <a:t>vale a dire la discussione orale, invitando le parti a precisare le conclusioni e fissando l’udienza direttamente avanti al collegio, ai sensi dell’art.350</a:t>
            </a:r>
            <a:r>
              <a:rPr lang="it-IT" sz="2600" b="0" i="1" dirty="0">
                <a:solidFill>
                  <a:srgbClr val="000000"/>
                </a:solidFill>
                <a:effectLst/>
                <a:latin typeface="Times New Roman" panose="02020603050405020304" pitchFamily="18" charset="0"/>
                <a:cs typeface="Times New Roman" panose="02020603050405020304" pitchFamily="18" charset="0"/>
              </a:rPr>
              <a:t>bis</a:t>
            </a:r>
            <a:r>
              <a:rPr lang="it-IT" sz="2600" b="0" i="0" dirty="0">
                <a:solidFill>
                  <a:srgbClr val="212529"/>
                </a:solidFill>
                <a:effectLst/>
                <a:latin typeface="Times New Roman" panose="02020603050405020304" pitchFamily="18" charset="0"/>
                <a:cs typeface="Times New Roman" panose="02020603050405020304" pitchFamily="18" charset="0"/>
              </a:rPr>
              <a:t>, c.p.c., ove ritenga l’appello inammissibile o manifestamente infondato/fondato.</a:t>
            </a:r>
          </a:p>
          <a:p>
            <a:pPr algn="just"/>
            <a:r>
              <a:rPr lang="it-IT" sz="2600" b="0" i="0" u="sng" dirty="0">
                <a:solidFill>
                  <a:srgbClr val="212529"/>
                </a:solidFill>
                <a:effectLst/>
                <a:latin typeface="Times New Roman" panose="02020603050405020304" pitchFamily="18" charset="0"/>
                <a:cs typeface="Times New Roman" panose="02020603050405020304" pitchFamily="18" charset="0"/>
              </a:rPr>
              <a:t>In alternativa l’istruttore fissa avanti a sé l’udienza di “</a:t>
            </a:r>
            <a:r>
              <a:rPr lang="it-IT" sz="2600" b="0" i="1" u="sng" dirty="0">
                <a:solidFill>
                  <a:srgbClr val="000000"/>
                </a:solidFill>
                <a:effectLst/>
                <a:latin typeface="Times New Roman" panose="02020603050405020304" pitchFamily="18" charset="0"/>
                <a:cs typeface="Times New Roman" panose="02020603050405020304" pitchFamily="18" charset="0"/>
              </a:rPr>
              <a:t>rimessione della causa in decisione</a:t>
            </a:r>
            <a:r>
              <a:rPr lang="it-IT" sz="2600" b="0" i="0" u="sng" dirty="0">
                <a:solidFill>
                  <a:srgbClr val="212529"/>
                </a:solidFill>
                <a:effectLst/>
                <a:latin typeface="Times New Roman" panose="02020603050405020304" pitchFamily="18" charset="0"/>
                <a:cs typeface="Times New Roman" panose="02020603050405020304" pitchFamily="18" charset="0"/>
              </a:rPr>
              <a:t>” </a:t>
            </a:r>
            <a:r>
              <a:rPr lang="it-IT" sz="2600" b="0" i="0" dirty="0">
                <a:solidFill>
                  <a:srgbClr val="212529"/>
                </a:solidFill>
                <a:effectLst/>
                <a:latin typeface="Times New Roman" panose="02020603050405020304" pitchFamily="18" charset="0"/>
                <a:cs typeface="Times New Roman" panose="02020603050405020304" pitchFamily="18" charset="0"/>
              </a:rPr>
              <a:t>assegnando alle parti tre </a:t>
            </a:r>
            <a:r>
              <a:rPr lang="it-IT" sz="2600" b="1" i="0" dirty="0">
                <a:solidFill>
                  <a:srgbClr val="212529"/>
                </a:solidFill>
                <a:effectLst/>
                <a:latin typeface="Times New Roman" panose="02020603050405020304" pitchFamily="18" charset="0"/>
                <a:cs typeface="Times New Roman" panose="02020603050405020304" pitchFamily="18" charset="0"/>
              </a:rPr>
              <a:t>termini</a:t>
            </a:r>
            <a:r>
              <a:rPr lang="it-IT" sz="2600" b="0" i="0" dirty="0">
                <a:solidFill>
                  <a:srgbClr val="212529"/>
                </a:solidFill>
                <a:effectLst/>
                <a:latin typeface="Times New Roman" panose="02020603050405020304" pitchFamily="18" charset="0"/>
                <a:cs typeface="Times New Roman" panose="02020603050405020304" pitchFamily="18" charset="0"/>
              </a:rPr>
              <a:t> </a:t>
            </a:r>
            <a:r>
              <a:rPr lang="it-IT" sz="2600" b="1" i="0" dirty="0">
                <a:solidFill>
                  <a:srgbClr val="212529"/>
                </a:solidFill>
                <a:effectLst/>
                <a:latin typeface="Times New Roman" panose="02020603050405020304" pitchFamily="18" charset="0"/>
                <a:cs typeface="Times New Roman" panose="02020603050405020304" pitchFamily="18" charset="0"/>
              </a:rPr>
              <a:t>perentori</a:t>
            </a:r>
            <a:r>
              <a:rPr lang="it-IT" sz="2600" b="0" i="0" dirty="0">
                <a:solidFill>
                  <a:srgbClr val="212529"/>
                </a:solidFill>
                <a:effectLst/>
                <a:latin typeface="Times New Roman" panose="02020603050405020304" pitchFamily="18" charset="0"/>
                <a:cs typeface="Times New Roman" panose="02020603050405020304" pitchFamily="18" charset="0"/>
              </a:rPr>
              <a:t>, anteriori a tale udienza, rispettivamente: per la sola precisazione delle conclusioni, per le memorie conclusionali, per le note di replica.</a:t>
            </a:r>
          </a:p>
          <a:p>
            <a:pPr algn="just"/>
            <a:r>
              <a:rPr lang="it-IT" sz="2600" b="0" i="0" dirty="0">
                <a:solidFill>
                  <a:srgbClr val="212529"/>
                </a:solidFill>
                <a:effectLst/>
                <a:latin typeface="Times New Roman" panose="02020603050405020304" pitchFamily="18" charset="0"/>
                <a:cs typeface="Times New Roman" panose="02020603050405020304" pitchFamily="18" charset="0"/>
              </a:rPr>
              <a:t>È previsto che il primo termine (precisazione delle conclusioni) debba essere non superiore a 60 gg. prima dell’udienza; il secondo (conclusionali) non superiore a 30gg. prima; il terzo (repliche) non superiore a 15gg. prima.</a:t>
            </a:r>
          </a:p>
          <a:p>
            <a:endParaRPr lang="it-IT" dirty="0"/>
          </a:p>
        </p:txBody>
      </p:sp>
      <p:pic>
        <p:nvPicPr>
          <p:cNvPr id="4" name="Immagine 3">
            <a:extLst>
              <a:ext uri="{FF2B5EF4-FFF2-40B4-BE49-F238E27FC236}">
                <a16:creationId xmlns:a16="http://schemas.microsoft.com/office/drawing/2014/main" id="{C1B129FE-12F1-1BEB-E8BE-61DC4DB1DB33}"/>
              </a:ext>
            </a:extLst>
          </p:cNvPr>
          <p:cNvPicPr>
            <a:picLocks noChangeAspect="1"/>
          </p:cNvPicPr>
          <p:nvPr/>
        </p:nvPicPr>
        <p:blipFill>
          <a:blip r:embed="rId2"/>
          <a:stretch>
            <a:fillRect/>
          </a:stretch>
        </p:blipFill>
        <p:spPr>
          <a:xfrm>
            <a:off x="10005945" y="365125"/>
            <a:ext cx="1767993" cy="731583"/>
          </a:xfrm>
          <a:prstGeom prst="rect">
            <a:avLst/>
          </a:prstGeom>
        </p:spPr>
      </p:pic>
      <p:pic>
        <p:nvPicPr>
          <p:cNvPr id="5" name="Immagine 4">
            <a:extLst>
              <a:ext uri="{FF2B5EF4-FFF2-40B4-BE49-F238E27FC236}">
                <a16:creationId xmlns:a16="http://schemas.microsoft.com/office/drawing/2014/main" id="{E400CB82-7995-B477-2627-F8A43CA646D5}"/>
              </a:ext>
            </a:extLst>
          </p:cNvPr>
          <p:cNvPicPr>
            <a:picLocks noChangeAspect="1"/>
          </p:cNvPicPr>
          <p:nvPr/>
        </p:nvPicPr>
        <p:blipFill>
          <a:blip r:embed="rId3"/>
          <a:stretch>
            <a:fillRect/>
          </a:stretch>
        </p:blipFill>
        <p:spPr>
          <a:xfrm>
            <a:off x="643209" y="6245965"/>
            <a:ext cx="1548518" cy="493819"/>
          </a:xfrm>
          <a:prstGeom prst="rect">
            <a:avLst/>
          </a:prstGeom>
        </p:spPr>
      </p:pic>
    </p:spTree>
    <p:extLst>
      <p:ext uri="{BB962C8B-B14F-4D97-AF65-F5344CB8AC3E}">
        <p14:creationId xmlns:p14="http://schemas.microsoft.com/office/powerpoint/2010/main" val="1914952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BD1E65-E6AB-F387-6D8B-9B0B7A8933B9}"/>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Rimessione al primo giudice (art. 354 c.p.c.)</a:t>
            </a:r>
            <a:r>
              <a:rPr lang="it-IT" b="0" i="0" dirty="0">
                <a:solidFill>
                  <a:srgbClr val="212529"/>
                </a:solidFill>
                <a:effectLst/>
                <a:latin typeface="Times New Roman" panose="02020603050405020304" pitchFamily="18" charset="0"/>
                <a:cs typeface="Times New Roman" panose="02020603050405020304" pitchFamily="18" charset="0"/>
              </a:rPr>
              <a:t>.</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4BD5CDC1-A630-43E0-0CE4-B7E6574C67BF}"/>
              </a:ext>
            </a:extLst>
          </p:cNvPr>
          <p:cNvSpPr>
            <a:spLocks noGrp="1"/>
          </p:cNvSpPr>
          <p:nvPr>
            <p:ph idx="1"/>
          </p:nvPr>
        </p:nvSpPr>
        <p:spPr/>
        <p:txBody>
          <a:bodyPr>
            <a:normAutofit fontScale="85000" lnSpcReduction="20000"/>
          </a:bodyPr>
          <a:lstStyle/>
          <a:p>
            <a:pPr algn="just"/>
            <a:r>
              <a:rPr lang="it-IT" b="0" i="0" dirty="0">
                <a:solidFill>
                  <a:srgbClr val="212529"/>
                </a:solidFill>
                <a:effectLst/>
                <a:latin typeface="Times New Roman" panose="02020603050405020304" pitchFamily="18" charset="0"/>
                <a:cs typeface="Times New Roman" panose="02020603050405020304" pitchFamily="18" charset="0"/>
              </a:rPr>
              <a:t>È </a:t>
            </a:r>
            <a:r>
              <a:rPr lang="it-IT" b="1" i="0" dirty="0">
                <a:solidFill>
                  <a:srgbClr val="00B0F0"/>
                </a:solidFill>
                <a:effectLst/>
                <a:latin typeface="Times New Roman" panose="02020603050405020304" pitchFamily="18" charset="0"/>
                <a:cs typeface="Times New Roman" panose="02020603050405020304" pitchFamily="18" charset="0"/>
              </a:rPr>
              <a:t>abrogato l’art. 353 c.p.c. </a:t>
            </a:r>
            <a:r>
              <a:rPr lang="it-IT" b="0" i="0" dirty="0">
                <a:solidFill>
                  <a:srgbClr val="212529"/>
                </a:solidFill>
                <a:effectLst/>
                <a:latin typeface="Times New Roman" panose="02020603050405020304" pitchFamily="18" charset="0"/>
                <a:cs typeface="Times New Roman" panose="02020603050405020304" pitchFamily="18" charset="0"/>
              </a:rPr>
              <a:t>ed interamente </a:t>
            </a:r>
            <a:r>
              <a:rPr lang="it-IT" b="1" i="0" dirty="0">
                <a:solidFill>
                  <a:srgbClr val="FF0000"/>
                </a:solidFill>
                <a:effectLst/>
                <a:latin typeface="Times New Roman" panose="02020603050405020304" pitchFamily="18" charset="0"/>
                <a:cs typeface="Times New Roman" panose="02020603050405020304" pitchFamily="18" charset="0"/>
              </a:rPr>
              <a:t>riformulato l’art.354 c.p.c. nel senso di escludere due tradizionali ipotesi di rimessione al primo grado</a:t>
            </a:r>
            <a:r>
              <a:rPr lang="it-IT" b="0" i="0" dirty="0">
                <a:solidFill>
                  <a:srgbClr val="212529"/>
                </a:solidFill>
                <a:effectLst/>
                <a:latin typeface="Times New Roman" panose="02020603050405020304" pitchFamily="18" charset="0"/>
                <a:cs typeface="Times New Roman" panose="02020603050405020304" pitchFamily="18" charset="0"/>
              </a:rPr>
              <a:t>, da parte del giudice di appello, quando sia ritenuta: </a:t>
            </a:r>
            <a:r>
              <a:rPr lang="it-IT" b="0" i="1" dirty="0">
                <a:solidFill>
                  <a:srgbClr val="000000"/>
                </a:solidFill>
                <a:effectLst/>
                <a:latin typeface="Times New Roman" panose="02020603050405020304" pitchFamily="18" charset="0"/>
                <a:cs typeface="Times New Roman" panose="02020603050405020304" pitchFamily="18" charset="0"/>
              </a:rPr>
              <a:t>a</a:t>
            </a:r>
            <a:r>
              <a:rPr lang="it-IT" b="0" i="0" dirty="0">
                <a:solidFill>
                  <a:srgbClr val="212529"/>
                </a:solidFill>
                <a:effectLst/>
                <a:latin typeface="Times New Roman" panose="02020603050405020304" pitchFamily="18" charset="0"/>
                <a:cs typeface="Times New Roman" panose="02020603050405020304" pitchFamily="18" charset="0"/>
              </a:rPr>
              <a:t>) la </a:t>
            </a:r>
            <a:r>
              <a:rPr lang="it-IT" b="0" i="0" u="sng" dirty="0">
                <a:solidFill>
                  <a:srgbClr val="212529"/>
                </a:solidFill>
                <a:effectLst/>
                <a:latin typeface="Times New Roman" panose="02020603050405020304" pitchFamily="18" charset="0"/>
                <a:cs typeface="Times New Roman" panose="02020603050405020304" pitchFamily="18" charset="0"/>
              </a:rPr>
              <a:t>sussistenza della giurisdizione negata dal primo giudice</a:t>
            </a:r>
            <a:r>
              <a:rPr lang="it-IT" b="0" i="0" dirty="0">
                <a:solidFill>
                  <a:srgbClr val="212529"/>
                </a:solidFill>
                <a:effectLst/>
                <a:latin typeface="Times New Roman" panose="02020603050405020304" pitchFamily="18" charset="0"/>
                <a:cs typeface="Times New Roman" panose="02020603050405020304" pitchFamily="18" charset="0"/>
              </a:rPr>
              <a:t>; </a:t>
            </a:r>
            <a:r>
              <a:rPr lang="it-IT" b="0" i="1" dirty="0">
                <a:solidFill>
                  <a:srgbClr val="000000"/>
                </a:solidFill>
                <a:effectLst/>
                <a:latin typeface="Times New Roman" panose="02020603050405020304" pitchFamily="18" charset="0"/>
                <a:cs typeface="Times New Roman" panose="02020603050405020304" pitchFamily="18" charset="0"/>
              </a:rPr>
              <a:t>b</a:t>
            </a:r>
            <a:r>
              <a:rPr lang="it-IT" b="0" i="0" dirty="0">
                <a:solidFill>
                  <a:srgbClr val="212529"/>
                </a:solidFill>
                <a:effectLst/>
                <a:latin typeface="Times New Roman" panose="02020603050405020304" pitchFamily="18" charset="0"/>
                <a:cs typeface="Times New Roman" panose="02020603050405020304" pitchFamily="18" charset="0"/>
              </a:rPr>
              <a:t>) </a:t>
            </a:r>
            <a:r>
              <a:rPr lang="it-IT" b="0" i="0" u="sng" dirty="0">
                <a:solidFill>
                  <a:srgbClr val="212529"/>
                </a:solidFill>
                <a:effectLst/>
                <a:latin typeface="Times New Roman" panose="02020603050405020304" pitchFamily="18" charset="0"/>
                <a:cs typeface="Times New Roman" panose="02020603050405020304" pitchFamily="18" charset="0"/>
              </a:rPr>
              <a:t>l’insussistenza della causa estinzione del processo posta a fondamento della declaratoria </a:t>
            </a:r>
            <a:r>
              <a:rPr lang="it-IT" b="0" i="1" u="sng" dirty="0">
                <a:solidFill>
                  <a:srgbClr val="000000"/>
                </a:solidFill>
                <a:effectLst/>
                <a:latin typeface="Times New Roman" panose="02020603050405020304" pitchFamily="18" charset="0"/>
                <a:cs typeface="Times New Roman" panose="02020603050405020304" pitchFamily="18" charset="0"/>
              </a:rPr>
              <a:t>ex</a:t>
            </a:r>
            <a:r>
              <a:rPr lang="it-IT" b="0" i="0" u="sng" dirty="0">
                <a:solidFill>
                  <a:srgbClr val="212529"/>
                </a:solidFill>
                <a:effectLst/>
                <a:latin typeface="Times New Roman" panose="02020603050405020304" pitchFamily="18" charset="0"/>
                <a:cs typeface="Times New Roman" panose="02020603050405020304" pitchFamily="18" charset="0"/>
              </a:rPr>
              <a:t> art. 308 c.p.c</a:t>
            </a:r>
            <a:r>
              <a:rPr lang="it-IT" b="0" i="0" dirty="0">
                <a:solidFill>
                  <a:srgbClr val="212529"/>
                </a:solidFill>
                <a:effectLst/>
                <a:latin typeface="Times New Roman" panose="02020603050405020304" pitchFamily="18" charset="0"/>
                <a:cs typeface="Times New Roman" panose="02020603050405020304" pitchFamily="18" charset="0"/>
              </a:rPr>
              <a:t>.. In tali eventualità, infatti, le parti devono essere solo riammesse al compimento delle attività che erano state precluse ed è eventualmente rinnovata, se possibile, l’istruttoria ai fini della definizione del merito in grado di appello.</a:t>
            </a:r>
          </a:p>
          <a:p>
            <a:pPr algn="just"/>
            <a:r>
              <a:rPr lang="it-IT" b="0" i="0" dirty="0">
                <a:solidFill>
                  <a:srgbClr val="212529"/>
                </a:solidFill>
                <a:effectLst/>
                <a:latin typeface="Times New Roman" panose="02020603050405020304" pitchFamily="18" charset="0"/>
                <a:cs typeface="Times New Roman" panose="02020603050405020304" pitchFamily="18" charset="0"/>
              </a:rPr>
              <a:t>L’innovazione è chiaramente orientata a privilegiare la ragionevole durata del processo rispetto al doppio grado di cognizione del merito.</a:t>
            </a:r>
          </a:p>
          <a:p>
            <a:pPr algn="just"/>
            <a:r>
              <a:rPr lang="it-IT" b="0" i="0" dirty="0">
                <a:solidFill>
                  <a:srgbClr val="212529"/>
                </a:solidFill>
                <a:effectLst/>
                <a:latin typeface="Times New Roman" panose="02020603050405020304" pitchFamily="18" charset="0"/>
                <a:cs typeface="Times New Roman" panose="02020603050405020304" pitchFamily="18" charset="0"/>
              </a:rPr>
              <a:t>È rimasto invece identico, anche se trasposto dall’art. 353 all’art.354 c.p.c., il termine perentorio per la riassunzione, pari a tre mesi decorrenti dalla notificazione della sentenza e soggetto ad interruzione in caso di ricorso per cassazione contro la decisione del giudice di appello.  </a:t>
            </a:r>
          </a:p>
          <a:p>
            <a:endParaRPr lang="it-IT" dirty="0"/>
          </a:p>
        </p:txBody>
      </p:sp>
      <p:pic>
        <p:nvPicPr>
          <p:cNvPr id="4" name="Immagine 3">
            <a:extLst>
              <a:ext uri="{FF2B5EF4-FFF2-40B4-BE49-F238E27FC236}">
                <a16:creationId xmlns:a16="http://schemas.microsoft.com/office/drawing/2014/main" id="{37072ACB-371B-F982-53C5-CC11A3AF6919}"/>
              </a:ext>
            </a:extLst>
          </p:cNvPr>
          <p:cNvPicPr>
            <a:picLocks noChangeAspect="1"/>
          </p:cNvPicPr>
          <p:nvPr/>
        </p:nvPicPr>
        <p:blipFill>
          <a:blip r:embed="rId2"/>
          <a:stretch>
            <a:fillRect/>
          </a:stretch>
        </p:blipFill>
        <p:spPr>
          <a:xfrm>
            <a:off x="10068088" y="1026573"/>
            <a:ext cx="1767993" cy="731583"/>
          </a:xfrm>
          <a:prstGeom prst="rect">
            <a:avLst/>
          </a:prstGeom>
        </p:spPr>
      </p:pic>
      <p:pic>
        <p:nvPicPr>
          <p:cNvPr id="5" name="Immagine 4">
            <a:extLst>
              <a:ext uri="{FF2B5EF4-FFF2-40B4-BE49-F238E27FC236}">
                <a16:creationId xmlns:a16="http://schemas.microsoft.com/office/drawing/2014/main" id="{78CB03CF-B02E-96F5-02F7-AF184330A07F}"/>
              </a:ext>
            </a:extLst>
          </p:cNvPr>
          <p:cNvPicPr>
            <a:picLocks noChangeAspect="1"/>
          </p:cNvPicPr>
          <p:nvPr/>
        </p:nvPicPr>
        <p:blipFill>
          <a:blip r:embed="rId3"/>
          <a:stretch>
            <a:fillRect/>
          </a:stretch>
        </p:blipFill>
        <p:spPr>
          <a:xfrm>
            <a:off x="989438" y="6064990"/>
            <a:ext cx="1548518" cy="493819"/>
          </a:xfrm>
          <a:prstGeom prst="rect">
            <a:avLst/>
          </a:prstGeom>
        </p:spPr>
      </p:pic>
    </p:spTree>
    <p:extLst>
      <p:ext uri="{BB962C8B-B14F-4D97-AF65-F5344CB8AC3E}">
        <p14:creationId xmlns:p14="http://schemas.microsoft.com/office/powerpoint/2010/main" val="2162576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0BD1E65-E6AB-F387-6D8B-9B0B7A8933B9}"/>
              </a:ext>
            </a:extLst>
          </p:cNvPr>
          <p:cNvSpPr>
            <a:spLocks noGrp="1"/>
          </p:cNvSpPr>
          <p:nvPr>
            <p:ph type="title"/>
          </p:nvPr>
        </p:nvSpPr>
        <p:spPr/>
        <p:txBody>
          <a:bodyPr>
            <a:normAutofit/>
          </a:bodyPr>
          <a:lstStyle/>
          <a:p>
            <a:pPr algn="ctr"/>
            <a:r>
              <a:rPr lang="it-IT" b="1" dirty="0">
                <a:solidFill>
                  <a:srgbClr val="212529"/>
                </a:solidFill>
                <a:latin typeface="Times New Roman" panose="02020603050405020304" pitchFamily="18" charset="0"/>
                <a:cs typeface="Times New Roman" panose="02020603050405020304" pitchFamily="18" charset="0"/>
              </a:rPr>
              <a:t>Le cause di appello di competenza del Tribunale</a:t>
            </a:r>
            <a:r>
              <a:rPr lang="it-IT" b="1" i="0" dirty="0">
                <a:solidFill>
                  <a:srgbClr val="212529"/>
                </a:solidFill>
                <a:effectLst/>
                <a:latin typeface="Times New Roman" panose="02020603050405020304" pitchFamily="18" charset="0"/>
                <a:cs typeface="Times New Roman" panose="02020603050405020304" pitchFamily="18" charset="0"/>
              </a:rPr>
              <a:t> (art. 359 c.p.c.)</a:t>
            </a:r>
            <a:r>
              <a:rPr lang="it-IT" b="0" i="0" dirty="0">
                <a:solidFill>
                  <a:srgbClr val="212529"/>
                </a:solidFill>
                <a:effectLst/>
                <a:latin typeface="Times New Roman" panose="02020603050405020304" pitchFamily="18" charset="0"/>
                <a:cs typeface="Times New Roman" panose="02020603050405020304" pitchFamily="18" charset="0"/>
              </a:rPr>
              <a:t>.</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4BD5CDC1-A630-43E0-0CE4-B7E6574C67BF}"/>
              </a:ext>
            </a:extLst>
          </p:cNvPr>
          <p:cNvSpPr>
            <a:spLocks noGrp="1"/>
          </p:cNvSpPr>
          <p:nvPr>
            <p:ph idx="1"/>
          </p:nvPr>
        </p:nvSpPr>
        <p:spPr>
          <a:xfrm>
            <a:off x="838200" y="1825625"/>
            <a:ext cx="10515600" cy="4086903"/>
          </a:xfrm>
        </p:spPr>
        <p:txBody>
          <a:bodyPr>
            <a:normAutofit/>
          </a:bodyPr>
          <a:lstStyle/>
          <a:p>
            <a:pPr algn="just"/>
            <a:r>
              <a:rPr lang="it-IT" b="0" i="0" dirty="0">
                <a:solidFill>
                  <a:srgbClr val="212529"/>
                </a:solidFill>
                <a:effectLst/>
                <a:latin typeface="Times New Roman" panose="02020603050405020304" pitchFamily="18" charset="0"/>
                <a:cs typeface="Times New Roman" panose="02020603050405020304" pitchFamily="18" charset="0"/>
              </a:rPr>
              <a:t>Nelle fattispecie in cui il Tribunale è competente quale giudice di appello (</a:t>
            </a:r>
            <a:r>
              <a:rPr lang="it-IT" b="0" i="1" dirty="0">
                <a:solidFill>
                  <a:srgbClr val="212529"/>
                </a:solidFill>
                <a:effectLst/>
                <a:latin typeface="Times New Roman" panose="02020603050405020304" pitchFamily="18" charset="0"/>
                <a:cs typeface="Times New Roman" panose="02020603050405020304" pitchFamily="18" charset="0"/>
              </a:rPr>
              <a:t>i.e. </a:t>
            </a:r>
            <a:r>
              <a:rPr lang="it-IT" b="0" i="0" dirty="0">
                <a:solidFill>
                  <a:srgbClr val="212529"/>
                </a:solidFill>
                <a:effectLst/>
                <a:latin typeface="Times New Roman" panose="02020603050405020304" pitchFamily="18" charset="0"/>
                <a:cs typeface="Times New Roman" panose="02020603050405020304" pitchFamily="18" charset="0"/>
              </a:rPr>
              <a:t>sentenze </a:t>
            </a:r>
            <a:r>
              <a:rPr lang="it-IT" i="0" dirty="0">
                <a:effectLst/>
                <a:latin typeface="Times New Roman" panose="02020603050405020304" pitchFamily="18" charset="0"/>
                <a:cs typeface="Times New Roman" panose="02020603050405020304" pitchFamily="18" charset="0"/>
              </a:rPr>
              <a:t>emesse dal Giudice di Pace </a:t>
            </a:r>
            <a:r>
              <a:rPr lang="it-IT" i="1" dirty="0">
                <a:effectLst/>
                <a:latin typeface="Times New Roman" panose="02020603050405020304" pitchFamily="18" charset="0"/>
                <a:cs typeface="Times New Roman" panose="02020603050405020304" pitchFamily="18" charset="0"/>
              </a:rPr>
              <a:t>ex</a:t>
            </a:r>
            <a:r>
              <a:rPr lang="it-IT" i="0" dirty="0">
                <a:effectLst/>
                <a:latin typeface="Times New Roman" panose="02020603050405020304" pitchFamily="18" charset="0"/>
                <a:cs typeface="Times New Roman" panose="02020603050405020304" pitchFamily="18" charset="0"/>
              </a:rPr>
              <a:t> art. 341 c.p.c. la cui competenza è </a:t>
            </a:r>
            <a:r>
              <a:rPr lang="it-IT" i="0">
                <a:effectLst/>
                <a:latin typeface="Times New Roman" panose="02020603050405020304" pitchFamily="18" charset="0"/>
                <a:cs typeface="Times New Roman" panose="02020603050405020304" pitchFamily="18" charset="0"/>
              </a:rPr>
              <a:t>stata ampliata) </a:t>
            </a:r>
            <a:r>
              <a:rPr lang="it-IT" i="0" dirty="0">
                <a:effectLst/>
                <a:latin typeface="Times New Roman" panose="02020603050405020304" pitchFamily="18" charset="0"/>
                <a:cs typeface="Times New Roman" panose="02020603050405020304" pitchFamily="18" charset="0"/>
              </a:rPr>
              <a:t>si applicheranno le norme previste per il primo grado di giudizio in quanto non incompatibili con il novellato appello (art. 359 c.p.c.)</a:t>
            </a:r>
          </a:p>
          <a:p>
            <a:pPr algn="just"/>
            <a:r>
              <a:rPr lang="it-IT" b="0" dirty="0">
                <a:solidFill>
                  <a:srgbClr val="212529"/>
                </a:solidFill>
                <a:latin typeface="Times New Roman" panose="02020603050405020304" pitchFamily="18" charset="0"/>
                <a:cs typeface="Times New Roman" panose="02020603050405020304" pitchFamily="18" charset="0"/>
              </a:rPr>
              <a:t>Da una lettura combinata si ricava che le novità di cui si è detto troveranno applicazione anche per gli appell</a:t>
            </a:r>
            <a:r>
              <a:rPr lang="it-IT" dirty="0">
                <a:solidFill>
                  <a:srgbClr val="212529"/>
                </a:solidFill>
                <a:latin typeface="Times New Roman" panose="02020603050405020304" pitchFamily="18" charset="0"/>
                <a:cs typeface="Times New Roman" panose="02020603050405020304" pitchFamily="18" charset="0"/>
              </a:rPr>
              <a:t>i in Tribunale (e.g. termini a comparire, forma dell’appello, inammissibilità e improcedibilità </a:t>
            </a:r>
            <a:r>
              <a:rPr lang="it-IT" dirty="0" err="1">
                <a:solidFill>
                  <a:srgbClr val="212529"/>
                </a:solidFill>
                <a:latin typeface="Times New Roman" panose="02020603050405020304" pitchFamily="18" charset="0"/>
                <a:cs typeface="Times New Roman" panose="02020603050405020304" pitchFamily="18" charset="0"/>
              </a:rPr>
              <a:t>etc</a:t>
            </a:r>
            <a:r>
              <a:rPr lang="it-IT" dirty="0">
                <a:solidFill>
                  <a:srgbClr val="212529"/>
                </a:solidFill>
                <a:latin typeface="Times New Roman" panose="02020603050405020304" pitchFamily="18" charset="0"/>
                <a:cs typeface="Times New Roman" panose="02020603050405020304" pitchFamily="18" charset="0"/>
              </a:rPr>
              <a:t>) eccezion fatta per la composizione del giudice, che rimarrà monocratica.</a:t>
            </a:r>
          </a:p>
          <a:p>
            <a:endParaRPr lang="it-IT" dirty="0"/>
          </a:p>
        </p:txBody>
      </p:sp>
      <p:pic>
        <p:nvPicPr>
          <p:cNvPr id="4" name="Immagine 3">
            <a:extLst>
              <a:ext uri="{FF2B5EF4-FFF2-40B4-BE49-F238E27FC236}">
                <a16:creationId xmlns:a16="http://schemas.microsoft.com/office/drawing/2014/main" id="{37072ACB-371B-F982-53C5-CC11A3AF6919}"/>
              </a:ext>
            </a:extLst>
          </p:cNvPr>
          <p:cNvPicPr>
            <a:picLocks noChangeAspect="1"/>
          </p:cNvPicPr>
          <p:nvPr/>
        </p:nvPicPr>
        <p:blipFill>
          <a:blip r:embed="rId2"/>
          <a:stretch>
            <a:fillRect/>
          </a:stretch>
        </p:blipFill>
        <p:spPr>
          <a:xfrm>
            <a:off x="10068088" y="1026573"/>
            <a:ext cx="1767993" cy="731583"/>
          </a:xfrm>
          <a:prstGeom prst="rect">
            <a:avLst/>
          </a:prstGeom>
        </p:spPr>
      </p:pic>
      <p:pic>
        <p:nvPicPr>
          <p:cNvPr id="5" name="Immagine 4">
            <a:extLst>
              <a:ext uri="{FF2B5EF4-FFF2-40B4-BE49-F238E27FC236}">
                <a16:creationId xmlns:a16="http://schemas.microsoft.com/office/drawing/2014/main" id="{78CB03CF-B02E-96F5-02F7-AF184330A07F}"/>
              </a:ext>
            </a:extLst>
          </p:cNvPr>
          <p:cNvPicPr>
            <a:picLocks noChangeAspect="1"/>
          </p:cNvPicPr>
          <p:nvPr/>
        </p:nvPicPr>
        <p:blipFill>
          <a:blip r:embed="rId3"/>
          <a:stretch>
            <a:fillRect/>
          </a:stretch>
        </p:blipFill>
        <p:spPr>
          <a:xfrm>
            <a:off x="989438" y="6064990"/>
            <a:ext cx="1548518" cy="493819"/>
          </a:xfrm>
          <a:prstGeom prst="rect">
            <a:avLst/>
          </a:prstGeom>
        </p:spPr>
      </p:pic>
    </p:spTree>
    <p:extLst>
      <p:ext uri="{BB962C8B-B14F-4D97-AF65-F5344CB8AC3E}">
        <p14:creationId xmlns:p14="http://schemas.microsoft.com/office/powerpoint/2010/main" val="3686268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Grazie!"/>
          <p:cNvSpPr txBox="1">
            <a:spLocks noGrp="1"/>
          </p:cNvSpPr>
          <p:nvPr>
            <p:ph type="title"/>
          </p:nvPr>
        </p:nvSpPr>
        <p:spPr>
          <a:xfrm>
            <a:off x="2405022" y="2747816"/>
            <a:ext cx="7381955" cy="763601"/>
          </a:xfrm>
          <a:prstGeom prst="rect">
            <a:avLst/>
          </a:prstGeom>
        </p:spPr>
        <p:txBody>
          <a:bodyPr lIns="121896" tIns="121896" rIns="121896" bIns="121896">
            <a:normAutofit fontScale="90000"/>
          </a:bodyPr>
          <a:lstStyle>
            <a:lvl1pPr algn="ctr" defTabSz="914400">
              <a:defRPr sz="2000">
                <a:solidFill>
                  <a:srgbClr val="A32020"/>
                </a:solidFill>
                <a:latin typeface="Raleway"/>
                <a:ea typeface="Raleway"/>
                <a:cs typeface="Raleway"/>
                <a:sym typeface="Raleway"/>
              </a:defRPr>
            </a:lvl1pPr>
          </a:lstStyle>
          <a:p>
            <a:r>
              <a:rPr lang="it-IT" sz="5600" b="1" dirty="0">
                <a:solidFill>
                  <a:schemeClr val="tx1"/>
                </a:solidFill>
                <a:latin typeface="Times New Roman" panose="02020603050405020304" pitchFamily="18" charset="0"/>
                <a:cs typeface="Times New Roman" panose="02020603050405020304" pitchFamily="18" charset="0"/>
              </a:rPr>
              <a:t>Grazie per l’attenzione!</a:t>
            </a:r>
            <a:endParaRPr dirty="0">
              <a:solidFill>
                <a:schemeClr val="tx1"/>
              </a:solidFill>
              <a:latin typeface="Times New Roman" panose="02020603050405020304" pitchFamily="18" charset="0"/>
              <a:cs typeface="Times New Roman" panose="02020603050405020304" pitchFamily="18" charset="0"/>
            </a:endParaRPr>
          </a:p>
        </p:txBody>
      </p:sp>
      <p:pic>
        <p:nvPicPr>
          <p:cNvPr id="2" name="Audio 3">
            <a:hlinkClick r:id="" action="ppaction://media"/>
            <a:extLst>
              <a:ext uri="{FF2B5EF4-FFF2-40B4-BE49-F238E27FC236}">
                <a16:creationId xmlns:a16="http://schemas.microsoft.com/office/drawing/2014/main" id="{FC773D64-E596-A9E2-1F12-05A93FC34453}"/>
              </a:ext>
            </a:extLst>
          </p:cNvPr>
          <p:cNvPicPr>
            <a:picLocks noChangeAspect="1"/>
          </p:cNvPicPr>
          <p:nvPr>
            <a:audioFile r:link="rId2"/>
            <p:extLst>
              <p:ext uri="{DAA4B4D4-6D71-4841-9C94-3DE7FCFB9230}">
                <p14:media xmlns:p14="http://schemas.microsoft.com/office/powerpoint/2010/main" r:embed="rId1"/>
              </p:ext>
            </p:extLst>
          </p:nvPr>
        </p:nvPicPr>
        <p:blipFill>
          <a:blip r:embed="rId4"/>
          <a:srcRect l="-262704" t="-125896" r="-262704" b="-125896"/>
          <a:stretch>
            <a:fillRect/>
          </a:stretch>
        </p:blipFill>
        <p:spPr>
          <a:xfrm>
            <a:off x="9144000" y="5143500"/>
            <a:ext cx="3048000" cy="1714500"/>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6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5931480-B802-9CF5-49D5-DBDA8E47C9B6}"/>
              </a:ext>
            </a:extLst>
          </p:cNvPr>
          <p:cNvSpPr>
            <a:spLocks noGrp="1"/>
          </p:cNvSpPr>
          <p:nvPr>
            <p:ph type="title"/>
          </p:nvPr>
        </p:nvSpPr>
        <p:spPr/>
        <p:txBody>
          <a:bodyPr/>
          <a:lstStyle/>
          <a:p>
            <a:pPr algn="ctr"/>
            <a:r>
              <a:rPr lang="it-IT" dirty="0">
                <a:latin typeface="Times New Roman" panose="02020603050405020304" pitchFamily="18" charset="0"/>
                <a:cs typeface="Times New Roman" panose="02020603050405020304" pitchFamily="18" charset="0"/>
              </a:rPr>
              <a:t>Bibliografia</a:t>
            </a:r>
          </a:p>
        </p:txBody>
      </p:sp>
      <p:sp>
        <p:nvSpPr>
          <p:cNvPr id="3" name="Segnaposto contenuto 2">
            <a:extLst>
              <a:ext uri="{FF2B5EF4-FFF2-40B4-BE49-F238E27FC236}">
                <a16:creationId xmlns:a16="http://schemas.microsoft.com/office/drawing/2014/main" id="{084CC362-18F9-6235-CC90-8C573A2F5251}"/>
              </a:ext>
            </a:extLst>
          </p:cNvPr>
          <p:cNvSpPr>
            <a:spLocks noGrp="1"/>
          </p:cNvSpPr>
          <p:nvPr>
            <p:ph idx="1"/>
          </p:nvPr>
        </p:nvSpPr>
        <p:spPr/>
        <p:txBody>
          <a:bodyPr/>
          <a:lstStyle/>
          <a:p>
            <a:pPr marL="0" indent="0">
              <a:buNone/>
            </a:pPr>
            <a:r>
              <a:rPr lang="it-IT" dirty="0">
                <a:latin typeface="Times New Roman" panose="02020603050405020304" pitchFamily="18" charset="0"/>
                <a:cs typeface="Times New Roman" panose="02020603050405020304" pitchFamily="18" charset="0"/>
              </a:rPr>
              <a:t>Costantino, </a:t>
            </a:r>
            <a:r>
              <a:rPr lang="it-IT" b="0" i="1" dirty="0">
                <a:solidFill>
                  <a:srgbClr val="000000"/>
                </a:solidFill>
                <a:effectLst/>
                <a:latin typeface="Times New Roman" panose="02020603050405020304" pitchFamily="18" charset="0"/>
                <a:cs typeface="Times New Roman" panose="02020603050405020304" pitchFamily="18" charset="0"/>
              </a:rPr>
              <a:t>La riforma della giustizia civile, Prospettive di attuazione della legge 26 novembre 2021, n. 206</a:t>
            </a:r>
            <a:r>
              <a:rPr lang="it-IT" b="0" i="0" dirty="0">
                <a:solidFill>
                  <a:srgbClr val="000000"/>
                </a:solidFill>
                <a:effectLst/>
                <a:latin typeface="Times New Roman" panose="02020603050405020304" pitchFamily="18" charset="0"/>
                <a:cs typeface="Times New Roman" panose="02020603050405020304" pitchFamily="18" charset="0"/>
              </a:rPr>
              <a:t>, Bari 2022, 239;</a:t>
            </a:r>
          </a:p>
          <a:p>
            <a:pPr marL="0" indent="0">
              <a:buNone/>
            </a:pPr>
            <a:r>
              <a:rPr lang="it-IT" dirty="0">
                <a:latin typeface="Times New Roman" panose="02020603050405020304" pitchFamily="18" charset="0"/>
                <a:cs typeface="Times New Roman" panose="02020603050405020304" pitchFamily="18" charset="0"/>
              </a:rPr>
              <a:t>Federico, </a:t>
            </a:r>
            <a:r>
              <a:rPr lang="it-IT" i="1" dirty="0">
                <a:latin typeface="Times New Roman" panose="02020603050405020304" pitchFamily="18" charset="0"/>
                <a:cs typeface="Times New Roman" panose="02020603050405020304" pitchFamily="18" charset="0"/>
              </a:rPr>
              <a:t>Il giudizio di appello</a:t>
            </a:r>
            <a:r>
              <a:rPr lang="it-IT" dirty="0">
                <a:latin typeface="Times New Roman" panose="02020603050405020304" pitchFamily="18" charset="0"/>
                <a:cs typeface="Times New Roman" panose="02020603050405020304" pitchFamily="18" charset="0"/>
              </a:rPr>
              <a:t>, in </a:t>
            </a:r>
            <a:r>
              <a:rPr lang="it-IT" i="1" dirty="0">
                <a:latin typeface="Times New Roman" panose="02020603050405020304" pitchFamily="18" charset="0"/>
                <a:cs typeface="Times New Roman" panose="02020603050405020304" pitchFamily="18" charset="0"/>
              </a:rPr>
              <a:t>Questione giustizia </a:t>
            </a:r>
            <a:r>
              <a:rPr lang="it-IT" dirty="0">
                <a:latin typeface="Times New Roman" panose="02020603050405020304" pitchFamily="18" charset="0"/>
                <a:cs typeface="Times New Roman" panose="02020603050405020304" pitchFamily="18" charset="0"/>
              </a:rPr>
              <a:t>2021, 89 s;</a:t>
            </a:r>
          </a:p>
          <a:p>
            <a:pPr marL="0" indent="0">
              <a:buNone/>
            </a:pPr>
            <a:r>
              <a:rPr lang="it-IT" dirty="0">
                <a:latin typeface="Times New Roman" panose="02020603050405020304" pitchFamily="18" charset="0"/>
                <a:cs typeface="Times New Roman" panose="02020603050405020304" pitchFamily="18" charset="0"/>
              </a:rPr>
              <a:t>Aniello, in </a:t>
            </a:r>
            <a:r>
              <a:rPr lang="it-IT" dirty="0" err="1">
                <a:latin typeface="Times New Roman" panose="02020603050405020304" pitchFamily="18" charset="0"/>
                <a:cs typeface="Times New Roman" panose="02020603050405020304" pitchFamily="18" charset="0"/>
              </a:rPr>
              <a:t>Aa.Vv</a:t>
            </a:r>
            <a:r>
              <a:rPr lang="it-IT" dirty="0">
                <a:latin typeface="Times New Roman" panose="02020603050405020304" pitchFamily="18" charset="0"/>
                <a:cs typeface="Times New Roman" panose="02020603050405020304" pitchFamily="18" charset="0"/>
              </a:rPr>
              <a:t>. </a:t>
            </a:r>
            <a:r>
              <a:rPr lang="it-IT" i="1" dirty="0">
                <a:latin typeface="Times New Roman" panose="02020603050405020304" pitchFamily="18" charset="0"/>
                <a:cs typeface="Times New Roman" panose="02020603050405020304" pitchFamily="18" charset="0"/>
              </a:rPr>
              <a:t>La riforma Cartabia del processo civile</a:t>
            </a:r>
            <a:r>
              <a:rPr lang="it-IT" dirty="0">
                <a:latin typeface="Times New Roman" panose="02020603050405020304" pitchFamily="18" charset="0"/>
                <a:cs typeface="Times New Roman" panose="02020603050405020304" pitchFamily="18" charset="0"/>
              </a:rPr>
              <a:t>, a cura di R. </a:t>
            </a:r>
            <a:r>
              <a:rPr lang="it-IT" dirty="0" err="1">
                <a:latin typeface="Times New Roman" panose="02020603050405020304" pitchFamily="18" charset="0"/>
                <a:cs typeface="Times New Roman" panose="02020603050405020304" pitchFamily="18" charset="0"/>
              </a:rPr>
              <a:t>Tiscini</a:t>
            </a:r>
            <a:r>
              <a:rPr lang="it-IT" dirty="0">
                <a:latin typeface="Times New Roman" panose="02020603050405020304" pitchFamily="18" charset="0"/>
                <a:cs typeface="Times New Roman" panose="02020603050405020304" pitchFamily="18" charset="0"/>
              </a:rPr>
              <a:t>, Pisa 2023, 484, testo e nota 3;</a:t>
            </a:r>
          </a:p>
          <a:p>
            <a:pPr marL="0" indent="0">
              <a:buNone/>
            </a:pPr>
            <a:r>
              <a:rPr lang="it-IT" dirty="0" err="1">
                <a:latin typeface="Times New Roman" panose="02020603050405020304" pitchFamily="18" charset="0"/>
                <a:cs typeface="Times New Roman" panose="02020603050405020304" pitchFamily="18" charset="0"/>
              </a:rPr>
              <a:t>Boccagna</a:t>
            </a:r>
            <a:r>
              <a:rPr lang="it-IT" dirty="0">
                <a:latin typeface="Times New Roman" panose="02020603050405020304" pitchFamily="18" charset="0"/>
                <a:cs typeface="Times New Roman" panose="02020603050405020304" pitchFamily="18" charset="0"/>
              </a:rPr>
              <a:t>, </a:t>
            </a:r>
            <a:r>
              <a:rPr lang="it-IT" i="1" dirty="0">
                <a:latin typeface="Times New Roman" panose="02020603050405020304" pitchFamily="18" charset="0"/>
                <a:cs typeface="Times New Roman" panose="02020603050405020304" pitchFamily="18" charset="0"/>
              </a:rPr>
              <a:t>Le nuove norme sulle impugnazioni in generale e sul giudizio d’appello, in corso di pubblicazione</a:t>
            </a:r>
            <a:r>
              <a:rPr lang="it-IT" dirty="0">
                <a:latin typeface="Times New Roman" panose="02020603050405020304" pitchFamily="18" charset="0"/>
                <a:cs typeface="Times New Roman" panose="02020603050405020304" pitchFamily="18" charset="0"/>
              </a:rPr>
              <a:t>, in </a:t>
            </a:r>
            <a:r>
              <a:rPr lang="it-IT" i="1" dirty="0">
                <a:latin typeface="Times New Roman" panose="02020603050405020304" pitchFamily="18" charset="0"/>
                <a:cs typeface="Times New Roman" panose="02020603050405020304" pitchFamily="18" charset="0"/>
              </a:rPr>
              <a:t>Riv. dir. proc</a:t>
            </a:r>
            <a:r>
              <a:rPr lang="it-IT" dirty="0">
                <a:latin typeface="Times New Roman" panose="02020603050405020304" pitchFamily="18" charset="0"/>
                <a:cs typeface="Times New Roman" panose="02020603050405020304" pitchFamily="18" charset="0"/>
              </a:rPr>
              <a:t>. 2023, fasc. 1, par. 3, testo e nota 16;</a:t>
            </a:r>
          </a:p>
          <a:p>
            <a:pPr marL="0" indent="0">
              <a:buNone/>
            </a:pPr>
            <a:r>
              <a:rPr lang="it-IT" dirty="0">
                <a:latin typeface="Times New Roman" panose="02020603050405020304" pitchFamily="18" charset="0"/>
                <a:cs typeface="Times New Roman" panose="02020603050405020304" pitchFamily="18" charset="0"/>
              </a:rPr>
              <a:t>Salvaneschi, </a:t>
            </a:r>
            <a:r>
              <a:rPr lang="it-IT" i="1" dirty="0">
                <a:latin typeface="Times New Roman" panose="02020603050405020304" pitchFamily="18" charset="0"/>
                <a:cs typeface="Times New Roman" panose="02020603050405020304" pitchFamily="18" charset="0"/>
              </a:rPr>
              <a:t>L’appello riformato</a:t>
            </a:r>
            <a:r>
              <a:rPr lang="it-IT" dirty="0">
                <a:latin typeface="Times New Roman" panose="02020603050405020304" pitchFamily="18" charset="0"/>
                <a:cs typeface="Times New Roman" panose="02020603050405020304" pitchFamily="18" charset="0"/>
              </a:rPr>
              <a:t>, in </a:t>
            </a:r>
            <a:r>
              <a:rPr lang="it-IT" i="1" dirty="0" err="1">
                <a:latin typeface="Times New Roman" panose="02020603050405020304" pitchFamily="18" charset="0"/>
                <a:cs typeface="Times New Roman" panose="02020603050405020304" pitchFamily="18" charset="0"/>
              </a:rPr>
              <a:t>Judicium</a:t>
            </a:r>
            <a:r>
              <a:rPr lang="it-IT" dirty="0">
                <a:latin typeface="Times New Roman" panose="02020603050405020304" pitchFamily="18" charset="0"/>
                <a:cs typeface="Times New Roman" panose="02020603050405020304" pitchFamily="18" charset="0"/>
              </a:rPr>
              <a:t>, 2023</a:t>
            </a:r>
          </a:p>
        </p:txBody>
      </p:sp>
      <p:pic>
        <p:nvPicPr>
          <p:cNvPr id="4" name="Immagine 3">
            <a:extLst>
              <a:ext uri="{FF2B5EF4-FFF2-40B4-BE49-F238E27FC236}">
                <a16:creationId xmlns:a16="http://schemas.microsoft.com/office/drawing/2014/main" id="{0E158DDC-8287-2EC8-7497-E456445EC22D}"/>
              </a:ext>
            </a:extLst>
          </p:cNvPr>
          <p:cNvPicPr>
            <a:picLocks noChangeAspect="1"/>
          </p:cNvPicPr>
          <p:nvPr/>
        </p:nvPicPr>
        <p:blipFill>
          <a:blip r:embed="rId2"/>
          <a:stretch>
            <a:fillRect/>
          </a:stretch>
        </p:blipFill>
        <p:spPr>
          <a:xfrm>
            <a:off x="9846147" y="365125"/>
            <a:ext cx="1767993" cy="731583"/>
          </a:xfrm>
          <a:prstGeom prst="rect">
            <a:avLst/>
          </a:prstGeom>
        </p:spPr>
      </p:pic>
      <p:pic>
        <p:nvPicPr>
          <p:cNvPr id="5" name="Immagine 4">
            <a:extLst>
              <a:ext uri="{FF2B5EF4-FFF2-40B4-BE49-F238E27FC236}">
                <a16:creationId xmlns:a16="http://schemas.microsoft.com/office/drawing/2014/main" id="{95C64E1A-D093-EC1B-1FAA-E2F2261A211A}"/>
              </a:ext>
            </a:extLst>
          </p:cNvPr>
          <p:cNvPicPr>
            <a:picLocks noChangeAspect="1"/>
          </p:cNvPicPr>
          <p:nvPr/>
        </p:nvPicPr>
        <p:blipFill>
          <a:blip r:embed="rId3"/>
          <a:stretch>
            <a:fillRect/>
          </a:stretch>
        </p:blipFill>
        <p:spPr>
          <a:xfrm>
            <a:off x="953928" y="6196938"/>
            <a:ext cx="1548518" cy="493819"/>
          </a:xfrm>
          <a:prstGeom prst="rect">
            <a:avLst/>
          </a:prstGeom>
        </p:spPr>
      </p:pic>
    </p:spTree>
    <p:extLst>
      <p:ext uri="{BB962C8B-B14F-4D97-AF65-F5344CB8AC3E}">
        <p14:creationId xmlns:p14="http://schemas.microsoft.com/office/powerpoint/2010/main" val="2473462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47234C-A7BB-59CE-D4E5-F7767F46A54E}"/>
              </a:ext>
            </a:extLst>
          </p:cNvPr>
          <p:cNvSpPr>
            <a:spLocks noGrp="1"/>
          </p:cNvSpPr>
          <p:nvPr>
            <p:ph type="title"/>
          </p:nvPr>
        </p:nvSpPr>
        <p:spPr/>
        <p:txBody>
          <a:bodyPr>
            <a:normAutofit/>
          </a:bodyPr>
          <a:lstStyle/>
          <a:p>
            <a:r>
              <a:rPr lang="it-IT" dirty="0">
                <a:latin typeface="Times New Roman" panose="02020603050405020304" pitchFamily="18" charset="0"/>
                <a:cs typeface="Times New Roman" panose="02020603050405020304" pitchFamily="18" charset="0"/>
              </a:rPr>
              <a:t>Indice</a:t>
            </a:r>
          </a:p>
        </p:txBody>
      </p:sp>
      <p:sp>
        <p:nvSpPr>
          <p:cNvPr id="3" name="Segnaposto testo 2">
            <a:extLst>
              <a:ext uri="{FF2B5EF4-FFF2-40B4-BE49-F238E27FC236}">
                <a16:creationId xmlns:a16="http://schemas.microsoft.com/office/drawing/2014/main" id="{39E7A0A0-AF39-7F4A-7629-4298F62CF37D}"/>
              </a:ext>
            </a:extLst>
          </p:cNvPr>
          <p:cNvSpPr>
            <a:spLocks noGrp="1"/>
          </p:cNvSpPr>
          <p:nvPr>
            <p:ph type="body" idx="1"/>
          </p:nvPr>
        </p:nvSpPr>
        <p:spPr/>
        <p:txBody>
          <a:bodyPr/>
          <a:lstStyle/>
          <a:p>
            <a:pPr marL="609596" indent="-457200">
              <a:buAutoNum type="arabicPeriod"/>
            </a:pPr>
            <a:r>
              <a:rPr lang="it-IT" sz="1200" dirty="0">
                <a:latin typeface="Times New Roman" panose="02020603050405020304" pitchFamily="18" charset="0"/>
                <a:cs typeface="Times New Roman" panose="02020603050405020304" pitchFamily="18" charset="0"/>
              </a:rPr>
              <a:t>Obiettivi del corso</a:t>
            </a:r>
          </a:p>
          <a:p>
            <a:pPr marL="609596" indent="-457200">
              <a:buAutoNum type="arabicPeriod"/>
            </a:pPr>
            <a:r>
              <a:rPr lang="it-IT" sz="1200" dirty="0">
                <a:latin typeface="Times New Roman" panose="02020603050405020304" pitchFamily="18" charset="0"/>
                <a:cs typeface="Times New Roman" panose="02020603050405020304" pitchFamily="18" charset="0"/>
              </a:rPr>
              <a:t>Termine breve per l’impugnazione</a:t>
            </a:r>
          </a:p>
          <a:p>
            <a:pPr marL="609596" indent="-457200">
              <a:buAutoNum type="arabicPeriod"/>
            </a:pPr>
            <a:r>
              <a:rPr lang="it-IT" sz="1200" dirty="0">
                <a:latin typeface="Times New Roman" panose="02020603050405020304" pitchFamily="18" charset="0"/>
                <a:cs typeface="Times New Roman" panose="02020603050405020304" pitchFamily="18" charset="0"/>
              </a:rPr>
              <a:t>Impugnazioni incidentali tardive</a:t>
            </a:r>
          </a:p>
          <a:p>
            <a:pPr marL="609596" indent="-457200">
              <a:buAutoNum type="arabicPeriod"/>
            </a:pPr>
            <a:r>
              <a:rPr lang="it-IT" sz="1200" dirty="0">
                <a:latin typeface="Times New Roman" panose="02020603050405020304" pitchFamily="18" charset="0"/>
                <a:cs typeface="Times New Roman" panose="02020603050405020304" pitchFamily="18" charset="0"/>
              </a:rPr>
              <a:t>Forma dell’appello</a:t>
            </a:r>
          </a:p>
          <a:p>
            <a:pPr marL="609596" indent="-457200">
              <a:buAutoNum type="arabicPeriod"/>
            </a:pPr>
            <a:r>
              <a:rPr lang="it-IT" sz="1200" dirty="0">
                <a:latin typeface="Times New Roman" panose="02020603050405020304" pitchFamily="18" charset="0"/>
                <a:cs typeface="Times New Roman" panose="02020603050405020304" pitchFamily="18" charset="0"/>
              </a:rPr>
              <a:t>Appello incidentale</a:t>
            </a:r>
          </a:p>
          <a:p>
            <a:pPr marL="609596" indent="-457200">
              <a:buAutoNum type="arabicPeriod"/>
            </a:pPr>
            <a:r>
              <a:rPr lang="it-IT" sz="1200" dirty="0">
                <a:latin typeface="Times New Roman" panose="02020603050405020304" pitchFamily="18" charset="0"/>
                <a:cs typeface="Times New Roman" panose="02020603050405020304" pitchFamily="18" charset="0"/>
              </a:rPr>
              <a:t>Improcedibilità</a:t>
            </a:r>
          </a:p>
          <a:p>
            <a:pPr marL="609596" indent="-457200">
              <a:buAutoNum type="arabicPeriod"/>
            </a:pPr>
            <a:r>
              <a:rPr lang="it-IT" sz="1200" dirty="0">
                <a:latin typeface="Times New Roman" panose="02020603050405020304" pitchFamily="18" charset="0"/>
                <a:cs typeface="Times New Roman" panose="02020603050405020304" pitchFamily="18" charset="0"/>
              </a:rPr>
              <a:t>Inammissibilità e manifesta infondatezza</a:t>
            </a:r>
          </a:p>
          <a:p>
            <a:pPr marL="609596" indent="-457200">
              <a:buAutoNum type="arabicPeriod"/>
            </a:pPr>
            <a:r>
              <a:rPr lang="it-IT" sz="1200" dirty="0">
                <a:latin typeface="Times New Roman" panose="02020603050405020304" pitchFamily="18" charset="0"/>
                <a:cs typeface="Times New Roman" panose="02020603050405020304" pitchFamily="18" charset="0"/>
              </a:rPr>
              <a:t>Nomina dell’istruttore</a:t>
            </a:r>
          </a:p>
          <a:p>
            <a:pPr marL="609596" indent="-457200">
              <a:buAutoNum type="arabicPeriod"/>
            </a:pPr>
            <a:r>
              <a:rPr lang="it-IT" sz="1200" dirty="0">
                <a:latin typeface="Times New Roman" panose="02020603050405020304" pitchFamily="18" charset="0"/>
                <a:cs typeface="Times New Roman" panose="02020603050405020304" pitchFamily="18" charset="0"/>
              </a:rPr>
              <a:t>Trattazione</a:t>
            </a:r>
          </a:p>
          <a:p>
            <a:pPr marL="609596" indent="-457200">
              <a:buAutoNum type="arabicPeriod"/>
            </a:pPr>
            <a:r>
              <a:rPr lang="it-IT" sz="1200" dirty="0">
                <a:latin typeface="Times New Roman" panose="02020603050405020304" pitchFamily="18" charset="0"/>
                <a:cs typeface="Times New Roman" panose="02020603050405020304" pitchFamily="18" charset="0"/>
              </a:rPr>
              <a:t>Decisione a seguito di discussione orale</a:t>
            </a:r>
          </a:p>
          <a:p>
            <a:pPr marL="609596" indent="-457200">
              <a:buAutoNum type="arabicPeriod"/>
            </a:pPr>
            <a:r>
              <a:rPr lang="it-IT" sz="1200" dirty="0">
                <a:latin typeface="Times New Roman" panose="02020603050405020304" pitchFamily="18" charset="0"/>
                <a:cs typeface="Times New Roman" panose="02020603050405020304" pitchFamily="18" charset="0"/>
              </a:rPr>
              <a:t>Provvedimenti sull’esecuzione provvisoria</a:t>
            </a:r>
          </a:p>
          <a:p>
            <a:pPr marL="609596" indent="-457200">
              <a:buAutoNum type="arabicPeriod"/>
            </a:pPr>
            <a:r>
              <a:rPr lang="it-IT" sz="1200" dirty="0">
                <a:latin typeface="Times New Roman" panose="02020603050405020304" pitchFamily="18" charset="0"/>
                <a:cs typeface="Times New Roman" panose="02020603050405020304" pitchFamily="18" charset="0"/>
              </a:rPr>
              <a:t>Decisione</a:t>
            </a:r>
          </a:p>
          <a:p>
            <a:pPr marL="609596" indent="-457200">
              <a:buAutoNum type="arabicPeriod"/>
            </a:pPr>
            <a:r>
              <a:rPr lang="it-IT" sz="1200" dirty="0">
                <a:latin typeface="Times New Roman" panose="02020603050405020304" pitchFamily="18" charset="0"/>
                <a:cs typeface="Times New Roman" panose="02020603050405020304" pitchFamily="18" charset="0"/>
              </a:rPr>
              <a:t>Rimessione al primo giudice</a:t>
            </a:r>
          </a:p>
          <a:p>
            <a:pPr marL="609596" indent="-457200">
              <a:buAutoNum type="arabicPeriod"/>
            </a:pPr>
            <a:r>
              <a:rPr lang="it-IT" sz="1200" dirty="0">
                <a:latin typeface="Times New Roman" panose="02020603050405020304" pitchFamily="18" charset="0"/>
                <a:cs typeface="Times New Roman" panose="02020603050405020304" pitchFamily="18" charset="0"/>
              </a:rPr>
              <a:t>Bibliografia</a:t>
            </a:r>
          </a:p>
          <a:p>
            <a:pPr marL="609596" indent="-457200">
              <a:buAutoNum type="arabicPeriod"/>
            </a:pPr>
            <a:endParaRPr lang="it-IT" sz="1200" dirty="0">
              <a:latin typeface="Times New Roman" panose="02020603050405020304" pitchFamily="18" charset="0"/>
              <a:cs typeface="Times New Roman" panose="02020603050405020304" pitchFamily="18" charset="0"/>
            </a:endParaRPr>
          </a:p>
          <a:p>
            <a:pPr marL="609596" indent="-457200">
              <a:buAutoNum type="arabicPeriod"/>
            </a:pPr>
            <a:endParaRPr lang="it-IT" dirty="0"/>
          </a:p>
          <a:p>
            <a:pPr marL="609596" indent="-457200">
              <a:buAutoNum type="arabicPeriod"/>
            </a:pPr>
            <a:endParaRPr lang="it-IT" dirty="0"/>
          </a:p>
          <a:p>
            <a:pPr marL="609596" indent="-457200">
              <a:buAutoNum type="arabicPeriod"/>
            </a:pPr>
            <a:endParaRPr lang="it-IT" dirty="0"/>
          </a:p>
          <a:p>
            <a:pPr marL="609596" indent="-457200">
              <a:buAutoNum type="arabicPeriod"/>
            </a:pPr>
            <a:endParaRPr lang="it-IT" dirty="0"/>
          </a:p>
          <a:p>
            <a:pPr marL="609596" indent="-457200">
              <a:buAutoNum type="arabicPeriod"/>
            </a:pPr>
            <a:endParaRPr lang="it-IT" dirty="0"/>
          </a:p>
        </p:txBody>
      </p:sp>
    </p:spTree>
    <p:extLst>
      <p:ext uri="{BB962C8B-B14F-4D97-AF65-F5344CB8AC3E}">
        <p14:creationId xmlns:p14="http://schemas.microsoft.com/office/powerpoint/2010/main" val="4091965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31F894D-74F4-39FF-EA4E-6D5773D63356}"/>
              </a:ext>
            </a:extLst>
          </p:cNvPr>
          <p:cNvSpPr>
            <a:spLocks noGrp="1"/>
          </p:cNvSpPr>
          <p:nvPr>
            <p:ph type="title"/>
          </p:nvPr>
        </p:nvSpPr>
        <p:spPr/>
        <p:txBody>
          <a:bodyPr/>
          <a:lstStyle/>
          <a:p>
            <a:r>
              <a:rPr lang="it-IT" dirty="0">
                <a:latin typeface="Times New Roman" panose="02020603050405020304" pitchFamily="18" charset="0"/>
                <a:cs typeface="Times New Roman" panose="02020603050405020304" pitchFamily="18" charset="0"/>
              </a:rPr>
              <a:t>Obiettivi</a:t>
            </a:r>
          </a:p>
        </p:txBody>
      </p:sp>
      <p:sp>
        <p:nvSpPr>
          <p:cNvPr id="3" name="Segnaposto testo 2">
            <a:extLst>
              <a:ext uri="{FF2B5EF4-FFF2-40B4-BE49-F238E27FC236}">
                <a16:creationId xmlns:a16="http://schemas.microsoft.com/office/drawing/2014/main" id="{262EC2CD-4471-161F-3198-82280073B917}"/>
              </a:ext>
            </a:extLst>
          </p:cNvPr>
          <p:cNvSpPr>
            <a:spLocks noGrp="1"/>
          </p:cNvSpPr>
          <p:nvPr>
            <p:ph type="body" idx="1"/>
          </p:nvPr>
        </p:nvSpPr>
        <p:spPr/>
        <p:txBody>
          <a:bodyPr/>
          <a:lstStyle/>
          <a:p>
            <a:pPr marL="0" indent="0">
              <a:buNone/>
            </a:pPr>
            <a:r>
              <a:rPr lang="it-IT" dirty="0">
                <a:latin typeface="Times New Roman" panose="02020603050405020304" pitchFamily="18" charset="0"/>
                <a:cs typeface="Times New Roman" panose="02020603050405020304" pitchFamily="18" charset="0"/>
              </a:rPr>
              <a:t>Scopo delle </a:t>
            </a:r>
            <a:r>
              <a:rPr lang="it-IT" i="1" dirty="0" err="1">
                <a:latin typeface="Times New Roman" panose="02020603050405020304" pitchFamily="18" charset="0"/>
                <a:cs typeface="Times New Roman" panose="02020603050405020304" pitchFamily="18" charset="0"/>
              </a:rPr>
              <a:t>pills</a:t>
            </a:r>
            <a:r>
              <a:rPr lang="it-IT" dirty="0">
                <a:latin typeface="Times New Roman" panose="02020603050405020304" pitchFamily="18" charset="0"/>
                <a:cs typeface="Times New Roman" panose="02020603050405020304" pitchFamily="18" charset="0"/>
              </a:rPr>
              <a:t> formative è quello di tratteggiare sinteticamente le principali</a:t>
            </a:r>
          </a:p>
          <a:p>
            <a:pPr marL="0" indent="0">
              <a:buNone/>
            </a:pPr>
            <a:r>
              <a:rPr lang="it-IT" dirty="0">
                <a:latin typeface="Times New Roman" panose="02020603050405020304" pitchFamily="18" charset="0"/>
                <a:cs typeface="Times New Roman" panose="02020603050405020304" pitchFamily="18" charset="0"/>
              </a:rPr>
              <a:t>novità in tema di appello introdotte dalla Riforma Cartabia. </a:t>
            </a:r>
          </a:p>
          <a:p>
            <a:pPr marL="0" indent="0">
              <a:buNone/>
            </a:pPr>
            <a:r>
              <a:rPr lang="it-IT" dirty="0">
                <a:latin typeface="Times New Roman" panose="02020603050405020304" pitchFamily="18" charset="0"/>
                <a:cs typeface="Times New Roman" panose="02020603050405020304" pitchFamily="18" charset="0"/>
              </a:rPr>
              <a:t>Attraverso una breve esplicazione delle norme novellate dal Dlgs. 149/2022 che tenga conto sia del precedente dettato normativo che degli orientamenti giurisprudenziali ora codificati si intende fornire all’addetto UPP un efficace riepilogo del tema che qui ci occupa</a:t>
            </a:r>
          </a:p>
        </p:txBody>
      </p:sp>
    </p:spTree>
    <p:extLst>
      <p:ext uri="{BB962C8B-B14F-4D97-AF65-F5344CB8AC3E}">
        <p14:creationId xmlns:p14="http://schemas.microsoft.com/office/powerpoint/2010/main" val="354379866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EB0196F-BF02-D6CA-8895-E3CEE6EE3B2F}"/>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Termine breve per l’impugnazione </a:t>
            </a:r>
            <a:br>
              <a:rPr lang="it-IT" b="1" i="0" dirty="0">
                <a:solidFill>
                  <a:srgbClr val="212529"/>
                </a:solidFill>
                <a:effectLst/>
                <a:latin typeface="Times New Roman" panose="02020603050405020304" pitchFamily="18" charset="0"/>
                <a:cs typeface="Times New Roman" panose="02020603050405020304" pitchFamily="18" charset="0"/>
              </a:rPr>
            </a:br>
            <a:r>
              <a:rPr lang="it-IT" b="1" i="0" dirty="0">
                <a:solidFill>
                  <a:srgbClr val="212529"/>
                </a:solidFill>
                <a:effectLst/>
                <a:latin typeface="Times New Roman" panose="02020603050405020304" pitchFamily="18" charset="0"/>
                <a:cs typeface="Times New Roman" panose="02020603050405020304" pitchFamily="18" charset="0"/>
              </a:rPr>
              <a:t>(art. 326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E65D03E6-FED9-E31D-750A-7C9E4B54679D}"/>
              </a:ext>
            </a:extLst>
          </p:cNvPr>
          <p:cNvSpPr>
            <a:spLocks noGrp="1"/>
          </p:cNvSpPr>
          <p:nvPr>
            <p:ph idx="1"/>
          </p:nvPr>
        </p:nvSpPr>
        <p:spPr/>
        <p:txBody>
          <a:bodyPr>
            <a:normAutofit fontScale="92500" lnSpcReduction="10000"/>
          </a:bodyPr>
          <a:lstStyle/>
          <a:p>
            <a:pPr algn="just"/>
            <a:r>
              <a:rPr lang="it-IT" sz="2600" b="0" i="0" dirty="0">
                <a:solidFill>
                  <a:srgbClr val="212529"/>
                </a:solidFill>
                <a:effectLst/>
                <a:latin typeface="Times New Roman" panose="02020603050405020304" pitchFamily="18" charset="0"/>
                <a:cs typeface="Times New Roman" panose="02020603050405020304" pitchFamily="18" charset="0"/>
              </a:rPr>
              <a:t>L’art. 326 c.p.c. è riformulato solo per chiarire in via generale la decorrenza del termine c.d. breve per l’impugnazione nel caso di notificazione della sentenza: il termine perentorio di 30 gg per l’appello decorre per entrambe le parti – sia il soggetto notificante che il destinatario della notificazione – dal perfezionamento del procedimento di notificazione per il destinatario.</a:t>
            </a:r>
          </a:p>
          <a:p>
            <a:pPr algn="just"/>
            <a:r>
              <a:rPr lang="it-IT" sz="2600" b="0" i="0" dirty="0">
                <a:solidFill>
                  <a:srgbClr val="212529"/>
                </a:solidFill>
                <a:effectLst/>
                <a:latin typeface="Times New Roman" panose="02020603050405020304" pitchFamily="18" charset="0"/>
                <a:cs typeface="Times New Roman" panose="02020603050405020304" pitchFamily="18" charset="0"/>
              </a:rPr>
              <a:t>In tal senso è codificata la soluzione già adottata dalla giurisprudenza di legittimità in ordine alla coincidenza della decorrenza del termine perentorio per entrambe le parti del rapporto processuale (Cass., sez. un., 4 marzo 2019, n. 6278; </a:t>
            </a:r>
            <a:r>
              <a:rPr lang="it-IT" sz="2600" b="0" i="1" dirty="0" err="1">
                <a:solidFill>
                  <a:srgbClr val="000000"/>
                </a:solidFill>
                <a:effectLst/>
                <a:latin typeface="Times New Roman" panose="02020603050405020304" pitchFamily="18" charset="0"/>
                <a:cs typeface="Times New Roman" panose="02020603050405020304" pitchFamily="18" charset="0"/>
              </a:rPr>
              <a:t>conf.</a:t>
            </a:r>
            <a:r>
              <a:rPr lang="it-IT" sz="2600" b="0" i="0" dirty="0">
                <a:solidFill>
                  <a:srgbClr val="212529"/>
                </a:solidFill>
                <a:effectLst/>
                <a:latin typeface="Times New Roman" panose="02020603050405020304" pitchFamily="18" charset="0"/>
                <a:cs typeface="Times New Roman" panose="02020603050405020304" pitchFamily="18" charset="0"/>
              </a:rPr>
              <a:t> Cass., sez. VI, </a:t>
            </a:r>
            <a:r>
              <a:rPr lang="it-IT" sz="2600" b="0" i="0" dirty="0" err="1">
                <a:solidFill>
                  <a:srgbClr val="212529"/>
                </a:solidFill>
                <a:effectLst/>
                <a:latin typeface="Times New Roman" panose="02020603050405020304" pitchFamily="18" charset="0"/>
                <a:cs typeface="Times New Roman" panose="02020603050405020304" pitchFamily="18" charset="0"/>
              </a:rPr>
              <a:t>ord</a:t>
            </a:r>
            <a:r>
              <a:rPr lang="it-IT" sz="2600" b="0" i="0" dirty="0">
                <a:solidFill>
                  <a:srgbClr val="212529"/>
                </a:solidFill>
                <a:effectLst/>
                <a:latin typeface="Times New Roman" panose="02020603050405020304" pitchFamily="18" charset="0"/>
                <a:cs typeface="Times New Roman" panose="02020603050405020304" pitchFamily="18" charset="0"/>
              </a:rPr>
              <a:t>., 28 luglio 2020 n. 16015).</a:t>
            </a:r>
          </a:p>
          <a:p>
            <a:pPr algn="just"/>
            <a:r>
              <a:rPr lang="it-IT" sz="2600" b="0" i="0" dirty="0">
                <a:solidFill>
                  <a:srgbClr val="212529"/>
                </a:solidFill>
                <a:effectLst/>
                <a:latin typeface="Times New Roman" panose="02020603050405020304" pitchFamily="18" charset="0"/>
                <a:cs typeface="Times New Roman" panose="02020603050405020304" pitchFamily="18" charset="0"/>
              </a:rPr>
              <a:t>In caso, quindi, di notificazione della sentenza a mezzo posta elettronica certificata o servizio elettronico di recapito qualificato, il termine decorre dal momento in cui è generata la ricevuta di avvenuta consegna o, se generata dopo le ore 21, dalle successive ore 7 del mattino (così il nuovo art. 149, commi 3 e 4, c.p.c.).</a:t>
            </a:r>
          </a:p>
          <a:p>
            <a:pPr marL="0" indent="0">
              <a:buNone/>
            </a:pPr>
            <a:endParaRPr lang="it-IT" dirty="0"/>
          </a:p>
        </p:txBody>
      </p:sp>
      <p:pic>
        <p:nvPicPr>
          <p:cNvPr id="4" name="Immagine 3">
            <a:extLst>
              <a:ext uri="{FF2B5EF4-FFF2-40B4-BE49-F238E27FC236}">
                <a16:creationId xmlns:a16="http://schemas.microsoft.com/office/drawing/2014/main" id="{60A415DB-7E08-F828-A631-2FC9837AB1F2}"/>
              </a:ext>
            </a:extLst>
          </p:cNvPr>
          <p:cNvPicPr>
            <a:picLocks noChangeAspect="1"/>
          </p:cNvPicPr>
          <p:nvPr/>
        </p:nvPicPr>
        <p:blipFill>
          <a:blip r:embed="rId2"/>
          <a:stretch>
            <a:fillRect/>
          </a:stretch>
        </p:blipFill>
        <p:spPr>
          <a:xfrm>
            <a:off x="10174620" y="62556"/>
            <a:ext cx="1767993" cy="731583"/>
          </a:xfrm>
          <a:prstGeom prst="rect">
            <a:avLst/>
          </a:prstGeom>
        </p:spPr>
      </p:pic>
      <p:pic>
        <p:nvPicPr>
          <p:cNvPr id="5" name="Google Shape;223;p5">
            <a:extLst>
              <a:ext uri="{FF2B5EF4-FFF2-40B4-BE49-F238E27FC236}">
                <a16:creationId xmlns:a16="http://schemas.microsoft.com/office/drawing/2014/main" id="{7D4142FD-4CA2-CEC4-6659-5D2DDA9A7BEF}"/>
              </a:ext>
            </a:extLst>
          </p:cNvPr>
          <p:cNvPicPr preferRelativeResize="0"/>
          <p:nvPr/>
        </p:nvPicPr>
        <p:blipFill rotWithShape="1">
          <a:blip r:embed="rId3">
            <a:alphaModFix/>
          </a:blip>
          <a:srcRect/>
          <a:stretch/>
        </p:blipFill>
        <p:spPr>
          <a:xfrm>
            <a:off x="838200" y="6243889"/>
            <a:ext cx="1548775" cy="497971"/>
          </a:xfrm>
          <a:prstGeom prst="rect">
            <a:avLst/>
          </a:prstGeom>
          <a:noFill/>
          <a:ln>
            <a:noFill/>
          </a:ln>
        </p:spPr>
      </p:pic>
    </p:spTree>
    <p:extLst>
      <p:ext uri="{BB962C8B-B14F-4D97-AF65-F5344CB8AC3E}">
        <p14:creationId xmlns:p14="http://schemas.microsoft.com/office/powerpoint/2010/main" val="1789267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2A79623-6360-EEC3-2A09-6EBD0D6E0107}"/>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 Impugnazioni incidentali tardive </a:t>
            </a:r>
            <a:br>
              <a:rPr lang="it-IT" b="1" i="0" dirty="0">
                <a:solidFill>
                  <a:srgbClr val="212529"/>
                </a:solidFill>
                <a:effectLst/>
                <a:latin typeface="Times New Roman" panose="02020603050405020304" pitchFamily="18" charset="0"/>
                <a:cs typeface="Times New Roman" panose="02020603050405020304" pitchFamily="18" charset="0"/>
              </a:rPr>
            </a:br>
            <a:r>
              <a:rPr lang="it-IT" b="1" i="0" dirty="0">
                <a:solidFill>
                  <a:srgbClr val="212529"/>
                </a:solidFill>
                <a:effectLst/>
                <a:latin typeface="Times New Roman" panose="02020603050405020304" pitchFamily="18" charset="0"/>
                <a:cs typeface="Times New Roman" panose="02020603050405020304" pitchFamily="18" charset="0"/>
              </a:rPr>
              <a:t>(art. 334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3BF85371-2EFD-EE23-3416-0388F217395F}"/>
              </a:ext>
            </a:extLst>
          </p:cNvPr>
          <p:cNvSpPr>
            <a:spLocks noGrp="1"/>
          </p:cNvSpPr>
          <p:nvPr>
            <p:ph idx="1"/>
          </p:nvPr>
        </p:nvSpPr>
        <p:spPr/>
        <p:txBody>
          <a:bodyPr>
            <a:normAutofit fontScale="55000" lnSpcReduction="20000"/>
          </a:bodyPr>
          <a:lstStyle/>
          <a:p>
            <a:pPr algn="just"/>
            <a:r>
              <a:rPr lang="it-IT" b="0" i="0" dirty="0">
                <a:solidFill>
                  <a:srgbClr val="212529"/>
                </a:solidFill>
                <a:effectLst/>
                <a:latin typeface="Times New Roman" panose="02020603050405020304" pitchFamily="18" charset="0"/>
                <a:cs typeface="Times New Roman" panose="02020603050405020304" pitchFamily="18" charset="0"/>
              </a:rPr>
              <a:t>Le </a:t>
            </a:r>
            <a:r>
              <a:rPr lang="it-IT" b="1" i="0" dirty="0">
                <a:solidFill>
                  <a:srgbClr val="212529"/>
                </a:solidFill>
                <a:effectLst/>
                <a:latin typeface="Times New Roman" panose="02020603050405020304" pitchFamily="18" charset="0"/>
                <a:cs typeface="Times New Roman" panose="02020603050405020304" pitchFamily="18" charset="0"/>
              </a:rPr>
              <a:t>impugnazioni incidentali tardive </a:t>
            </a:r>
            <a:r>
              <a:rPr lang="it-IT" b="0" i="0" dirty="0">
                <a:solidFill>
                  <a:srgbClr val="212529"/>
                </a:solidFill>
                <a:effectLst/>
                <a:latin typeface="Times New Roman" panose="02020603050405020304" pitchFamily="18" charset="0"/>
                <a:cs typeface="Times New Roman" panose="02020603050405020304" pitchFamily="18" charset="0"/>
              </a:rPr>
              <a:t>sono quelle proposte dalla parte cui sarebbe preclusa l’impugnazione principale, per scadenza del termine perentorio o prestata acquiescenza: sono ammissibili, infatti, se ed in quanto l’interesse alla proposizione sia sorto proprio a seguito dell’impugnazione principale (in tal senso, da ultimo, Cass. sez. III, </a:t>
            </a:r>
            <a:r>
              <a:rPr lang="it-IT" b="0" i="0" dirty="0" err="1">
                <a:solidFill>
                  <a:srgbClr val="212529"/>
                </a:solidFill>
                <a:effectLst/>
                <a:latin typeface="Times New Roman" panose="02020603050405020304" pitchFamily="18" charset="0"/>
                <a:cs typeface="Times New Roman" panose="02020603050405020304" pitchFamily="18" charset="0"/>
              </a:rPr>
              <a:t>ord</a:t>
            </a:r>
            <a:r>
              <a:rPr lang="it-IT" b="0" i="0" dirty="0">
                <a:solidFill>
                  <a:srgbClr val="212529"/>
                </a:solidFill>
                <a:effectLst/>
                <a:latin typeface="Times New Roman" panose="02020603050405020304" pitchFamily="18" charset="0"/>
                <a:cs typeface="Times New Roman" panose="02020603050405020304" pitchFamily="18" charset="0"/>
              </a:rPr>
              <a:t>. 21 ottobre 2022 n. 31135).</a:t>
            </a:r>
          </a:p>
          <a:p>
            <a:pPr algn="just"/>
            <a:r>
              <a:rPr lang="it-IT" b="0" i="0" dirty="0">
                <a:solidFill>
                  <a:srgbClr val="212529"/>
                </a:solidFill>
                <a:effectLst/>
                <a:latin typeface="Times New Roman" panose="02020603050405020304" pitchFamily="18" charset="0"/>
                <a:cs typeface="Times New Roman" panose="02020603050405020304" pitchFamily="18" charset="0"/>
              </a:rPr>
              <a:t>Al riguardo l’art. 334 c.p.c. è </a:t>
            </a:r>
            <a:r>
              <a:rPr lang="it-IT" b="0" i="0" u="sng" dirty="0">
                <a:solidFill>
                  <a:srgbClr val="212529"/>
                </a:solidFill>
                <a:effectLst/>
                <a:latin typeface="Times New Roman" panose="02020603050405020304" pitchFamily="18" charset="0"/>
                <a:cs typeface="Times New Roman" panose="02020603050405020304" pitchFamily="18" charset="0"/>
              </a:rPr>
              <a:t>innovato</a:t>
            </a:r>
            <a:r>
              <a:rPr lang="it-IT" b="0" i="0" dirty="0">
                <a:solidFill>
                  <a:srgbClr val="212529"/>
                </a:solidFill>
                <a:effectLst/>
                <a:latin typeface="Times New Roman" panose="02020603050405020304" pitchFamily="18" charset="0"/>
                <a:cs typeface="Times New Roman" panose="02020603050405020304" pitchFamily="18" charset="0"/>
              </a:rPr>
              <a:t>, al secondo comma, per chiarire che l’impugnazione incidentale tardiva </a:t>
            </a:r>
            <a:r>
              <a:rPr lang="it-IT" b="1" i="0" dirty="0">
                <a:solidFill>
                  <a:srgbClr val="212529"/>
                </a:solidFill>
                <a:effectLst/>
                <a:latin typeface="Times New Roman" panose="02020603050405020304" pitchFamily="18" charset="0"/>
                <a:cs typeface="Times New Roman" panose="02020603050405020304" pitchFamily="18" charset="0"/>
              </a:rPr>
              <a:t>diviene inefficace </a:t>
            </a:r>
            <a:r>
              <a:rPr lang="it-IT" b="0" i="0" dirty="0">
                <a:solidFill>
                  <a:srgbClr val="212529"/>
                </a:solidFill>
                <a:effectLst/>
                <a:latin typeface="Times New Roman" panose="02020603050405020304" pitchFamily="18" charset="0"/>
                <a:cs typeface="Times New Roman" panose="02020603050405020304" pitchFamily="18" charset="0"/>
              </a:rPr>
              <a:t>non solo nel caso in cui </a:t>
            </a:r>
            <a:r>
              <a:rPr lang="it-IT" b="1" i="0" dirty="0">
                <a:solidFill>
                  <a:srgbClr val="212529"/>
                </a:solidFill>
                <a:effectLst/>
                <a:latin typeface="Times New Roman" panose="02020603050405020304" pitchFamily="18" charset="0"/>
                <a:cs typeface="Times New Roman" panose="02020603050405020304" pitchFamily="18" charset="0"/>
              </a:rPr>
              <a:t>l’impugnazione principale sia dichiarata </a:t>
            </a:r>
            <a:r>
              <a:rPr lang="it-IT" b="0" i="1" dirty="0">
                <a:solidFill>
                  <a:srgbClr val="000000"/>
                </a:solidFill>
                <a:effectLst/>
                <a:latin typeface="Times New Roman" panose="02020603050405020304" pitchFamily="18" charset="0"/>
                <a:cs typeface="Times New Roman" panose="02020603050405020304" pitchFamily="18" charset="0"/>
              </a:rPr>
              <a:t>inammissibile</a:t>
            </a:r>
            <a:r>
              <a:rPr lang="it-IT" b="0" i="0" dirty="0">
                <a:solidFill>
                  <a:srgbClr val="212529"/>
                </a:solidFill>
                <a:effectLst/>
                <a:latin typeface="Times New Roman" panose="02020603050405020304" pitchFamily="18" charset="0"/>
                <a:cs typeface="Times New Roman" panose="02020603050405020304" pitchFamily="18" charset="0"/>
              </a:rPr>
              <a:t> ma anche nel caso in cui l’impugnazione principale sia dichiarata </a:t>
            </a:r>
            <a:r>
              <a:rPr lang="it-IT" b="1" i="1" dirty="0">
                <a:solidFill>
                  <a:srgbClr val="FF0000"/>
                </a:solidFill>
                <a:effectLst/>
                <a:latin typeface="Times New Roman" panose="02020603050405020304" pitchFamily="18" charset="0"/>
                <a:cs typeface="Times New Roman" panose="02020603050405020304" pitchFamily="18" charset="0"/>
              </a:rPr>
              <a:t>improcedibile</a:t>
            </a:r>
            <a:r>
              <a:rPr lang="it-IT" b="0" i="1" dirty="0">
                <a:solidFill>
                  <a:srgbClr val="000000"/>
                </a:solidFill>
                <a:effectLst/>
                <a:latin typeface="Times New Roman" panose="02020603050405020304" pitchFamily="18" charset="0"/>
                <a:cs typeface="Times New Roman" panose="02020603050405020304" pitchFamily="18" charset="0"/>
              </a:rPr>
              <a:t>.</a:t>
            </a:r>
            <a:endParaRPr lang="it-IT" b="0" i="0" dirty="0">
              <a:solidFill>
                <a:srgbClr val="212529"/>
              </a:solidFill>
              <a:effectLst/>
              <a:latin typeface="Times New Roman" panose="02020603050405020304" pitchFamily="18" charset="0"/>
              <a:cs typeface="Times New Roman" panose="02020603050405020304" pitchFamily="18" charset="0"/>
            </a:endParaRPr>
          </a:p>
          <a:p>
            <a:pPr algn="just"/>
            <a:r>
              <a:rPr lang="it-IT" b="0" i="0" dirty="0">
                <a:solidFill>
                  <a:srgbClr val="212529"/>
                </a:solidFill>
                <a:effectLst/>
                <a:latin typeface="Times New Roman" panose="02020603050405020304" pitchFamily="18" charset="0"/>
                <a:cs typeface="Times New Roman" panose="02020603050405020304" pitchFamily="18" charset="0"/>
              </a:rPr>
              <a:t>Nella giurisprudenza si è da tempo affermato, sia pure con i margini di ambiguità derivanti dalle formule </a:t>
            </a:r>
            <a:r>
              <a:rPr lang="it-IT" b="0" i="1" dirty="0">
                <a:solidFill>
                  <a:srgbClr val="000000"/>
                </a:solidFill>
                <a:effectLst/>
                <a:latin typeface="Times New Roman" panose="02020603050405020304" pitchFamily="18" charset="0"/>
                <a:cs typeface="Times New Roman" panose="02020603050405020304" pitchFamily="18" charset="0"/>
              </a:rPr>
              <a:t>in rito </a:t>
            </a:r>
            <a:r>
              <a:rPr lang="it-IT" b="0" i="0" dirty="0">
                <a:solidFill>
                  <a:srgbClr val="212529"/>
                </a:solidFill>
                <a:effectLst/>
                <a:latin typeface="Times New Roman" panose="02020603050405020304" pitchFamily="18" charset="0"/>
                <a:cs typeface="Times New Roman" panose="02020603050405020304" pitchFamily="18" charset="0"/>
              </a:rPr>
              <a:t>adottate, che l'appello incidentale tardivo perde efficacia se l'impugnazione principale viene dichiarata improponibile, improcedibile o inammissibile per mancata osservanza del termine per impugnare ovvero degli adempimenti richiesti a tal fine dalla legge processuale (Cass. 11 giugno 2010 n. 14084) od anche per mancanza di interesse all’impugnazione in via principale “</a:t>
            </a:r>
            <a:r>
              <a:rPr lang="it-IT" b="0" i="1" dirty="0">
                <a:solidFill>
                  <a:srgbClr val="000000"/>
                </a:solidFill>
                <a:effectLst/>
                <a:latin typeface="Times New Roman" panose="02020603050405020304" pitchFamily="18" charset="0"/>
                <a:cs typeface="Times New Roman" panose="02020603050405020304" pitchFamily="18" charset="0"/>
              </a:rPr>
              <a:t>attesa la similitudine tra inammissibilità e improcedibilità, entrambe incidenti sul procedimento di impugnazione prima della trattazione del merito e con effetti non riferibili alla volontà dell'appellante</a:t>
            </a:r>
            <a:r>
              <a:rPr lang="it-IT" b="0" i="0" dirty="0">
                <a:solidFill>
                  <a:srgbClr val="212529"/>
                </a:solidFill>
                <a:effectLst/>
                <a:latin typeface="Times New Roman" panose="02020603050405020304" pitchFamily="18" charset="0"/>
                <a:cs typeface="Times New Roman" panose="02020603050405020304" pitchFamily="18" charset="0"/>
              </a:rPr>
              <a:t>” (Cass., sez. V, </a:t>
            </a:r>
            <a:r>
              <a:rPr lang="it-IT" b="0" i="0" dirty="0" err="1">
                <a:solidFill>
                  <a:srgbClr val="212529"/>
                </a:solidFill>
                <a:effectLst/>
                <a:latin typeface="Times New Roman" panose="02020603050405020304" pitchFamily="18" charset="0"/>
                <a:cs typeface="Times New Roman" panose="02020603050405020304" pitchFamily="18" charset="0"/>
              </a:rPr>
              <a:t>ord</a:t>
            </a:r>
            <a:r>
              <a:rPr lang="it-IT" b="0" i="0" dirty="0">
                <a:solidFill>
                  <a:srgbClr val="212529"/>
                </a:solidFill>
                <a:effectLst/>
                <a:latin typeface="Times New Roman" panose="02020603050405020304" pitchFamily="18" charset="0"/>
                <a:cs typeface="Times New Roman" panose="02020603050405020304" pitchFamily="18" charset="0"/>
              </a:rPr>
              <a:t>. 26 novembre 2019, n. 30782; </a:t>
            </a:r>
            <a:r>
              <a:rPr lang="it-IT" b="0" i="1" dirty="0" err="1">
                <a:solidFill>
                  <a:srgbClr val="000000"/>
                </a:solidFill>
                <a:effectLst/>
                <a:latin typeface="Times New Roman" panose="02020603050405020304" pitchFamily="18" charset="0"/>
                <a:cs typeface="Times New Roman" panose="02020603050405020304" pitchFamily="18" charset="0"/>
              </a:rPr>
              <a:t>conf.</a:t>
            </a:r>
            <a:r>
              <a:rPr lang="it-IT" b="0" i="0" dirty="0">
                <a:solidFill>
                  <a:srgbClr val="212529"/>
                </a:solidFill>
                <a:effectLst/>
                <a:latin typeface="Times New Roman" panose="02020603050405020304" pitchFamily="18" charset="0"/>
                <a:cs typeface="Times New Roman" panose="02020603050405020304" pitchFamily="18" charset="0"/>
              </a:rPr>
              <a:t> Cass., sez. III, </a:t>
            </a:r>
            <a:r>
              <a:rPr lang="it-IT" b="0" i="0" dirty="0" err="1">
                <a:solidFill>
                  <a:srgbClr val="212529"/>
                </a:solidFill>
                <a:effectLst/>
                <a:latin typeface="Times New Roman" panose="02020603050405020304" pitchFamily="18" charset="0"/>
                <a:cs typeface="Times New Roman" panose="02020603050405020304" pitchFamily="18" charset="0"/>
              </a:rPr>
              <a:t>sent</a:t>
            </a:r>
            <a:r>
              <a:rPr lang="it-IT" b="0" i="0" dirty="0">
                <a:solidFill>
                  <a:srgbClr val="212529"/>
                </a:solidFill>
                <a:effectLst/>
                <a:latin typeface="Times New Roman" panose="02020603050405020304" pitchFamily="18" charset="0"/>
                <a:cs typeface="Times New Roman" panose="02020603050405020304" pitchFamily="18" charset="0"/>
              </a:rPr>
              <a:t>. 14 ottobre 2021 n. 28131).</a:t>
            </a:r>
          </a:p>
          <a:p>
            <a:pPr algn="just"/>
            <a:r>
              <a:rPr lang="it-IT" b="0" i="0" dirty="0">
                <a:solidFill>
                  <a:srgbClr val="212529"/>
                </a:solidFill>
                <a:effectLst/>
                <a:latin typeface="Times New Roman" panose="02020603050405020304" pitchFamily="18" charset="0"/>
                <a:cs typeface="Times New Roman" panose="02020603050405020304" pitchFamily="18" charset="0"/>
              </a:rPr>
              <a:t>Nel contempo si era, tuttavia, evidenziata l’esigenza di evitare condotte elusive da parte dell’impugnante principale, non potendo essere rimesso alla volontà di costui l’esito dell’impugnazione incidentale tardiva; per questo è stata esclusa l’applicazione dell’art. 334, comma 2, c.p.c. in caso di rinuncia all’impugnazione principale (Cass., sez. un., 19 aprile 2011, n. 8925; </a:t>
            </a:r>
            <a:r>
              <a:rPr lang="it-IT" b="0" i="1" dirty="0" err="1">
                <a:solidFill>
                  <a:srgbClr val="000000"/>
                </a:solidFill>
                <a:effectLst/>
                <a:latin typeface="Times New Roman" panose="02020603050405020304" pitchFamily="18" charset="0"/>
                <a:cs typeface="Times New Roman" panose="02020603050405020304" pitchFamily="18" charset="0"/>
              </a:rPr>
              <a:t>conf.</a:t>
            </a:r>
            <a:r>
              <a:rPr lang="it-IT" b="0" i="0" dirty="0">
                <a:solidFill>
                  <a:srgbClr val="212529"/>
                </a:solidFill>
                <a:effectLst/>
                <a:latin typeface="Times New Roman" panose="02020603050405020304" pitchFamily="18" charset="0"/>
                <a:cs typeface="Times New Roman" panose="02020603050405020304" pitchFamily="18" charset="0"/>
              </a:rPr>
              <a:t>  Cass., sez. VI, </a:t>
            </a:r>
            <a:r>
              <a:rPr lang="it-IT" b="0" i="0" dirty="0" err="1">
                <a:solidFill>
                  <a:srgbClr val="212529"/>
                </a:solidFill>
                <a:effectLst/>
                <a:latin typeface="Times New Roman" panose="02020603050405020304" pitchFamily="18" charset="0"/>
                <a:cs typeface="Times New Roman" panose="02020603050405020304" pitchFamily="18" charset="0"/>
              </a:rPr>
              <a:t>ord</a:t>
            </a:r>
            <a:r>
              <a:rPr lang="it-IT" b="0" i="0" dirty="0">
                <a:solidFill>
                  <a:srgbClr val="212529"/>
                </a:solidFill>
                <a:effectLst/>
                <a:latin typeface="Times New Roman" panose="02020603050405020304" pitchFamily="18" charset="0"/>
                <a:cs typeface="Times New Roman" panose="02020603050405020304" pitchFamily="18" charset="0"/>
              </a:rPr>
              <a:t>. 3 maggio 2022, n. 13888).</a:t>
            </a:r>
          </a:p>
          <a:p>
            <a:pPr algn="just"/>
            <a:r>
              <a:rPr lang="it-IT" b="0" i="0" dirty="0">
                <a:solidFill>
                  <a:srgbClr val="212529"/>
                </a:solidFill>
                <a:effectLst/>
                <a:latin typeface="Times New Roman" panose="02020603050405020304" pitchFamily="18" charset="0"/>
                <a:cs typeface="Times New Roman" panose="02020603050405020304" pitchFamily="18" charset="0"/>
              </a:rPr>
              <a:t>L’estensione, operata dalla riforma, della perdita di efficacia dell’impugnazione incidentale tardiva a tutti i casi di improcedibilità, senza alcuna distinzione, appare comunque </a:t>
            </a:r>
            <a:r>
              <a:rPr lang="it-IT" b="0" i="0" u="sng" dirty="0">
                <a:solidFill>
                  <a:srgbClr val="212529"/>
                </a:solidFill>
                <a:effectLst/>
                <a:latin typeface="Times New Roman" panose="02020603050405020304" pitchFamily="18" charset="0"/>
                <a:cs typeface="Times New Roman" panose="02020603050405020304" pitchFamily="18" charset="0"/>
              </a:rPr>
              <a:t>orientata a privilegiare la cessazione della materia del contendere in sede di gravame</a:t>
            </a:r>
            <a:r>
              <a:rPr lang="it-IT" b="0" i="0" dirty="0">
                <a:solidFill>
                  <a:srgbClr val="212529"/>
                </a:solidFill>
                <a:effectLst/>
                <a:latin typeface="Times New Roman" panose="02020603050405020304" pitchFamily="18" charset="0"/>
                <a:cs typeface="Times New Roman" panose="02020603050405020304" pitchFamily="18" charset="0"/>
              </a:rPr>
              <a:t>, una volta venuto meno il presupposto – l’impugnazione principale – che costituisce la ragione giustificatrice dell’ammissibilità del gravame incidentale tardivo.</a:t>
            </a:r>
          </a:p>
          <a:p>
            <a:endParaRPr lang="it-IT"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D5BF181D-D803-37B7-897C-2ECF8634425E}"/>
              </a:ext>
            </a:extLst>
          </p:cNvPr>
          <p:cNvPicPr>
            <a:picLocks noChangeAspect="1"/>
          </p:cNvPicPr>
          <p:nvPr/>
        </p:nvPicPr>
        <p:blipFill>
          <a:blip r:embed="rId2"/>
          <a:stretch>
            <a:fillRect/>
          </a:stretch>
        </p:blipFill>
        <p:spPr>
          <a:xfrm>
            <a:off x="10227886" y="230188"/>
            <a:ext cx="1767993" cy="731583"/>
          </a:xfrm>
          <a:prstGeom prst="rect">
            <a:avLst/>
          </a:prstGeom>
        </p:spPr>
      </p:pic>
      <p:pic>
        <p:nvPicPr>
          <p:cNvPr id="5" name="Immagine 4">
            <a:extLst>
              <a:ext uri="{FF2B5EF4-FFF2-40B4-BE49-F238E27FC236}">
                <a16:creationId xmlns:a16="http://schemas.microsoft.com/office/drawing/2014/main" id="{15D6FE72-0F27-7E41-C682-2FF354DAC1F6}"/>
              </a:ext>
            </a:extLst>
          </p:cNvPr>
          <p:cNvPicPr>
            <a:picLocks noChangeAspect="1"/>
          </p:cNvPicPr>
          <p:nvPr/>
        </p:nvPicPr>
        <p:blipFill>
          <a:blip r:embed="rId3"/>
          <a:stretch>
            <a:fillRect/>
          </a:stretch>
        </p:blipFill>
        <p:spPr>
          <a:xfrm>
            <a:off x="888507" y="6176963"/>
            <a:ext cx="1548518" cy="493819"/>
          </a:xfrm>
          <a:prstGeom prst="rect">
            <a:avLst/>
          </a:prstGeom>
        </p:spPr>
      </p:pic>
    </p:spTree>
    <p:extLst>
      <p:ext uri="{BB962C8B-B14F-4D97-AF65-F5344CB8AC3E}">
        <p14:creationId xmlns:p14="http://schemas.microsoft.com/office/powerpoint/2010/main" val="1372454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917A9F-7B82-90BE-5996-09432AC12212}"/>
              </a:ext>
            </a:extLst>
          </p:cNvPr>
          <p:cNvSpPr>
            <a:spLocks noGrp="1"/>
          </p:cNvSpPr>
          <p:nvPr>
            <p:ph type="title"/>
          </p:nvPr>
        </p:nvSpPr>
        <p:spPr/>
        <p:txBody>
          <a:bodyPr/>
          <a:lstStyle/>
          <a:p>
            <a:pPr algn="ctr"/>
            <a:r>
              <a:rPr lang="it-IT" b="1" i="0" dirty="0">
                <a:solidFill>
                  <a:srgbClr val="212529"/>
                </a:solidFill>
                <a:effectLst/>
                <a:latin typeface="Roboto" panose="02000000000000000000" pitchFamily="2" charset="0"/>
              </a:rPr>
              <a:t>Forma dell’appello </a:t>
            </a:r>
            <a:br>
              <a:rPr lang="it-IT" b="1" i="0" dirty="0">
                <a:solidFill>
                  <a:srgbClr val="212529"/>
                </a:solidFill>
                <a:effectLst/>
                <a:latin typeface="Roboto" panose="02000000000000000000" pitchFamily="2" charset="0"/>
              </a:rPr>
            </a:br>
            <a:r>
              <a:rPr lang="it-IT" b="1" i="0" dirty="0">
                <a:solidFill>
                  <a:srgbClr val="212529"/>
                </a:solidFill>
                <a:effectLst/>
                <a:latin typeface="Roboto" panose="02000000000000000000" pitchFamily="2" charset="0"/>
              </a:rPr>
              <a:t>(art. 342 c.p.c.)</a:t>
            </a:r>
            <a:endParaRPr lang="it-IT" dirty="0"/>
          </a:p>
        </p:txBody>
      </p:sp>
      <p:sp>
        <p:nvSpPr>
          <p:cNvPr id="3" name="Segnaposto contenuto 2">
            <a:extLst>
              <a:ext uri="{FF2B5EF4-FFF2-40B4-BE49-F238E27FC236}">
                <a16:creationId xmlns:a16="http://schemas.microsoft.com/office/drawing/2014/main" id="{5957D144-86F8-FFF5-E105-39B513615072}"/>
              </a:ext>
            </a:extLst>
          </p:cNvPr>
          <p:cNvSpPr>
            <a:spLocks noGrp="1"/>
          </p:cNvSpPr>
          <p:nvPr>
            <p:ph idx="1"/>
          </p:nvPr>
        </p:nvSpPr>
        <p:spPr/>
        <p:txBody>
          <a:bodyPr>
            <a:normAutofit fontScale="47500" lnSpcReduction="20000"/>
          </a:bodyPr>
          <a:lstStyle/>
          <a:p>
            <a:pPr algn="just"/>
            <a:r>
              <a:rPr lang="it-IT" sz="3300" b="0" i="0" dirty="0">
                <a:solidFill>
                  <a:srgbClr val="212529"/>
                </a:solidFill>
                <a:effectLst/>
                <a:latin typeface="Times New Roman" panose="02020603050405020304" pitchFamily="18" charset="0"/>
                <a:cs typeface="Times New Roman" panose="02020603050405020304" pitchFamily="18" charset="0"/>
              </a:rPr>
              <a:t>Si conferma nell’</a:t>
            </a:r>
            <a:r>
              <a:rPr lang="it-IT" sz="3300" b="0" i="1" dirty="0">
                <a:solidFill>
                  <a:srgbClr val="000000"/>
                </a:solidFill>
                <a:effectLst/>
                <a:latin typeface="Times New Roman" panose="02020603050405020304" pitchFamily="18" charset="0"/>
                <a:cs typeface="Times New Roman" panose="02020603050405020304" pitchFamily="18" charset="0"/>
              </a:rPr>
              <a:t>incipit</a:t>
            </a:r>
            <a:r>
              <a:rPr lang="it-IT" sz="3300" b="0" i="0" dirty="0">
                <a:solidFill>
                  <a:srgbClr val="212529"/>
                </a:solidFill>
                <a:effectLst/>
                <a:latin typeface="Times New Roman" panose="02020603050405020304" pitchFamily="18" charset="0"/>
                <a:cs typeface="Times New Roman" panose="02020603050405020304" pitchFamily="18" charset="0"/>
              </a:rPr>
              <a:t> del riformulato art. 342 c.p.c. la modalità introduttiva della </a:t>
            </a:r>
            <a:r>
              <a:rPr lang="it-IT" sz="3300" b="1" i="0" dirty="0">
                <a:solidFill>
                  <a:srgbClr val="212529"/>
                </a:solidFill>
                <a:effectLst/>
                <a:latin typeface="Times New Roman" panose="02020603050405020304" pitchFamily="18" charset="0"/>
                <a:cs typeface="Times New Roman" panose="02020603050405020304" pitchFamily="18" charset="0"/>
              </a:rPr>
              <a:t>citazione</a:t>
            </a:r>
            <a:r>
              <a:rPr lang="it-IT" sz="3300" b="0" i="0" dirty="0">
                <a:solidFill>
                  <a:srgbClr val="212529"/>
                </a:solidFill>
                <a:effectLst/>
                <a:latin typeface="Times New Roman" panose="02020603050405020304" pitchFamily="18" charset="0"/>
                <a:cs typeface="Times New Roman" panose="02020603050405020304" pitchFamily="18" charset="0"/>
              </a:rPr>
              <a:t> secondo il modello previsto dall’art.163 c.p.c.; nel secondo comma resta pure </a:t>
            </a:r>
            <a:r>
              <a:rPr lang="it-IT" sz="3300" b="1" i="0" dirty="0">
                <a:solidFill>
                  <a:srgbClr val="212529"/>
                </a:solidFill>
                <a:effectLst/>
                <a:latin typeface="Times New Roman" panose="02020603050405020304" pitchFamily="18" charset="0"/>
                <a:cs typeface="Times New Roman" panose="02020603050405020304" pitchFamily="18" charset="0"/>
              </a:rPr>
              <a:t>identico il termine libero a comparire</a:t>
            </a:r>
            <a:r>
              <a:rPr lang="it-IT" sz="3300" b="0" i="0" dirty="0">
                <a:solidFill>
                  <a:srgbClr val="212529"/>
                </a:solidFill>
                <a:effectLst/>
                <a:latin typeface="Times New Roman" panose="02020603050405020304" pitchFamily="18" charset="0"/>
                <a:cs typeface="Times New Roman" panose="02020603050405020304" pitchFamily="18" charset="0"/>
              </a:rPr>
              <a:t>, che è tuttavia indicato espressamente (90 o 150 gg secondo il luogo della notificazione, in Italia o all’estero), essendo stato ampliato quello previsto in primo grado dall’art.163 </a:t>
            </a:r>
            <a:r>
              <a:rPr lang="it-IT" sz="3300" b="0" i="1" dirty="0">
                <a:solidFill>
                  <a:srgbClr val="000000"/>
                </a:solidFill>
                <a:effectLst/>
                <a:latin typeface="Times New Roman" panose="02020603050405020304" pitchFamily="18" charset="0"/>
                <a:cs typeface="Times New Roman" panose="02020603050405020304" pitchFamily="18" charset="0"/>
              </a:rPr>
              <a:t>bis</a:t>
            </a:r>
            <a:r>
              <a:rPr lang="it-IT" sz="3300" b="0" i="0" dirty="0">
                <a:solidFill>
                  <a:srgbClr val="212529"/>
                </a:solidFill>
                <a:effectLst/>
                <a:latin typeface="Times New Roman" panose="02020603050405020304" pitchFamily="18" charset="0"/>
                <a:cs typeface="Times New Roman" panose="02020603050405020304" pitchFamily="18" charset="0"/>
              </a:rPr>
              <a:t> c.p.c..</a:t>
            </a:r>
          </a:p>
          <a:p>
            <a:pPr algn="just"/>
            <a:r>
              <a:rPr lang="it-IT" sz="3300" b="0" i="0" dirty="0">
                <a:solidFill>
                  <a:srgbClr val="212529"/>
                </a:solidFill>
                <a:effectLst/>
                <a:latin typeface="Times New Roman" panose="02020603050405020304" pitchFamily="18" charset="0"/>
                <a:cs typeface="Times New Roman" panose="02020603050405020304" pitchFamily="18" charset="0"/>
              </a:rPr>
              <a:t>Sono, invece, </a:t>
            </a:r>
            <a:r>
              <a:rPr lang="it-IT" sz="3300" b="1" i="0" dirty="0">
                <a:solidFill>
                  <a:srgbClr val="212529"/>
                </a:solidFill>
                <a:effectLst/>
                <a:latin typeface="Times New Roman" panose="02020603050405020304" pitchFamily="18" charset="0"/>
                <a:cs typeface="Times New Roman" panose="02020603050405020304" pitchFamily="18" charset="0"/>
              </a:rPr>
              <a:t>integralmente riformulati </a:t>
            </a:r>
            <a:r>
              <a:rPr lang="it-IT" sz="3300" b="0" i="0" dirty="0">
                <a:solidFill>
                  <a:srgbClr val="212529"/>
                </a:solidFill>
                <a:effectLst/>
                <a:latin typeface="Times New Roman" panose="02020603050405020304" pitchFamily="18" charset="0"/>
                <a:cs typeface="Times New Roman" panose="02020603050405020304" pitchFamily="18" charset="0"/>
              </a:rPr>
              <a:t>i requisiti previsti “</a:t>
            </a:r>
            <a:r>
              <a:rPr lang="it-IT" sz="3300" b="0" i="1" dirty="0">
                <a:solidFill>
                  <a:srgbClr val="000000"/>
                </a:solidFill>
                <a:effectLst/>
                <a:latin typeface="Times New Roman" panose="02020603050405020304" pitchFamily="18" charset="0"/>
                <a:cs typeface="Times New Roman" panose="02020603050405020304" pitchFamily="18" charset="0"/>
              </a:rPr>
              <a:t>per ciascuno dei motivi</a:t>
            </a:r>
            <a:r>
              <a:rPr lang="it-IT" sz="3300" b="0" i="0" dirty="0">
                <a:solidFill>
                  <a:srgbClr val="212529"/>
                </a:solidFill>
                <a:effectLst/>
                <a:latin typeface="Times New Roman" panose="02020603050405020304" pitchFamily="18" charset="0"/>
                <a:cs typeface="Times New Roman" panose="02020603050405020304" pitchFamily="18" charset="0"/>
              </a:rPr>
              <a:t>” “</a:t>
            </a:r>
            <a:r>
              <a:rPr lang="it-IT" sz="3300" b="0" i="1" dirty="0">
                <a:solidFill>
                  <a:srgbClr val="000000"/>
                </a:solidFill>
                <a:effectLst/>
                <a:latin typeface="Times New Roman" panose="02020603050405020304" pitchFamily="18" charset="0"/>
                <a:cs typeface="Times New Roman" panose="02020603050405020304" pitchFamily="18" charset="0"/>
              </a:rPr>
              <a:t>a pena di inammissibilità</a:t>
            </a:r>
            <a:r>
              <a:rPr lang="it-IT" sz="3300" b="0" i="0" dirty="0">
                <a:solidFill>
                  <a:srgbClr val="212529"/>
                </a:solidFill>
                <a:effectLst/>
                <a:latin typeface="Times New Roman" panose="02020603050405020304" pitchFamily="18" charset="0"/>
                <a:cs typeface="Times New Roman" panose="02020603050405020304" pitchFamily="18" charset="0"/>
              </a:rPr>
              <a:t>”. Si richiede al riguardo l’indicazione “</a:t>
            </a:r>
            <a:r>
              <a:rPr lang="it-IT" sz="3300" b="1" i="1" dirty="0">
                <a:solidFill>
                  <a:srgbClr val="FF0000"/>
                </a:solidFill>
                <a:effectLst/>
                <a:latin typeface="Times New Roman" panose="02020603050405020304" pitchFamily="18" charset="0"/>
                <a:cs typeface="Times New Roman" panose="02020603050405020304" pitchFamily="18" charset="0"/>
              </a:rPr>
              <a:t>in modo chiaro, sintetico e specifico</a:t>
            </a:r>
            <a:r>
              <a:rPr lang="it-IT" sz="3300" b="0" i="0" dirty="0">
                <a:solidFill>
                  <a:srgbClr val="212529"/>
                </a:solidFill>
                <a:effectLst/>
                <a:latin typeface="Times New Roman" panose="02020603050405020304" pitchFamily="18" charset="0"/>
                <a:cs typeface="Times New Roman" panose="02020603050405020304" pitchFamily="18" charset="0"/>
              </a:rPr>
              <a:t>” del “</a:t>
            </a:r>
            <a:r>
              <a:rPr lang="it-IT" sz="3300" b="1" i="1" dirty="0">
                <a:solidFill>
                  <a:srgbClr val="FF0000"/>
                </a:solidFill>
                <a:effectLst/>
                <a:latin typeface="Times New Roman" panose="02020603050405020304" pitchFamily="18" charset="0"/>
                <a:cs typeface="Times New Roman" panose="02020603050405020304" pitchFamily="18" charset="0"/>
              </a:rPr>
              <a:t>capo</a:t>
            </a:r>
            <a:r>
              <a:rPr lang="it-IT" sz="3300" b="0" i="0" dirty="0">
                <a:solidFill>
                  <a:srgbClr val="212529"/>
                </a:solidFill>
                <a:effectLst/>
                <a:latin typeface="Times New Roman" panose="02020603050405020304" pitchFamily="18" charset="0"/>
                <a:cs typeface="Times New Roman" panose="02020603050405020304" pitchFamily="18" charset="0"/>
              </a:rPr>
              <a:t>” della sentenza appellata (n. 1), delle censure “</a:t>
            </a:r>
            <a:r>
              <a:rPr lang="it-IT" sz="3300" b="0" i="1" dirty="0">
                <a:solidFill>
                  <a:srgbClr val="000000"/>
                </a:solidFill>
                <a:effectLst/>
                <a:latin typeface="Times New Roman" panose="02020603050405020304" pitchFamily="18" charset="0"/>
                <a:cs typeface="Times New Roman" panose="02020603050405020304" pitchFamily="18" charset="0"/>
              </a:rPr>
              <a:t>alla ricostruzione dei fatti</a:t>
            </a:r>
            <a:r>
              <a:rPr lang="it-IT" sz="3300" b="0" i="0" dirty="0">
                <a:solidFill>
                  <a:srgbClr val="212529"/>
                </a:solidFill>
                <a:effectLst/>
                <a:latin typeface="Times New Roman" panose="02020603050405020304" pitchFamily="18" charset="0"/>
                <a:cs typeface="Times New Roman" panose="02020603050405020304" pitchFamily="18" charset="0"/>
              </a:rPr>
              <a:t>” (n. 2), delle “</a:t>
            </a:r>
            <a:r>
              <a:rPr lang="it-IT" sz="3300" b="0" i="1" dirty="0">
                <a:solidFill>
                  <a:srgbClr val="000000"/>
                </a:solidFill>
                <a:effectLst/>
                <a:latin typeface="Times New Roman" panose="02020603050405020304" pitchFamily="18" charset="0"/>
                <a:cs typeface="Times New Roman" panose="02020603050405020304" pitchFamily="18" charset="0"/>
              </a:rPr>
              <a:t>violazioni di legge</a:t>
            </a:r>
            <a:r>
              <a:rPr lang="it-IT" sz="3300" b="0" i="0" dirty="0">
                <a:solidFill>
                  <a:srgbClr val="212529"/>
                </a:solidFill>
                <a:effectLst/>
                <a:latin typeface="Times New Roman" panose="02020603050405020304" pitchFamily="18" charset="0"/>
                <a:cs typeface="Times New Roman" panose="02020603050405020304" pitchFamily="18" charset="0"/>
              </a:rPr>
              <a:t>” e della “</a:t>
            </a:r>
            <a:r>
              <a:rPr lang="it-IT" sz="3300" b="0" i="1" dirty="0">
                <a:solidFill>
                  <a:srgbClr val="000000"/>
                </a:solidFill>
                <a:effectLst/>
                <a:latin typeface="Times New Roman" panose="02020603050405020304" pitchFamily="18" charset="0"/>
                <a:cs typeface="Times New Roman" panose="02020603050405020304" pitchFamily="18" charset="0"/>
              </a:rPr>
              <a:t>loro rilevanza ai fini della decisione impugnata</a:t>
            </a:r>
            <a:r>
              <a:rPr lang="it-IT" sz="3300" b="0" i="0" dirty="0">
                <a:solidFill>
                  <a:srgbClr val="212529"/>
                </a:solidFill>
                <a:effectLst/>
                <a:latin typeface="Times New Roman" panose="02020603050405020304" pitchFamily="18" charset="0"/>
                <a:cs typeface="Times New Roman" panose="02020603050405020304" pitchFamily="18" charset="0"/>
              </a:rPr>
              <a:t>” (n. 3). </a:t>
            </a:r>
          </a:p>
          <a:p>
            <a:pPr algn="just"/>
            <a:r>
              <a:rPr lang="it-IT" sz="3300" b="0" i="0" dirty="0">
                <a:solidFill>
                  <a:srgbClr val="212529"/>
                </a:solidFill>
                <a:effectLst/>
                <a:latin typeface="Times New Roman" panose="02020603050405020304" pitchFamily="18" charset="0"/>
                <a:cs typeface="Times New Roman" panose="02020603050405020304" pitchFamily="18" charset="0"/>
              </a:rPr>
              <a:t>È da evidenziare innanzitutto che tali indicazioni sono opportunamente riferite non già alla motivazione dell’appello, complessivamente considerata, ma a “</a:t>
            </a:r>
            <a:r>
              <a:rPr lang="it-IT" sz="3300" b="1" i="1" dirty="0">
                <a:solidFill>
                  <a:srgbClr val="FF0000"/>
                </a:solidFill>
                <a:effectLst/>
                <a:latin typeface="Times New Roman" panose="02020603050405020304" pitchFamily="18" charset="0"/>
                <a:cs typeface="Times New Roman" panose="02020603050405020304" pitchFamily="18" charset="0"/>
              </a:rPr>
              <a:t>ciascuno dei motivi</a:t>
            </a:r>
            <a:r>
              <a:rPr lang="it-IT" sz="3300" b="0" i="0" dirty="0">
                <a:solidFill>
                  <a:srgbClr val="212529"/>
                </a:solidFill>
                <a:effectLst/>
                <a:latin typeface="Times New Roman" panose="02020603050405020304" pitchFamily="18" charset="0"/>
                <a:cs typeface="Times New Roman" panose="02020603050405020304" pitchFamily="18" charset="0"/>
              </a:rPr>
              <a:t>”, che è, quindi, onere dell’impugnante </a:t>
            </a:r>
            <a:r>
              <a:rPr lang="it-IT" sz="3300" b="1" i="0" dirty="0">
                <a:solidFill>
                  <a:srgbClr val="212529"/>
                </a:solidFill>
                <a:effectLst/>
                <a:latin typeface="Times New Roman" panose="02020603050405020304" pitchFamily="18" charset="0"/>
                <a:cs typeface="Times New Roman" panose="02020603050405020304" pitchFamily="18" charset="0"/>
              </a:rPr>
              <a:t>distintamente articolare</a:t>
            </a:r>
            <a:r>
              <a:rPr lang="it-IT" sz="3300" b="0" i="0" dirty="0">
                <a:solidFill>
                  <a:srgbClr val="212529"/>
                </a:solidFill>
                <a:effectLst/>
                <a:latin typeface="Times New Roman" panose="02020603050405020304" pitchFamily="18" charset="0"/>
                <a:cs typeface="Times New Roman" panose="02020603050405020304" pitchFamily="18" charset="0"/>
              </a:rPr>
              <a:t>.</a:t>
            </a:r>
          </a:p>
          <a:p>
            <a:pPr algn="just"/>
            <a:r>
              <a:rPr lang="it-IT" sz="3300" b="0" i="0" u="sng" dirty="0">
                <a:solidFill>
                  <a:srgbClr val="212529"/>
                </a:solidFill>
                <a:effectLst/>
                <a:latin typeface="Times New Roman" panose="02020603050405020304" pitchFamily="18" charset="0"/>
                <a:cs typeface="Times New Roman" panose="02020603050405020304" pitchFamily="18" charset="0"/>
              </a:rPr>
              <a:t>Ogni censura deve essere espressamente orientata verso un determinato “</a:t>
            </a:r>
            <a:r>
              <a:rPr lang="it-IT" sz="3300" b="0" i="1" u="sng" dirty="0">
                <a:solidFill>
                  <a:srgbClr val="000000"/>
                </a:solidFill>
                <a:effectLst/>
                <a:latin typeface="Times New Roman" panose="02020603050405020304" pitchFamily="18" charset="0"/>
                <a:cs typeface="Times New Roman" panose="02020603050405020304" pitchFamily="18" charset="0"/>
              </a:rPr>
              <a:t>capo</a:t>
            </a:r>
            <a:r>
              <a:rPr lang="it-IT" sz="3300" b="0" i="0" u="sng" dirty="0">
                <a:solidFill>
                  <a:srgbClr val="212529"/>
                </a:solidFill>
                <a:effectLst/>
                <a:latin typeface="Times New Roman" panose="02020603050405020304" pitchFamily="18" charset="0"/>
                <a:cs typeface="Times New Roman" panose="02020603050405020304" pitchFamily="18" charset="0"/>
              </a:rPr>
              <a:t>” </a:t>
            </a:r>
            <a:r>
              <a:rPr lang="it-IT" sz="3300" b="0" i="0" dirty="0">
                <a:solidFill>
                  <a:srgbClr val="212529"/>
                </a:solidFill>
                <a:effectLst/>
                <a:latin typeface="Times New Roman" panose="02020603050405020304" pitchFamily="18" charset="0"/>
                <a:cs typeface="Times New Roman" panose="02020603050405020304" pitchFamily="18" charset="0"/>
              </a:rPr>
              <a:t>della decisione impugnata; </a:t>
            </a:r>
            <a:r>
              <a:rPr lang="it-IT" sz="3300" b="1" i="0" dirty="0">
                <a:solidFill>
                  <a:srgbClr val="212529"/>
                </a:solidFill>
                <a:effectLst/>
                <a:latin typeface="Times New Roman" panose="02020603050405020304" pitchFamily="18" charset="0"/>
                <a:cs typeface="Times New Roman" panose="02020603050405020304" pitchFamily="18" charset="0"/>
              </a:rPr>
              <a:t>non</a:t>
            </a:r>
            <a:r>
              <a:rPr lang="it-IT" sz="3300" b="0" i="0" dirty="0">
                <a:solidFill>
                  <a:srgbClr val="212529"/>
                </a:solidFill>
                <a:effectLst/>
                <a:latin typeface="Times New Roman" panose="02020603050405020304" pitchFamily="18" charset="0"/>
                <a:cs typeface="Times New Roman" panose="02020603050405020304" pitchFamily="18" charset="0"/>
              </a:rPr>
              <a:t> è più necessario, quindi, riprodurre integralmente “</a:t>
            </a:r>
            <a:r>
              <a:rPr lang="it-IT" sz="3300" b="0" i="1" dirty="0">
                <a:solidFill>
                  <a:srgbClr val="000000"/>
                </a:solidFill>
                <a:effectLst/>
                <a:latin typeface="Times New Roman" panose="02020603050405020304" pitchFamily="18" charset="0"/>
                <a:cs typeface="Times New Roman" panose="02020603050405020304" pitchFamily="18" charset="0"/>
              </a:rPr>
              <a:t>le parti del provvedimento</a:t>
            </a:r>
            <a:r>
              <a:rPr lang="it-IT" sz="3300" b="0" i="0" dirty="0">
                <a:solidFill>
                  <a:srgbClr val="212529"/>
                </a:solidFill>
                <a:effectLst/>
                <a:latin typeface="Times New Roman" panose="02020603050405020304" pitchFamily="18" charset="0"/>
                <a:cs typeface="Times New Roman" panose="02020603050405020304" pitchFamily="18" charset="0"/>
              </a:rPr>
              <a:t>” censurate così come è richiesto dalla previgente formulazione del requisito n. 1 dell’art. 342 c.p.c..</a:t>
            </a:r>
          </a:p>
          <a:p>
            <a:pPr algn="just"/>
            <a:r>
              <a:rPr lang="it-IT" sz="3300" b="0" i="0" dirty="0">
                <a:solidFill>
                  <a:srgbClr val="212529"/>
                </a:solidFill>
                <a:effectLst/>
                <a:latin typeface="Times New Roman" panose="02020603050405020304" pitchFamily="18" charset="0"/>
                <a:cs typeface="Times New Roman" panose="02020603050405020304" pitchFamily="18" charset="0"/>
              </a:rPr>
              <a:t>Le censure in fatto (n.2) ed in diritto (n.3) – nonostante la formulazione in successione dei requisiti - non sono in realtà da ritenersi entrambe necessarie, potendo la sentenza essere impugnata anche solo per le “</a:t>
            </a:r>
            <a:r>
              <a:rPr lang="it-IT" sz="3300" b="0" i="1" dirty="0">
                <a:solidFill>
                  <a:srgbClr val="000000"/>
                </a:solidFill>
                <a:effectLst/>
                <a:latin typeface="Times New Roman" panose="02020603050405020304" pitchFamily="18" charset="0"/>
                <a:cs typeface="Times New Roman" panose="02020603050405020304" pitchFamily="18" charset="0"/>
              </a:rPr>
              <a:t>violazioni di legge</a:t>
            </a:r>
            <a:r>
              <a:rPr lang="it-IT" sz="3300" b="0" i="0" dirty="0">
                <a:solidFill>
                  <a:srgbClr val="212529"/>
                </a:solidFill>
                <a:effectLst/>
                <a:latin typeface="Times New Roman" panose="02020603050405020304" pitchFamily="18" charset="0"/>
                <a:cs typeface="Times New Roman" panose="02020603050405020304" pitchFamily="18" charset="0"/>
              </a:rPr>
              <a:t>” in relazione ad una pacifica o, comunque, condivisa “</a:t>
            </a:r>
            <a:r>
              <a:rPr lang="it-IT" sz="3300" b="0" i="1" dirty="0">
                <a:solidFill>
                  <a:srgbClr val="000000"/>
                </a:solidFill>
                <a:effectLst/>
                <a:latin typeface="Times New Roman" panose="02020603050405020304" pitchFamily="18" charset="0"/>
                <a:cs typeface="Times New Roman" panose="02020603050405020304" pitchFamily="18" charset="0"/>
              </a:rPr>
              <a:t>ricostruzione dei fatti</a:t>
            </a:r>
            <a:r>
              <a:rPr lang="it-IT" sz="3300" b="0" i="0" dirty="0">
                <a:solidFill>
                  <a:srgbClr val="212529"/>
                </a:solidFill>
                <a:effectLst/>
                <a:latin typeface="Times New Roman" panose="02020603050405020304" pitchFamily="18" charset="0"/>
                <a:cs typeface="Times New Roman" panose="02020603050405020304" pitchFamily="18" charset="0"/>
              </a:rPr>
              <a:t>”.</a:t>
            </a:r>
          </a:p>
          <a:p>
            <a:pPr algn="just"/>
            <a:r>
              <a:rPr lang="it-IT" sz="3300" b="0" i="0" dirty="0">
                <a:solidFill>
                  <a:srgbClr val="212529"/>
                </a:solidFill>
                <a:effectLst/>
                <a:latin typeface="Times New Roman" panose="02020603050405020304" pitchFamily="18" charset="0"/>
                <a:cs typeface="Times New Roman" panose="02020603050405020304" pitchFamily="18" charset="0"/>
              </a:rPr>
              <a:t>Le denunciate violazioni di legge devono però, in ogni caso, essere oggetto di argomentazioni che ne spieghino la “</a:t>
            </a:r>
            <a:r>
              <a:rPr lang="it-IT" sz="3300" b="0" i="1" dirty="0">
                <a:solidFill>
                  <a:srgbClr val="000000"/>
                </a:solidFill>
                <a:effectLst/>
                <a:latin typeface="Times New Roman" panose="02020603050405020304" pitchFamily="18" charset="0"/>
                <a:cs typeface="Times New Roman" panose="02020603050405020304" pitchFamily="18" charset="0"/>
              </a:rPr>
              <a:t>rilevanza</a:t>
            </a:r>
            <a:r>
              <a:rPr lang="it-IT" sz="3300" b="0" i="0" dirty="0">
                <a:solidFill>
                  <a:srgbClr val="212529"/>
                </a:solidFill>
                <a:effectLst/>
                <a:latin typeface="Times New Roman" panose="02020603050405020304" pitchFamily="18" charset="0"/>
                <a:cs typeface="Times New Roman" panose="02020603050405020304" pitchFamily="18" charset="0"/>
              </a:rPr>
              <a:t>” in vista della riforma della decisione appellata.</a:t>
            </a:r>
          </a:p>
          <a:p>
            <a:pPr marL="0" indent="0">
              <a:buNone/>
            </a:pPr>
            <a:endParaRPr lang="it-IT" dirty="0"/>
          </a:p>
        </p:txBody>
      </p:sp>
      <p:pic>
        <p:nvPicPr>
          <p:cNvPr id="4" name="Google Shape;223;p5">
            <a:extLst>
              <a:ext uri="{FF2B5EF4-FFF2-40B4-BE49-F238E27FC236}">
                <a16:creationId xmlns:a16="http://schemas.microsoft.com/office/drawing/2014/main" id="{2C24E30B-A5BA-5A75-9AE1-B9DAFF9350C4}"/>
              </a:ext>
            </a:extLst>
          </p:cNvPr>
          <p:cNvPicPr preferRelativeResize="0"/>
          <p:nvPr/>
        </p:nvPicPr>
        <p:blipFill rotWithShape="1">
          <a:blip r:embed="rId2">
            <a:alphaModFix/>
          </a:blip>
          <a:srcRect/>
          <a:stretch/>
        </p:blipFill>
        <p:spPr>
          <a:xfrm>
            <a:off x="838200" y="6261932"/>
            <a:ext cx="1548775" cy="497971"/>
          </a:xfrm>
          <a:prstGeom prst="rect">
            <a:avLst/>
          </a:prstGeom>
          <a:noFill/>
          <a:ln>
            <a:noFill/>
          </a:ln>
        </p:spPr>
      </p:pic>
      <p:pic>
        <p:nvPicPr>
          <p:cNvPr id="5" name="Picture 3" descr="univ_logo">
            <a:extLst>
              <a:ext uri="{FF2B5EF4-FFF2-40B4-BE49-F238E27FC236}">
                <a16:creationId xmlns:a16="http://schemas.microsoft.com/office/drawing/2014/main" id="{1BD5D3C1-8848-E073-5291-4196E31DEA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17805" y="436837"/>
            <a:ext cx="1767272" cy="734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6826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C66C75D-AE91-CCB3-640C-98A1BB565826}"/>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Appello incidentale </a:t>
            </a:r>
            <a:br>
              <a:rPr lang="it-IT" b="1" i="0" dirty="0">
                <a:solidFill>
                  <a:srgbClr val="212529"/>
                </a:solidFill>
                <a:effectLst/>
                <a:latin typeface="Times New Roman" panose="02020603050405020304" pitchFamily="18" charset="0"/>
                <a:cs typeface="Times New Roman" panose="02020603050405020304" pitchFamily="18" charset="0"/>
              </a:rPr>
            </a:br>
            <a:r>
              <a:rPr lang="it-IT" b="1" i="0" dirty="0">
                <a:solidFill>
                  <a:srgbClr val="212529"/>
                </a:solidFill>
                <a:effectLst/>
                <a:latin typeface="Times New Roman" panose="02020603050405020304" pitchFamily="18" charset="0"/>
                <a:cs typeface="Times New Roman" panose="02020603050405020304" pitchFamily="18" charset="0"/>
              </a:rPr>
              <a:t>(art. 343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7D81C5B0-A9D9-1CA1-A388-036F539A10A9}"/>
              </a:ext>
            </a:extLst>
          </p:cNvPr>
          <p:cNvSpPr>
            <a:spLocks noGrp="1"/>
          </p:cNvSpPr>
          <p:nvPr>
            <p:ph idx="1"/>
          </p:nvPr>
        </p:nvSpPr>
        <p:spPr/>
        <p:txBody>
          <a:bodyPr/>
          <a:lstStyle/>
          <a:p>
            <a:pPr marL="0" indent="0" algn="just">
              <a:buNone/>
            </a:pPr>
            <a:r>
              <a:rPr lang="it-IT" b="0" i="0" dirty="0">
                <a:solidFill>
                  <a:srgbClr val="212529"/>
                </a:solidFill>
                <a:effectLst/>
                <a:latin typeface="Times New Roman" panose="02020603050405020304" pitchFamily="18" charset="0"/>
                <a:cs typeface="Times New Roman" panose="02020603050405020304" pitchFamily="18" charset="0"/>
              </a:rPr>
              <a:t>È </a:t>
            </a:r>
            <a:r>
              <a:rPr lang="it-IT" b="1" i="0" dirty="0">
                <a:solidFill>
                  <a:srgbClr val="FF0000"/>
                </a:solidFill>
                <a:effectLst/>
                <a:latin typeface="Times New Roman" panose="02020603050405020304" pitchFamily="18" charset="0"/>
                <a:cs typeface="Times New Roman" panose="02020603050405020304" pitchFamily="18" charset="0"/>
              </a:rPr>
              <a:t>riformulato</a:t>
            </a:r>
            <a:r>
              <a:rPr lang="it-IT" b="0" i="0" dirty="0">
                <a:solidFill>
                  <a:srgbClr val="212529"/>
                </a:solidFill>
                <a:effectLst/>
                <a:latin typeface="Times New Roman" panose="02020603050405020304" pitchFamily="18" charset="0"/>
                <a:cs typeface="Times New Roman" panose="02020603050405020304" pitchFamily="18" charset="0"/>
              </a:rPr>
              <a:t> il termine per la proposizione dell’appello incidentale soltanto per </a:t>
            </a:r>
            <a:r>
              <a:rPr lang="it-IT" b="0" i="0" u="sng" dirty="0">
                <a:solidFill>
                  <a:srgbClr val="212529"/>
                </a:solidFill>
                <a:effectLst/>
                <a:latin typeface="Times New Roman" panose="02020603050405020304" pitchFamily="18" charset="0"/>
                <a:cs typeface="Times New Roman" panose="02020603050405020304" pitchFamily="18" charset="0"/>
              </a:rPr>
              <a:t>indicare espressamente </a:t>
            </a:r>
            <a:r>
              <a:rPr lang="it-IT" b="0" i="0" dirty="0">
                <a:solidFill>
                  <a:srgbClr val="212529"/>
                </a:solidFill>
                <a:effectLst/>
                <a:latin typeface="Times New Roman" panose="02020603050405020304" pitchFamily="18" charset="0"/>
                <a:cs typeface="Times New Roman" panose="02020603050405020304" pitchFamily="18" charset="0"/>
              </a:rPr>
              <a:t>– e non più mediante il rinvio al previgente art. 166 c.p.c. – che il </a:t>
            </a:r>
            <a:r>
              <a:rPr lang="it-IT" b="1" i="0" dirty="0">
                <a:solidFill>
                  <a:srgbClr val="FF0000"/>
                </a:solidFill>
                <a:effectLst/>
                <a:latin typeface="Times New Roman" panose="02020603050405020304" pitchFamily="18" charset="0"/>
                <a:cs typeface="Times New Roman" panose="02020603050405020304" pitchFamily="18" charset="0"/>
              </a:rPr>
              <a:t>deposito della comparsa di risposta deve eseguirsi almeno 20 giorni prima della (prima) udienza di trattazione</a:t>
            </a:r>
            <a:r>
              <a:rPr lang="it-IT" b="0" i="0" dirty="0">
                <a:solidFill>
                  <a:srgbClr val="212529"/>
                </a:solidFill>
                <a:effectLst/>
                <a:latin typeface="Times New Roman" panose="02020603050405020304" pitchFamily="18" charset="0"/>
                <a:cs typeface="Times New Roman" panose="02020603050405020304" pitchFamily="18" charset="0"/>
              </a:rPr>
              <a:t>, corrispondente a quella indicata nella citazione introduttiva del gravame od a quella differita dal presidente o dall’istruttore ai sensi dell’art. 349</a:t>
            </a:r>
            <a:r>
              <a:rPr lang="it-IT" b="0" i="1" dirty="0">
                <a:solidFill>
                  <a:srgbClr val="000000"/>
                </a:solidFill>
                <a:effectLst/>
                <a:latin typeface="Times New Roman" panose="02020603050405020304" pitchFamily="18" charset="0"/>
                <a:cs typeface="Times New Roman" panose="02020603050405020304" pitchFamily="18" charset="0"/>
              </a:rPr>
              <a:t>bis</a:t>
            </a:r>
            <a:r>
              <a:rPr lang="it-IT" b="0" i="0" dirty="0">
                <a:solidFill>
                  <a:srgbClr val="212529"/>
                </a:solidFill>
                <a:effectLst/>
                <a:latin typeface="Times New Roman" panose="02020603050405020304" pitchFamily="18" charset="0"/>
                <a:cs typeface="Times New Roman" panose="02020603050405020304" pitchFamily="18" charset="0"/>
              </a:rPr>
              <a:t> c.p.c..</a:t>
            </a:r>
            <a:endParaRPr lang="it-IT" dirty="0">
              <a:latin typeface="Times New Roman" panose="02020603050405020304" pitchFamily="18" charset="0"/>
              <a:cs typeface="Times New Roman" panose="02020603050405020304" pitchFamily="18" charset="0"/>
            </a:endParaRPr>
          </a:p>
        </p:txBody>
      </p:sp>
      <p:pic>
        <p:nvPicPr>
          <p:cNvPr id="4" name="Immagine 3">
            <a:extLst>
              <a:ext uri="{FF2B5EF4-FFF2-40B4-BE49-F238E27FC236}">
                <a16:creationId xmlns:a16="http://schemas.microsoft.com/office/drawing/2014/main" id="{438D6E2D-0739-1E84-E4A8-63A4B22A90B9}"/>
              </a:ext>
            </a:extLst>
          </p:cNvPr>
          <p:cNvPicPr>
            <a:picLocks noChangeAspect="1"/>
          </p:cNvPicPr>
          <p:nvPr/>
        </p:nvPicPr>
        <p:blipFill>
          <a:blip r:embed="rId2"/>
          <a:stretch>
            <a:fillRect/>
          </a:stretch>
        </p:blipFill>
        <p:spPr>
          <a:xfrm>
            <a:off x="9650837" y="365125"/>
            <a:ext cx="1767993" cy="731583"/>
          </a:xfrm>
          <a:prstGeom prst="rect">
            <a:avLst/>
          </a:prstGeom>
        </p:spPr>
      </p:pic>
      <p:pic>
        <p:nvPicPr>
          <p:cNvPr id="5" name="Immagine 4">
            <a:extLst>
              <a:ext uri="{FF2B5EF4-FFF2-40B4-BE49-F238E27FC236}">
                <a16:creationId xmlns:a16="http://schemas.microsoft.com/office/drawing/2014/main" id="{606CB7A8-587E-B1A7-EF85-F8BC251B95EC}"/>
              </a:ext>
            </a:extLst>
          </p:cNvPr>
          <p:cNvPicPr>
            <a:picLocks noChangeAspect="1"/>
          </p:cNvPicPr>
          <p:nvPr/>
        </p:nvPicPr>
        <p:blipFill>
          <a:blip r:embed="rId3"/>
          <a:stretch>
            <a:fillRect/>
          </a:stretch>
        </p:blipFill>
        <p:spPr>
          <a:xfrm>
            <a:off x="927294" y="5930053"/>
            <a:ext cx="1548518" cy="493819"/>
          </a:xfrm>
          <a:prstGeom prst="rect">
            <a:avLst/>
          </a:prstGeom>
        </p:spPr>
      </p:pic>
    </p:spTree>
    <p:extLst>
      <p:ext uri="{BB962C8B-B14F-4D97-AF65-F5344CB8AC3E}">
        <p14:creationId xmlns:p14="http://schemas.microsoft.com/office/powerpoint/2010/main" val="624988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385A74-F3DC-5AC7-0AF8-7D4C99A3FF18}"/>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Improcedibilità </a:t>
            </a:r>
            <a:br>
              <a:rPr lang="it-IT" b="1" i="0" dirty="0">
                <a:solidFill>
                  <a:srgbClr val="212529"/>
                </a:solidFill>
                <a:effectLst/>
                <a:latin typeface="Times New Roman" panose="02020603050405020304" pitchFamily="18" charset="0"/>
                <a:cs typeface="Times New Roman" panose="02020603050405020304" pitchFamily="18" charset="0"/>
              </a:rPr>
            </a:br>
            <a:r>
              <a:rPr lang="it-IT" b="1" i="0" dirty="0">
                <a:solidFill>
                  <a:srgbClr val="212529"/>
                </a:solidFill>
                <a:effectLst/>
                <a:latin typeface="Times New Roman" panose="02020603050405020304" pitchFamily="18" charset="0"/>
                <a:cs typeface="Times New Roman" panose="02020603050405020304" pitchFamily="18" charset="0"/>
              </a:rPr>
              <a:t>   (art. 348 c.p.c.)   </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51ADC518-3F71-3394-C34F-A13E18406DEB}"/>
              </a:ext>
            </a:extLst>
          </p:cNvPr>
          <p:cNvSpPr>
            <a:spLocks noGrp="1"/>
          </p:cNvSpPr>
          <p:nvPr>
            <p:ph idx="1"/>
          </p:nvPr>
        </p:nvSpPr>
        <p:spPr/>
        <p:txBody>
          <a:bodyPr>
            <a:normAutofit fontScale="92500" lnSpcReduction="20000"/>
          </a:bodyPr>
          <a:lstStyle/>
          <a:p>
            <a:pPr algn="just"/>
            <a:r>
              <a:rPr lang="it-IT" b="0" i="0" u="sng" dirty="0">
                <a:solidFill>
                  <a:srgbClr val="212529"/>
                </a:solidFill>
                <a:effectLst/>
                <a:latin typeface="Times New Roman" panose="02020603050405020304" pitchFamily="18" charset="0"/>
                <a:cs typeface="Times New Roman" panose="02020603050405020304" pitchFamily="18" charset="0"/>
              </a:rPr>
              <a:t>Rimangono invariate le ipotesi tipiche di improcedibilità </a:t>
            </a:r>
            <a:r>
              <a:rPr lang="it-IT" b="0" i="0" dirty="0">
                <a:solidFill>
                  <a:srgbClr val="212529"/>
                </a:solidFill>
                <a:effectLst/>
                <a:latin typeface="Times New Roman" panose="02020603050405020304" pitchFamily="18" charset="0"/>
                <a:cs typeface="Times New Roman" panose="02020603050405020304" pitchFamily="18" charset="0"/>
              </a:rPr>
              <a:t>per mancata tempestiva costituzione in giudizio o mancata comparizione dell’appellante nelle due successive prime udienze di trattazione.</a:t>
            </a:r>
          </a:p>
          <a:p>
            <a:pPr algn="just"/>
            <a:r>
              <a:rPr lang="it-IT" b="0" i="0" dirty="0">
                <a:solidFill>
                  <a:srgbClr val="212529"/>
                </a:solidFill>
                <a:effectLst/>
                <a:latin typeface="Times New Roman" panose="02020603050405020304" pitchFamily="18" charset="0"/>
                <a:cs typeface="Times New Roman" panose="02020603050405020304" pitchFamily="18" charset="0"/>
              </a:rPr>
              <a:t>Si </a:t>
            </a:r>
            <a:r>
              <a:rPr lang="it-IT" b="1" i="0" dirty="0">
                <a:solidFill>
                  <a:srgbClr val="FF0000"/>
                </a:solidFill>
                <a:effectLst/>
                <a:latin typeface="Times New Roman" panose="02020603050405020304" pitchFamily="18" charset="0"/>
                <a:cs typeface="Times New Roman" panose="02020603050405020304" pitchFamily="18" charset="0"/>
              </a:rPr>
              <a:t>introduce</a:t>
            </a:r>
            <a:r>
              <a:rPr lang="it-IT" b="0" i="0" dirty="0">
                <a:solidFill>
                  <a:srgbClr val="212529"/>
                </a:solidFill>
                <a:effectLst/>
                <a:latin typeface="Times New Roman" panose="02020603050405020304" pitchFamily="18" charset="0"/>
                <a:cs typeface="Times New Roman" panose="02020603050405020304" pitchFamily="18" charset="0"/>
              </a:rPr>
              <a:t>, tuttavia, un ulteriore comma per precisare che avanti alla corte di appello </a:t>
            </a:r>
            <a:r>
              <a:rPr lang="it-IT" b="1" i="0" dirty="0">
                <a:solidFill>
                  <a:srgbClr val="FF0000"/>
                </a:solidFill>
                <a:effectLst/>
                <a:latin typeface="Times New Roman" panose="02020603050405020304" pitchFamily="18" charset="0"/>
                <a:cs typeface="Times New Roman" panose="02020603050405020304" pitchFamily="18" charset="0"/>
              </a:rPr>
              <a:t>l’istruttore</a:t>
            </a:r>
            <a:r>
              <a:rPr lang="it-IT" b="0" i="0" dirty="0">
                <a:solidFill>
                  <a:srgbClr val="212529"/>
                </a:solidFill>
                <a:effectLst/>
                <a:latin typeface="Times New Roman" panose="02020603050405020304" pitchFamily="18" charset="0"/>
                <a:cs typeface="Times New Roman" panose="02020603050405020304" pitchFamily="18" charset="0"/>
              </a:rPr>
              <a:t> provvede con </a:t>
            </a:r>
            <a:r>
              <a:rPr lang="it-IT" b="1" i="0" dirty="0">
                <a:solidFill>
                  <a:srgbClr val="FF0000"/>
                </a:solidFill>
                <a:effectLst/>
                <a:latin typeface="Times New Roman" panose="02020603050405020304" pitchFamily="18" charset="0"/>
                <a:cs typeface="Times New Roman" panose="02020603050405020304" pitchFamily="18" charset="0"/>
              </a:rPr>
              <a:t>ordinanza suscettibile di essere reclamata </a:t>
            </a:r>
            <a:r>
              <a:rPr lang="it-IT" b="0" i="0" dirty="0">
                <a:solidFill>
                  <a:srgbClr val="212529"/>
                </a:solidFill>
                <a:effectLst/>
                <a:latin typeface="Times New Roman" panose="02020603050405020304" pitchFamily="18" charset="0"/>
                <a:cs typeface="Times New Roman" panose="02020603050405020304" pitchFamily="18" charset="0"/>
              </a:rPr>
              <a:t>secondo le modalità già previste dall’art. 178, commi 3,4,5, c.p.c. (relativamente alle declaratorie di estinzione adottate dal giudice istruttore in primo grado che non operi come giudice unico); la corte decide collegialmente sul reclamo in camera di consiglio ai sensi dell’art. 308, comma 2, c.p.c. e, quindi, con ordinanza non impugnabile se accoglie il reclamo o con sentenza se lo respinge.  </a:t>
            </a:r>
          </a:p>
          <a:p>
            <a:pPr algn="just"/>
            <a:r>
              <a:rPr lang="it-IT" b="0" i="0" dirty="0">
                <a:solidFill>
                  <a:srgbClr val="212529"/>
                </a:solidFill>
                <a:effectLst/>
                <a:latin typeface="Times New Roman" panose="02020603050405020304" pitchFamily="18" charset="0"/>
                <a:cs typeface="Times New Roman" panose="02020603050405020304" pitchFamily="18" charset="0"/>
              </a:rPr>
              <a:t>Il tribunale od anche la corte di appello, nel caso </a:t>
            </a:r>
            <a:r>
              <a:rPr lang="it-IT" b="1" i="0" dirty="0">
                <a:solidFill>
                  <a:srgbClr val="FF0000"/>
                </a:solidFill>
                <a:effectLst/>
                <a:latin typeface="Times New Roman" panose="02020603050405020304" pitchFamily="18" charset="0"/>
                <a:cs typeface="Times New Roman" panose="02020603050405020304" pitchFamily="18" charset="0"/>
              </a:rPr>
              <a:t>non</a:t>
            </a:r>
            <a:r>
              <a:rPr lang="it-IT" b="0" i="0" dirty="0">
                <a:solidFill>
                  <a:srgbClr val="212529"/>
                </a:solidFill>
                <a:effectLst/>
                <a:latin typeface="Times New Roman" panose="02020603050405020304" pitchFamily="18" charset="0"/>
                <a:cs typeface="Times New Roman" panose="02020603050405020304" pitchFamily="18" charset="0"/>
              </a:rPr>
              <a:t> sia stato nominato il consigliere istruttore, dichiarano, invece, l’improcedibilità sempre con </a:t>
            </a:r>
            <a:r>
              <a:rPr lang="it-IT" b="1" i="0" dirty="0">
                <a:solidFill>
                  <a:srgbClr val="FF0000"/>
                </a:solidFill>
                <a:effectLst/>
                <a:latin typeface="Times New Roman" panose="02020603050405020304" pitchFamily="18" charset="0"/>
                <a:cs typeface="Times New Roman" panose="02020603050405020304" pitchFamily="18" charset="0"/>
              </a:rPr>
              <a:t>sentenza</a:t>
            </a:r>
            <a:r>
              <a:rPr lang="it-IT" b="0" i="0" dirty="0">
                <a:solidFill>
                  <a:srgbClr val="212529"/>
                </a:solidFill>
                <a:effectLst/>
                <a:latin typeface="Times New Roman" panose="02020603050405020304" pitchFamily="18" charset="0"/>
                <a:cs typeface="Times New Roman" panose="02020603050405020304" pitchFamily="18" charset="0"/>
              </a:rPr>
              <a:t>.  </a:t>
            </a:r>
          </a:p>
          <a:p>
            <a:endParaRPr lang="it-IT" dirty="0"/>
          </a:p>
        </p:txBody>
      </p:sp>
      <p:pic>
        <p:nvPicPr>
          <p:cNvPr id="4" name="Immagine 3">
            <a:extLst>
              <a:ext uri="{FF2B5EF4-FFF2-40B4-BE49-F238E27FC236}">
                <a16:creationId xmlns:a16="http://schemas.microsoft.com/office/drawing/2014/main" id="{A0E450D0-C6CD-46C4-E264-BDDCD147B6A0}"/>
              </a:ext>
            </a:extLst>
          </p:cNvPr>
          <p:cNvPicPr>
            <a:picLocks noChangeAspect="1"/>
          </p:cNvPicPr>
          <p:nvPr/>
        </p:nvPicPr>
        <p:blipFill>
          <a:blip r:embed="rId2"/>
          <a:stretch>
            <a:fillRect/>
          </a:stretch>
        </p:blipFill>
        <p:spPr>
          <a:xfrm>
            <a:off x="9585807" y="230188"/>
            <a:ext cx="1767993" cy="731583"/>
          </a:xfrm>
          <a:prstGeom prst="rect">
            <a:avLst/>
          </a:prstGeom>
        </p:spPr>
      </p:pic>
      <p:pic>
        <p:nvPicPr>
          <p:cNvPr id="5" name="Immagine 4">
            <a:extLst>
              <a:ext uri="{FF2B5EF4-FFF2-40B4-BE49-F238E27FC236}">
                <a16:creationId xmlns:a16="http://schemas.microsoft.com/office/drawing/2014/main" id="{F722D4D4-7841-22D1-0349-7389EA1C993D}"/>
              </a:ext>
            </a:extLst>
          </p:cNvPr>
          <p:cNvPicPr>
            <a:picLocks noChangeAspect="1"/>
          </p:cNvPicPr>
          <p:nvPr/>
        </p:nvPicPr>
        <p:blipFill>
          <a:blip r:embed="rId3"/>
          <a:stretch>
            <a:fillRect/>
          </a:stretch>
        </p:blipFill>
        <p:spPr>
          <a:xfrm>
            <a:off x="980561" y="6214693"/>
            <a:ext cx="1548518" cy="493819"/>
          </a:xfrm>
          <a:prstGeom prst="rect">
            <a:avLst/>
          </a:prstGeom>
        </p:spPr>
      </p:pic>
    </p:spTree>
    <p:extLst>
      <p:ext uri="{BB962C8B-B14F-4D97-AF65-F5344CB8AC3E}">
        <p14:creationId xmlns:p14="http://schemas.microsoft.com/office/powerpoint/2010/main" val="920974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432BF6-AB5E-661D-3AE1-571F98E6363E}"/>
              </a:ext>
            </a:extLst>
          </p:cNvPr>
          <p:cNvSpPr>
            <a:spLocks noGrp="1"/>
          </p:cNvSpPr>
          <p:nvPr>
            <p:ph type="title"/>
          </p:nvPr>
        </p:nvSpPr>
        <p:spPr/>
        <p:txBody>
          <a:bodyPr/>
          <a:lstStyle/>
          <a:p>
            <a:pPr algn="ctr"/>
            <a:r>
              <a:rPr lang="it-IT" b="1" i="0" dirty="0">
                <a:solidFill>
                  <a:srgbClr val="212529"/>
                </a:solidFill>
                <a:effectLst/>
                <a:latin typeface="Times New Roman" panose="02020603050405020304" pitchFamily="18" charset="0"/>
                <a:cs typeface="Times New Roman" panose="02020603050405020304" pitchFamily="18" charset="0"/>
              </a:rPr>
              <a:t>Inammissibilità e manifesta infondatezza (art. 348 </a:t>
            </a:r>
            <a:r>
              <a:rPr lang="it-IT" b="1" i="1" dirty="0">
                <a:solidFill>
                  <a:srgbClr val="212529"/>
                </a:solidFill>
                <a:effectLst/>
                <a:latin typeface="Times New Roman" panose="02020603050405020304" pitchFamily="18" charset="0"/>
                <a:cs typeface="Times New Roman" panose="02020603050405020304" pitchFamily="18" charset="0"/>
              </a:rPr>
              <a:t>bis</a:t>
            </a:r>
            <a:r>
              <a:rPr lang="it-IT" b="1" i="0" dirty="0">
                <a:solidFill>
                  <a:srgbClr val="212529"/>
                </a:solidFill>
                <a:effectLst/>
                <a:latin typeface="Times New Roman" panose="02020603050405020304" pitchFamily="18" charset="0"/>
                <a:cs typeface="Times New Roman" panose="02020603050405020304" pitchFamily="18" charset="0"/>
              </a:rPr>
              <a:t> c.p.c.)</a:t>
            </a:r>
            <a:endParaRPr lang="it-IT" dirty="0">
              <a:latin typeface="Times New Roman" panose="02020603050405020304" pitchFamily="18" charset="0"/>
              <a:cs typeface="Times New Roman" panose="02020603050405020304" pitchFamily="18" charset="0"/>
            </a:endParaRPr>
          </a:p>
        </p:txBody>
      </p:sp>
      <p:sp>
        <p:nvSpPr>
          <p:cNvPr id="3" name="Segnaposto contenuto 2">
            <a:extLst>
              <a:ext uri="{FF2B5EF4-FFF2-40B4-BE49-F238E27FC236}">
                <a16:creationId xmlns:a16="http://schemas.microsoft.com/office/drawing/2014/main" id="{322AF14C-1D18-AE9D-5BBF-8C6155B577B8}"/>
              </a:ext>
            </a:extLst>
          </p:cNvPr>
          <p:cNvSpPr>
            <a:spLocks noGrp="1"/>
          </p:cNvSpPr>
          <p:nvPr>
            <p:ph idx="1"/>
          </p:nvPr>
        </p:nvSpPr>
        <p:spPr/>
        <p:txBody>
          <a:bodyPr>
            <a:normAutofit fontScale="85000" lnSpcReduction="20000"/>
          </a:bodyPr>
          <a:lstStyle/>
          <a:p>
            <a:pPr algn="just"/>
            <a:r>
              <a:rPr lang="it-IT" b="0" i="0" dirty="0">
                <a:solidFill>
                  <a:srgbClr val="212529"/>
                </a:solidFill>
                <a:effectLst/>
                <a:latin typeface="Times New Roman" panose="02020603050405020304" pitchFamily="18" charset="0"/>
                <a:cs typeface="Times New Roman" panose="02020603050405020304" pitchFamily="18" charset="0"/>
              </a:rPr>
              <a:t>Viene </a:t>
            </a:r>
            <a:r>
              <a:rPr lang="it-IT" b="1" i="0" dirty="0">
                <a:solidFill>
                  <a:srgbClr val="00B0F0"/>
                </a:solidFill>
                <a:effectLst/>
                <a:latin typeface="Times New Roman" panose="02020603050405020304" pitchFamily="18" charset="0"/>
                <a:cs typeface="Times New Roman" panose="02020603050405020304" pitchFamily="18" charset="0"/>
              </a:rPr>
              <a:t>eliminata</a:t>
            </a:r>
            <a:r>
              <a:rPr lang="it-IT" b="0" i="0" dirty="0">
                <a:solidFill>
                  <a:srgbClr val="212529"/>
                </a:solidFill>
                <a:effectLst/>
                <a:latin typeface="Times New Roman" panose="02020603050405020304" pitchFamily="18" charset="0"/>
                <a:cs typeface="Times New Roman" panose="02020603050405020304" pitchFamily="18" charset="0"/>
              </a:rPr>
              <a:t> l’ipotesi di </a:t>
            </a:r>
            <a:r>
              <a:rPr lang="it-IT" b="0" i="0" u="sng" dirty="0">
                <a:solidFill>
                  <a:srgbClr val="212529"/>
                </a:solidFill>
                <a:effectLst/>
                <a:latin typeface="Times New Roman" panose="02020603050405020304" pitchFamily="18" charset="0"/>
                <a:cs typeface="Times New Roman" panose="02020603050405020304" pitchFamily="18" charset="0"/>
              </a:rPr>
              <a:t>inammissibilità fondata sulla prognosi di infondatezza dell’impugnazione</a:t>
            </a:r>
            <a:r>
              <a:rPr lang="it-IT" b="0" i="0" dirty="0">
                <a:solidFill>
                  <a:srgbClr val="212529"/>
                </a:solidFill>
                <a:effectLst/>
                <a:latin typeface="Times New Roman" panose="02020603050405020304" pitchFamily="18" charset="0"/>
                <a:cs typeface="Times New Roman" panose="02020603050405020304" pitchFamily="18" charset="0"/>
              </a:rPr>
              <a:t> (“</a:t>
            </a:r>
            <a:r>
              <a:rPr lang="it-IT" b="0" i="1" dirty="0">
                <a:solidFill>
                  <a:srgbClr val="000000"/>
                </a:solidFill>
                <a:effectLst/>
                <a:latin typeface="Times New Roman" panose="02020603050405020304" pitchFamily="18" charset="0"/>
                <a:cs typeface="Times New Roman" panose="02020603050405020304" pitchFamily="18" charset="0"/>
              </a:rPr>
              <a:t>non ha una ragionevole probabilità di essere accolta</a:t>
            </a:r>
            <a:r>
              <a:rPr lang="it-IT" b="0" i="0" dirty="0">
                <a:solidFill>
                  <a:srgbClr val="212529"/>
                </a:solidFill>
                <a:effectLst/>
                <a:latin typeface="Times New Roman" panose="02020603050405020304" pitchFamily="18" charset="0"/>
                <a:cs typeface="Times New Roman" panose="02020603050405020304" pitchFamily="18" charset="0"/>
              </a:rPr>
              <a:t>”), con conseguente </a:t>
            </a:r>
            <a:r>
              <a:rPr lang="it-IT" b="1" i="0" dirty="0">
                <a:solidFill>
                  <a:srgbClr val="00B0F0"/>
                </a:solidFill>
                <a:effectLst/>
                <a:latin typeface="Times New Roman" panose="02020603050405020304" pitchFamily="18" charset="0"/>
                <a:cs typeface="Times New Roman" panose="02020603050405020304" pitchFamily="18" charset="0"/>
              </a:rPr>
              <a:t>abrogazione</a:t>
            </a:r>
            <a:r>
              <a:rPr lang="it-IT" b="0" i="0" dirty="0">
                <a:solidFill>
                  <a:srgbClr val="212529"/>
                </a:solidFill>
                <a:effectLst/>
                <a:latin typeface="Times New Roman" panose="02020603050405020304" pitchFamily="18" charset="0"/>
                <a:cs typeface="Times New Roman" panose="02020603050405020304" pitchFamily="18" charset="0"/>
              </a:rPr>
              <a:t> della disciplina concernente il relativo procedimento </a:t>
            </a:r>
            <a:r>
              <a:rPr lang="it-IT" b="0" i="1" dirty="0">
                <a:solidFill>
                  <a:srgbClr val="000000"/>
                </a:solidFill>
                <a:effectLst/>
                <a:latin typeface="Times New Roman" panose="02020603050405020304" pitchFamily="18" charset="0"/>
                <a:cs typeface="Times New Roman" panose="02020603050405020304" pitchFamily="18" charset="0"/>
              </a:rPr>
              <a:t>ex </a:t>
            </a:r>
            <a:r>
              <a:rPr lang="it-IT" b="0" i="0" dirty="0">
                <a:solidFill>
                  <a:srgbClr val="212529"/>
                </a:solidFill>
                <a:effectLst/>
                <a:latin typeface="Times New Roman" panose="02020603050405020304" pitchFamily="18" charset="0"/>
                <a:cs typeface="Times New Roman" panose="02020603050405020304" pitchFamily="18" charset="0"/>
              </a:rPr>
              <a:t>art. 348 </a:t>
            </a:r>
            <a:r>
              <a:rPr lang="it-IT" b="0" i="1" dirty="0">
                <a:solidFill>
                  <a:srgbClr val="000000"/>
                </a:solidFill>
                <a:effectLst/>
                <a:latin typeface="Times New Roman" panose="02020603050405020304" pitchFamily="18" charset="0"/>
                <a:cs typeface="Times New Roman" panose="02020603050405020304" pitchFamily="18" charset="0"/>
              </a:rPr>
              <a:t>ter</a:t>
            </a:r>
            <a:r>
              <a:rPr lang="it-IT" b="0" i="0" dirty="0">
                <a:solidFill>
                  <a:srgbClr val="212529"/>
                </a:solidFill>
                <a:effectLst/>
                <a:latin typeface="Times New Roman" panose="02020603050405020304" pitchFamily="18" charset="0"/>
                <a:cs typeface="Times New Roman" panose="02020603050405020304" pitchFamily="18" charset="0"/>
              </a:rPr>
              <a:t> c.p.c.</a:t>
            </a:r>
          </a:p>
          <a:p>
            <a:pPr algn="just"/>
            <a:r>
              <a:rPr lang="it-IT" b="0" i="0" dirty="0">
                <a:solidFill>
                  <a:srgbClr val="212529"/>
                </a:solidFill>
                <a:effectLst/>
                <a:latin typeface="Times New Roman" panose="02020603050405020304" pitchFamily="18" charset="0"/>
                <a:cs typeface="Times New Roman" panose="02020603050405020304" pitchFamily="18" charset="0"/>
              </a:rPr>
              <a:t>L’art. 348 </a:t>
            </a:r>
            <a:r>
              <a:rPr lang="it-IT" b="0" i="1" dirty="0">
                <a:solidFill>
                  <a:srgbClr val="000000"/>
                </a:solidFill>
                <a:effectLst/>
                <a:latin typeface="Times New Roman" panose="02020603050405020304" pitchFamily="18" charset="0"/>
                <a:cs typeface="Times New Roman" panose="02020603050405020304" pitchFamily="18" charset="0"/>
              </a:rPr>
              <a:t>bis</a:t>
            </a:r>
            <a:r>
              <a:rPr lang="it-IT" b="0" i="0" dirty="0">
                <a:solidFill>
                  <a:srgbClr val="212529"/>
                </a:solidFill>
                <a:effectLst/>
                <a:latin typeface="Times New Roman" panose="02020603050405020304" pitchFamily="18" charset="0"/>
                <a:cs typeface="Times New Roman" panose="02020603050405020304" pitchFamily="18" charset="0"/>
              </a:rPr>
              <a:t> c.p.c. viene riformulato nel senso di prevedere </a:t>
            </a:r>
            <a:r>
              <a:rPr lang="it-IT" b="1" i="0" dirty="0">
                <a:solidFill>
                  <a:srgbClr val="FF0000"/>
                </a:solidFill>
                <a:effectLst/>
                <a:latin typeface="Times New Roman" panose="02020603050405020304" pitchFamily="18" charset="0"/>
                <a:cs typeface="Times New Roman" panose="02020603050405020304" pitchFamily="18" charset="0"/>
              </a:rPr>
              <a:t>solo una modalità decisoria semplificata </a:t>
            </a:r>
            <a:r>
              <a:rPr lang="it-IT" b="0" i="0" dirty="0">
                <a:solidFill>
                  <a:srgbClr val="212529"/>
                </a:solidFill>
                <a:effectLst/>
                <a:latin typeface="Times New Roman" panose="02020603050405020304" pitchFamily="18" charset="0"/>
                <a:cs typeface="Times New Roman" panose="02020603050405020304" pitchFamily="18" charset="0"/>
              </a:rPr>
              <a:t>– la </a:t>
            </a:r>
            <a:r>
              <a:rPr lang="it-IT" b="1" i="0" dirty="0">
                <a:solidFill>
                  <a:srgbClr val="FF0000"/>
                </a:solidFill>
                <a:effectLst/>
                <a:latin typeface="Times New Roman" panose="02020603050405020304" pitchFamily="18" charset="0"/>
                <a:cs typeface="Times New Roman" panose="02020603050405020304" pitchFamily="18" charset="0"/>
              </a:rPr>
              <a:t>discussione orale </a:t>
            </a:r>
            <a:r>
              <a:rPr lang="it-IT" b="1" i="1" dirty="0">
                <a:solidFill>
                  <a:srgbClr val="FF0000"/>
                </a:solidFill>
                <a:effectLst/>
                <a:latin typeface="Times New Roman" panose="02020603050405020304" pitchFamily="18" charset="0"/>
                <a:cs typeface="Times New Roman" panose="02020603050405020304" pitchFamily="18" charset="0"/>
              </a:rPr>
              <a:t>ex </a:t>
            </a:r>
            <a:r>
              <a:rPr lang="it-IT" b="1" i="0" dirty="0">
                <a:solidFill>
                  <a:srgbClr val="FF0000"/>
                </a:solidFill>
                <a:effectLst/>
                <a:latin typeface="Times New Roman" panose="02020603050405020304" pitchFamily="18" charset="0"/>
                <a:cs typeface="Times New Roman" panose="02020603050405020304" pitchFamily="18" charset="0"/>
              </a:rPr>
              <a:t>art. 350 </a:t>
            </a:r>
            <a:r>
              <a:rPr lang="it-IT" b="1" i="1" dirty="0">
                <a:solidFill>
                  <a:srgbClr val="FF0000"/>
                </a:solidFill>
                <a:effectLst/>
                <a:latin typeface="Times New Roman" panose="02020603050405020304" pitchFamily="18" charset="0"/>
                <a:cs typeface="Times New Roman" panose="02020603050405020304" pitchFamily="18" charset="0"/>
              </a:rPr>
              <a:t>bis</a:t>
            </a:r>
            <a:r>
              <a:rPr lang="it-IT" b="1" i="0" dirty="0">
                <a:solidFill>
                  <a:srgbClr val="FF0000"/>
                </a:solidFill>
                <a:effectLst/>
                <a:latin typeface="Times New Roman" panose="02020603050405020304" pitchFamily="18" charset="0"/>
                <a:cs typeface="Times New Roman" panose="02020603050405020304" pitchFamily="18" charset="0"/>
              </a:rPr>
              <a:t> c.p.c</a:t>
            </a:r>
            <a:r>
              <a:rPr lang="it-IT" b="0" i="0" dirty="0">
                <a:solidFill>
                  <a:srgbClr val="212529"/>
                </a:solidFill>
                <a:effectLst/>
                <a:latin typeface="Times New Roman" panose="02020603050405020304" pitchFamily="18" charset="0"/>
                <a:cs typeface="Times New Roman" panose="02020603050405020304" pitchFamily="18" charset="0"/>
              </a:rPr>
              <a:t>. – nei casi nei quali l’appello sia ritenuto inammissibile o manifestamente infondato; si richiede, tuttavia, espressamente che </a:t>
            </a:r>
            <a:r>
              <a:rPr lang="it-IT" b="0" i="0" u="sng" dirty="0">
                <a:solidFill>
                  <a:srgbClr val="212529"/>
                </a:solidFill>
                <a:effectLst/>
                <a:latin typeface="Times New Roman" panose="02020603050405020304" pitchFamily="18" charset="0"/>
                <a:cs typeface="Times New Roman" panose="02020603050405020304" pitchFamily="18" charset="0"/>
              </a:rPr>
              <a:t>tali presupposti debbano riscontrarsi anche nell’eventuale appello incidentale, oltre che nell’appello principale </a:t>
            </a:r>
            <a:r>
              <a:rPr lang="it-IT" b="0" i="0" dirty="0">
                <a:solidFill>
                  <a:srgbClr val="212529"/>
                </a:solidFill>
                <a:effectLst/>
                <a:latin typeface="Times New Roman" panose="02020603050405020304" pitchFamily="18" charset="0"/>
                <a:cs typeface="Times New Roman" panose="02020603050405020304" pitchFamily="18" charset="0"/>
              </a:rPr>
              <a:t>e, quindi, con riguardo all’intero giudizio; in difetto, il giudice deve procedere alla “</a:t>
            </a:r>
            <a:r>
              <a:rPr lang="it-IT" b="0" i="1" dirty="0">
                <a:solidFill>
                  <a:srgbClr val="000000"/>
                </a:solidFill>
                <a:effectLst/>
                <a:latin typeface="Times New Roman" panose="02020603050405020304" pitchFamily="18" charset="0"/>
                <a:cs typeface="Times New Roman" panose="02020603050405020304" pitchFamily="18" charset="0"/>
              </a:rPr>
              <a:t>trattazione di tutte le impugnazioni</a:t>
            </a:r>
            <a:r>
              <a:rPr lang="it-IT" b="0" i="0" dirty="0">
                <a:solidFill>
                  <a:srgbClr val="212529"/>
                </a:solidFill>
                <a:effectLst/>
                <a:latin typeface="Times New Roman" panose="02020603050405020304" pitchFamily="18" charset="0"/>
                <a:cs typeface="Times New Roman" panose="02020603050405020304" pitchFamily="18" charset="0"/>
              </a:rPr>
              <a:t>”.</a:t>
            </a:r>
          </a:p>
          <a:p>
            <a:pPr algn="just"/>
            <a:r>
              <a:rPr lang="it-IT" b="0" i="0" dirty="0">
                <a:solidFill>
                  <a:srgbClr val="212529"/>
                </a:solidFill>
                <a:effectLst/>
                <a:latin typeface="Times New Roman" panose="02020603050405020304" pitchFamily="18" charset="0"/>
                <a:cs typeface="Times New Roman" panose="02020603050405020304" pitchFamily="18" charset="0"/>
              </a:rPr>
              <a:t>Il legislatore consente, quindi, l’immediata definizione semplificata solo se riferibile all’intera causa, dovendosi altrimenti procedere alla ordinaria fase di trattazione.</a:t>
            </a:r>
          </a:p>
          <a:p>
            <a:endParaRPr lang="it-IT" dirty="0"/>
          </a:p>
        </p:txBody>
      </p:sp>
      <p:pic>
        <p:nvPicPr>
          <p:cNvPr id="4" name="Immagine 3">
            <a:extLst>
              <a:ext uri="{FF2B5EF4-FFF2-40B4-BE49-F238E27FC236}">
                <a16:creationId xmlns:a16="http://schemas.microsoft.com/office/drawing/2014/main" id="{D66ADB5D-7B37-CE58-53A4-48CA3081664E}"/>
              </a:ext>
            </a:extLst>
          </p:cNvPr>
          <p:cNvPicPr>
            <a:picLocks noChangeAspect="1"/>
          </p:cNvPicPr>
          <p:nvPr/>
        </p:nvPicPr>
        <p:blipFill>
          <a:blip r:embed="rId2"/>
          <a:stretch>
            <a:fillRect/>
          </a:stretch>
        </p:blipFill>
        <p:spPr>
          <a:xfrm>
            <a:off x="10165743" y="959105"/>
            <a:ext cx="1767993" cy="731583"/>
          </a:xfrm>
          <a:prstGeom prst="rect">
            <a:avLst/>
          </a:prstGeom>
        </p:spPr>
      </p:pic>
      <p:pic>
        <p:nvPicPr>
          <p:cNvPr id="5" name="Immagine 4">
            <a:extLst>
              <a:ext uri="{FF2B5EF4-FFF2-40B4-BE49-F238E27FC236}">
                <a16:creationId xmlns:a16="http://schemas.microsoft.com/office/drawing/2014/main" id="{81B3DC2D-F290-B1B3-FE36-B3F9105FFA04}"/>
              </a:ext>
            </a:extLst>
          </p:cNvPr>
          <p:cNvPicPr>
            <a:picLocks noChangeAspect="1"/>
          </p:cNvPicPr>
          <p:nvPr/>
        </p:nvPicPr>
        <p:blipFill>
          <a:blip r:embed="rId3"/>
          <a:stretch>
            <a:fillRect/>
          </a:stretch>
        </p:blipFill>
        <p:spPr>
          <a:xfrm>
            <a:off x="838200" y="6176963"/>
            <a:ext cx="1548518" cy="493819"/>
          </a:xfrm>
          <a:prstGeom prst="rect">
            <a:avLst/>
          </a:prstGeom>
        </p:spPr>
      </p:pic>
    </p:spTree>
    <p:extLst>
      <p:ext uri="{BB962C8B-B14F-4D97-AF65-F5344CB8AC3E}">
        <p14:creationId xmlns:p14="http://schemas.microsoft.com/office/powerpoint/2010/main" val="254863945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C2BED075D094D47BEED1432A078DA6D" ma:contentTypeVersion="13" ma:contentTypeDescription="Creare un nuovo documento." ma:contentTypeScope="" ma:versionID="f3cbd1be3cf80f9eb7a1eab8f663d263">
  <xsd:schema xmlns:xsd="http://www.w3.org/2001/XMLSchema" xmlns:xs="http://www.w3.org/2001/XMLSchema" xmlns:p="http://schemas.microsoft.com/office/2006/metadata/properties" xmlns:ns2="e51b996e-8e65-4322-ab1b-b6986186a920" xmlns:ns3="d9027789-733c-4c69-9658-3261ad6a2ebe" targetNamespace="http://schemas.microsoft.com/office/2006/metadata/properties" ma:root="true" ma:fieldsID="132414a1fc5ad5f9535c9b5d22d52284" ns2:_="" ns3:_="">
    <xsd:import namespace="e51b996e-8e65-4322-ab1b-b6986186a920"/>
    <xsd:import namespace="d9027789-733c-4c69-9658-3261ad6a2eb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1b996e-8e65-4322-ab1b-b6986186a9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Tag immagine" ma:readOnly="false" ma:fieldId="{5cf76f15-5ced-4ddc-b409-7134ff3c332f}" ma:taxonomyMulti="true" ma:sspId="b96d6b56-9229-47fc-a629-c3c0cfd3ea3e"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9027789-733c-4c69-9658-3261ad6a2ebe"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f769226-c558-4de1-8254-a74a995603fc}" ma:internalName="TaxCatchAll" ma:showField="CatchAllData" ma:web="d9027789-733c-4c69-9658-3261ad6a2eb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51b996e-8e65-4322-ab1b-b6986186a920">
      <Terms xmlns="http://schemas.microsoft.com/office/infopath/2007/PartnerControls"/>
    </lcf76f155ced4ddcb4097134ff3c332f>
    <TaxCatchAll xmlns="d9027789-733c-4c69-9658-3261ad6a2ebe" xsi:nil="true"/>
  </documentManagement>
</p:properties>
</file>

<file path=customXml/itemProps1.xml><?xml version="1.0" encoding="utf-8"?>
<ds:datastoreItem xmlns:ds="http://schemas.openxmlformats.org/officeDocument/2006/customXml" ds:itemID="{24010C9A-9DAF-48DB-B2C6-D375A7D1E8A6}"/>
</file>

<file path=customXml/itemProps2.xml><?xml version="1.0" encoding="utf-8"?>
<ds:datastoreItem xmlns:ds="http://schemas.openxmlformats.org/officeDocument/2006/customXml" ds:itemID="{E14C67EB-D79A-43E6-AB46-F01C2FDB96BD}"/>
</file>

<file path=customXml/itemProps3.xml><?xml version="1.0" encoding="utf-8"?>
<ds:datastoreItem xmlns:ds="http://schemas.openxmlformats.org/officeDocument/2006/customXml" ds:itemID="{6223DD47-2FAF-4075-BD72-90A9C6915970}"/>
</file>

<file path=docProps/app.xml><?xml version="1.0" encoding="utf-8"?>
<Properties xmlns="http://schemas.openxmlformats.org/officeDocument/2006/extended-properties" xmlns:vt="http://schemas.openxmlformats.org/officeDocument/2006/docPropsVTypes">
  <TotalTime>216</TotalTime>
  <Words>3492</Words>
  <Application>Microsoft Office PowerPoint</Application>
  <PresentationFormat>Widescreen</PresentationFormat>
  <Paragraphs>98</Paragraphs>
  <Slides>18</Slides>
  <Notes>0</Notes>
  <HiddenSlides>0</HiddenSlides>
  <MMClips>2</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18</vt:i4>
      </vt:variant>
    </vt:vector>
  </HeadingPairs>
  <TitlesOfParts>
    <vt:vector size="24" baseType="lpstr">
      <vt:lpstr>Arial</vt:lpstr>
      <vt:lpstr>Calibri</vt:lpstr>
      <vt:lpstr>Calibri Light</vt:lpstr>
      <vt:lpstr>Roboto</vt:lpstr>
      <vt:lpstr>Times New Roman</vt:lpstr>
      <vt:lpstr>Tema di Office</vt:lpstr>
      <vt:lpstr>Presentazione standard di PowerPoint</vt:lpstr>
      <vt:lpstr>Indice</vt:lpstr>
      <vt:lpstr>Obiettivi</vt:lpstr>
      <vt:lpstr>Termine breve per l’impugnazione  (art. 326 c.p.c.)</vt:lpstr>
      <vt:lpstr> Impugnazioni incidentali tardive  (art. 334 c.p.c.)</vt:lpstr>
      <vt:lpstr>Forma dell’appello  (art. 342 c.p.c.)</vt:lpstr>
      <vt:lpstr>Appello incidentale  (art. 343 c.p.c.)</vt:lpstr>
      <vt:lpstr>Improcedibilità     (art. 348 c.p.c.)   </vt:lpstr>
      <vt:lpstr>Inammissibilità e manifesta infondatezza (art. 348 bis c.p.c.)</vt:lpstr>
      <vt:lpstr>Nomina dell’istruttore  (art. 349 bis c.p.c.)</vt:lpstr>
      <vt:lpstr> Trattazione (art. 350 c.p.c.)</vt:lpstr>
      <vt:lpstr> Decisione a seguito di discussione orale (art. 350 bis c.p.c.)</vt:lpstr>
      <vt:lpstr>Provvedimenti sull’esecuzione provvisoria (artt. 351 e 283 c.p.c.)</vt:lpstr>
      <vt:lpstr>Decisione (art. 352 c.p.c.)</vt:lpstr>
      <vt:lpstr>Rimessione al primo giudice (art. 354 c.p.c.).</vt:lpstr>
      <vt:lpstr>Le cause di appello di competenza del Tribunale (art. 359 c.p.c.).</vt:lpstr>
      <vt:lpstr>Grazie per l’attenzione!</vt:lpstr>
      <vt:lpstr>Bibliografia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novità della Riforma Cartabia</dc:title>
  <dc:creator>Luca Conte</dc:creator>
  <cp:lastModifiedBy>Michele De Filippis</cp:lastModifiedBy>
  <cp:revision>15</cp:revision>
  <dcterms:created xsi:type="dcterms:W3CDTF">2023-05-13T13:23:55Z</dcterms:created>
  <dcterms:modified xsi:type="dcterms:W3CDTF">2023-07-10T13:47:55Z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0x0101006C2BED075D094D47BEED1432A078DA6D</vt:lpwstr>
  </property>
</Properties>
</file>