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Lst>
  <p:notesMasterIdLst>
    <p:notesMasterId r:id="rId18"/>
  </p:notesMasterIdLst>
  <p:sldIdLst>
    <p:sldId id="309" r:id="rId5"/>
    <p:sldId id="351" r:id="rId6"/>
    <p:sldId id="355" r:id="rId7"/>
    <p:sldId id="363" r:id="rId8"/>
    <p:sldId id="364" r:id="rId9"/>
    <p:sldId id="366" r:id="rId10"/>
    <p:sldId id="357" r:id="rId11"/>
    <p:sldId id="365" r:id="rId12"/>
    <p:sldId id="358" r:id="rId13"/>
    <p:sldId id="359" r:id="rId14"/>
    <p:sldId id="362" r:id="rId15"/>
    <p:sldId id="361" r:id="rId16"/>
    <p:sldId id="308" r:id="rId17"/>
  </p:sldIdLst>
  <p:sldSz cx="12192000" cy="6858000"/>
  <p:notesSz cx="6858000" cy="9144000"/>
  <p:custDataLst>
    <p:tags r:id="rId19"/>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937" userDrawn="1">
          <p15:clr>
            <a:srgbClr val="A4A3A4"/>
          </p15:clr>
        </p15:guide>
        <p15:guide id="3" pos="7219" userDrawn="1">
          <p15:clr>
            <a:srgbClr val="A4A3A4"/>
          </p15:clr>
        </p15:guide>
        <p15:guide id="4" pos="2184" userDrawn="1">
          <p15:clr>
            <a:srgbClr val="A4A3A4"/>
          </p15:clr>
        </p15:guide>
        <p15:guide id="5" orient="horz" pos="1638" userDrawn="1">
          <p15:clr>
            <a:srgbClr val="A4A3A4"/>
          </p15:clr>
        </p15:guide>
        <p15:guide id="6" orient="horz" pos="1298" userDrawn="1">
          <p15:clr>
            <a:srgbClr val="A4A3A4"/>
          </p15:clr>
        </p15:guide>
        <p15:guide id="7" orient="horz" pos="981" userDrawn="1">
          <p15:clr>
            <a:srgbClr val="A4A3A4"/>
          </p15:clr>
        </p15:guide>
        <p15:guide id="8" pos="2593" userDrawn="1">
          <p15:clr>
            <a:srgbClr val="A4A3A4"/>
          </p15:clr>
        </p15:guide>
        <p15:guide id="9" pos="6403" userDrawn="1">
          <p15:clr>
            <a:srgbClr val="A4A3A4"/>
          </p15:clr>
        </p15:guide>
        <p15:guide id="10" pos="506" userDrawn="1">
          <p15:clr>
            <a:srgbClr val="A4A3A4"/>
          </p15:clr>
        </p15:guide>
        <p15:guide id="11" orient="horz" pos="4006" userDrawn="1">
          <p15:clr>
            <a:srgbClr val="A4A3A4"/>
          </p15:clr>
        </p15:guide>
        <p15:guide id="12" pos="5246" userDrawn="1">
          <p15:clr>
            <a:srgbClr val="A4A3A4"/>
          </p15:clr>
        </p15:guide>
        <p15:guide id="13" orient="horz" pos="709" userDrawn="1">
          <p15:clr>
            <a:srgbClr val="A4A3A4"/>
          </p15:clr>
        </p15:guide>
        <p15:guide id="14" orient="horz" pos="4065" userDrawn="1">
          <p15:clr>
            <a:srgbClr val="A4A3A4"/>
          </p15:clr>
        </p15:guide>
        <p15:guide id="15" orient="horz" pos="24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491EB15-E5B6-C1FC-DB62-2BA7935373F9}" name="Elisa Fontana" initials="EF" userId="S::elisa.fontana@intelleraconsulting.com::108155bc-8744-472f-957e-698d0aef76f1" providerId="AD"/>
  <p188:author id="{E9A0A888-150C-40B1-EC5E-5C03CF3DCC1A}" name="Marco Lombardi" initials="ML" userId="S::marco.lombardi@intelleraconsulting.com::09fee161-bd1f-4855-8316-b172fd94ee4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Elisa E Fontana" initials="EEF"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77F"/>
    <a:srgbClr val="52504E"/>
    <a:srgbClr val="D3172B"/>
    <a:srgbClr val="B3B3B3"/>
    <a:srgbClr val="004239"/>
    <a:srgbClr val="7AE1BF"/>
    <a:srgbClr val="EBF1F9"/>
    <a:srgbClr val="00BF6F"/>
    <a:srgbClr val="FFC658"/>
    <a:srgbClr val="B0B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27102A9-8310-4765-A935-A1911B00CA55}" styleName="Stile chiaro 1 - Colore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8B1032C-EA38-4F05-BA0D-38AFFFC7BED3}" styleName="Stile chiaro 3 - Color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C4B1156A-380E-4F78-BDF5-A606A8083BF9}" styleName="Stile medio 4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ile medio 4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ile medio 4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autoAdjust="0"/>
    <p:restoredTop sz="95238" autoAdjust="0"/>
  </p:normalViewPr>
  <p:slideViewPr>
    <p:cSldViewPr snapToGrid="0">
      <p:cViewPr varScale="1">
        <p:scale>
          <a:sx n="111" d="100"/>
          <a:sy n="111" d="100"/>
        </p:scale>
        <p:origin x="632" y="192"/>
      </p:cViewPr>
      <p:guideLst>
        <p:guide orient="horz" pos="3929"/>
        <p:guide pos="937"/>
        <p:guide pos="7219"/>
        <p:guide pos="2184"/>
        <p:guide orient="horz" pos="1638"/>
        <p:guide orient="horz" pos="1298"/>
        <p:guide orient="horz" pos="981"/>
        <p:guide pos="2593"/>
        <p:guide pos="6403"/>
        <p:guide pos="506"/>
        <p:guide orient="horz" pos="4006"/>
        <p:guide pos="5246"/>
        <p:guide orient="horz" pos="709"/>
        <p:guide orient="horz" pos="4065"/>
        <p:guide orient="horz" pos="2432"/>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DDA8F8-B397-C84C-B421-9B5451ED5A39}" type="datetimeFigureOut">
              <a:rPr lang="it-IT" smtClean="0"/>
              <a:t>16/06/23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AE48FC-613A-8147-9C97-A6C237BAC545}" type="slidenum">
              <a:rPr lang="it-IT" smtClean="0"/>
              <a:t>‹N›</a:t>
            </a:fld>
            <a:endParaRPr lang="it-IT"/>
          </a:p>
        </p:txBody>
      </p:sp>
    </p:spTree>
    <p:extLst>
      <p:ext uri="{BB962C8B-B14F-4D97-AF65-F5344CB8AC3E}">
        <p14:creationId xmlns:p14="http://schemas.microsoft.com/office/powerpoint/2010/main" val="591011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 xmlns:a14="http://schemas.microsoft.com/office/drawing/2010/main"/>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070275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olo Testo"/>
          <p:cNvSpPr txBox="1">
            <a:spLocks noGrp="1"/>
          </p:cNvSpPr>
          <p:nvPr>
            <p:ph type="title"/>
          </p:nvPr>
        </p:nvSpPr>
        <p:spPr>
          <a:xfrm>
            <a:off x="415599" y="593368"/>
            <a:ext cx="11360803" cy="763601"/>
          </a:xfrm>
          <a:prstGeom prst="rect">
            <a:avLst/>
          </a:prstGeom>
          <a:ln w="12700">
            <a:miter lim="400000"/>
          </a:ln>
          <a:extLst>
            <a:ext uri="{C572A759-6A51-4108-AA02-DFA0A04FC94B}">
              <ma14:wrappingTextBoxFlag xmlns="" xmlns:ma14="http://schemas.microsoft.com/office/mac/drawingml/2011/main" val="1"/>
            </a:ext>
          </a:extLst>
        </p:spPr>
        <p:txBody>
          <a:bodyPr lIns="121896" tIns="121896" rIns="121896" bIns="121896">
            <a:normAutofit/>
          </a:bodyPr>
          <a:lstStyle/>
          <a:p>
            <a:r>
              <a:t>Titolo Testo</a:t>
            </a:r>
          </a:p>
        </p:txBody>
      </p:sp>
      <p:sp>
        <p:nvSpPr>
          <p:cNvPr id="3" name="Corpo livello uno…"/>
          <p:cNvSpPr txBox="1">
            <a:spLocks noGrp="1"/>
          </p:cNvSpPr>
          <p:nvPr>
            <p:ph type="body" idx="1"/>
          </p:nvPr>
        </p:nvSpPr>
        <p:spPr>
          <a:xfrm>
            <a:off x="415599" y="1536633"/>
            <a:ext cx="11360803" cy="4555200"/>
          </a:xfrm>
          <a:prstGeom prst="rect">
            <a:avLst/>
          </a:prstGeom>
          <a:ln w="12700">
            <a:miter lim="400000"/>
          </a:ln>
          <a:extLst>
            <a:ext uri="{C572A759-6A51-4108-AA02-DFA0A04FC94B}">
              <ma14:wrappingTextBoxFlag xmlns="" xmlns:ma14="http://schemas.microsoft.com/office/mac/drawingml/2011/main" val="1"/>
            </a:ext>
          </a:extLst>
        </p:spPr>
        <p:txBody>
          <a:bodyPr lIns="121896" tIns="121896" rIns="121896" bIns="121896">
            <a:normAutofit/>
          </a:bodyPr>
          <a:lstStyle/>
          <a:p>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a:spLocks noGrp="1"/>
          </p:cNvSpPr>
          <p:nvPr>
            <p:ph type="sldNum" sz="quarter" idx="2"/>
          </p:nvPr>
        </p:nvSpPr>
        <p:spPr>
          <a:xfrm>
            <a:off x="11531970" y="6256909"/>
            <a:ext cx="496241" cy="446228"/>
          </a:xfrm>
          <a:prstGeom prst="rect">
            <a:avLst/>
          </a:prstGeom>
          <a:ln w="12700">
            <a:miter lim="400000"/>
          </a:ln>
        </p:spPr>
        <p:txBody>
          <a:bodyPr wrap="none" lIns="121896" tIns="121896" rIns="121896" bIns="121896" anchor="ctr">
            <a:spAutoFit/>
          </a:bodyPr>
          <a:lstStyle>
            <a:lvl1pPr algn="r">
              <a:defRPr sz="1300">
                <a:solidFill>
                  <a:schemeClr val="accent2">
                    <a:lumOff val="21764"/>
                  </a:schemeClr>
                </a:solidFill>
              </a:defRPr>
            </a:lvl1pPr>
          </a:lstStyle>
          <a:p>
            <a:pPr defTabSz="1219170" hangingPunct="0"/>
            <a:fld id="{86CB4B4D-7CA3-9044-876B-883B54F8677D}" type="slidenum">
              <a:rPr kern="0">
                <a:solidFill>
                  <a:srgbClr val="212121">
                    <a:lumOff val="21764"/>
                  </a:srgbClr>
                </a:solidFill>
                <a:latin typeface="Arial"/>
                <a:ea typeface="Arial"/>
                <a:cs typeface="Arial"/>
                <a:sym typeface="Arial"/>
              </a:rPr>
              <a:pPr defTabSz="1219170" hangingPunct="0"/>
              <a:t>‹N›</a:t>
            </a:fld>
            <a:endParaRPr kern="0">
              <a:solidFill>
                <a:srgbClr val="212121">
                  <a:lumOff val="21764"/>
                </a:srgbClr>
              </a:solidFill>
              <a:latin typeface="Arial"/>
              <a:ea typeface="Arial"/>
              <a:cs typeface="Arial"/>
              <a:sym typeface="Arial"/>
            </a:endParaRPr>
          </a:p>
        </p:txBody>
      </p:sp>
    </p:spTree>
  </p:cSld>
  <p:clrMap bg1="lt1" tx1="dk1" bg2="lt2" tx2="dk2" accent1="accent1" accent2="accent2" accent3="accent3" accent4="accent4" accent5="accent5" accent6="accent6" hlink="hlink" folHlink="folHlink"/>
  <p:sldLayoutIdLst>
    <p:sldLayoutId id="2147483695" r:id="rId1"/>
    <p:sldLayoutId id="2147483697" r:id="rId2"/>
  </p:sldLayoutIdLst>
  <p:transition spd="med"/>
  <p:txStyles>
    <p:titleStyle>
      <a:lvl1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1pPr>
      <a:lvl2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2pPr>
      <a:lvl3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3pPr>
      <a:lvl4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4pPr>
      <a:lvl5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5pPr>
      <a:lvl6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6pPr>
      <a:lvl7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7pPr>
      <a:lvl8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8pPr>
      <a:lvl9pPr marL="0" marR="0" indent="0" algn="l" defTabSz="1219170" rtl="0" latinLnBrk="0">
        <a:lnSpc>
          <a:spcPct val="100000"/>
        </a:lnSpc>
        <a:spcBef>
          <a:spcPts val="0"/>
        </a:spcBef>
        <a:spcAft>
          <a:spcPts val="0"/>
        </a:spcAft>
        <a:buClrTx/>
        <a:buSzTx/>
        <a:buFontTx/>
        <a:buNone/>
        <a:tabLst/>
        <a:defRPr sz="3700" b="0" i="0" u="none" strike="noStrike" cap="none" spc="0" baseline="0">
          <a:ln>
            <a:noFill/>
          </a:ln>
          <a:solidFill>
            <a:srgbClr val="000000"/>
          </a:solidFill>
          <a:uFillTx/>
          <a:latin typeface="+mj-lt"/>
          <a:ea typeface="+mj-ea"/>
          <a:cs typeface="+mj-cs"/>
          <a:sym typeface="Arial"/>
        </a:defRPr>
      </a:lvl9pPr>
    </p:titleStyle>
    <p:bodyStyle>
      <a:lvl1pPr marL="609585" marR="0" indent="-457189"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1pPr>
      <a:lvl2pPr marL="134011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2pPr>
      <a:lvl3pPr marL="194970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3pPr>
      <a:lvl4pPr marL="255928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4pPr>
      <a:lvl5pPr marL="3168873"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5pPr>
      <a:lvl6pPr marL="3778458"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6pPr>
      <a:lvl7pPr marL="438804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7pPr>
      <a:lvl8pPr marL="4997627"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8pPr>
      <a:lvl9pPr marL="5607212" marR="0" indent="-544272" algn="l" defTabSz="1219170" rtl="0" latinLnBrk="0">
        <a:lnSpc>
          <a:spcPct val="115000"/>
        </a:lnSpc>
        <a:spcBef>
          <a:spcPts val="0"/>
        </a:spcBef>
        <a:spcAft>
          <a:spcPts val="0"/>
        </a:spcAft>
        <a:buClr>
          <a:schemeClr val="accent2">
            <a:lumOff val="21764"/>
          </a:schemeClr>
        </a:buClr>
        <a:buSzPts val="1800"/>
        <a:buFont typeface="Arial"/>
        <a:buChar char="■"/>
        <a:tabLst/>
        <a:defRPr sz="2400" b="0" i="0" u="none" strike="noStrike" cap="none" spc="0" baseline="0">
          <a:ln>
            <a:noFill/>
          </a:ln>
          <a:solidFill>
            <a:schemeClr val="accent2">
              <a:lumOff val="21764"/>
            </a:schemeClr>
          </a:solidFill>
          <a:uFillTx/>
          <a:latin typeface="+mj-lt"/>
          <a:ea typeface="+mj-ea"/>
          <a:cs typeface="+mj-cs"/>
          <a:sym typeface="Arial"/>
        </a:defRPr>
      </a:lvl9pPr>
    </p:bodyStyle>
    <p:otherStyle>
      <a:lvl1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1pPr>
      <a:lvl2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2pPr>
      <a:lvl3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3pPr>
      <a:lvl4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4pPr>
      <a:lvl5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5pPr>
      <a:lvl6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6pPr>
      <a:lvl7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7pPr>
      <a:lvl8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8pPr>
      <a:lvl9pPr marL="0" marR="0" indent="0" algn="r" defTabSz="1219170" rtl="0" latinLnBrk="0">
        <a:lnSpc>
          <a:spcPct val="100000"/>
        </a:lnSpc>
        <a:spcBef>
          <a:spcPts val="0"/>
        </a:spcBef>
        <a:spcAft>
          <a:spcPts val="0"/>
        </a:spcAft>
        <a:buClrTx/>
        <a:buSzTx/>
        <a:buFontTx/>
        <a:buNone/>
        <a:tabLst/>
        <a:defRPr sz="13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954107"/>
          </a:xfrm>
          <a:prstGeom prst="rect">
            <a:avLst/>
          </a:prstGeom>
          <a:noFill/>
        </p:spPr>
        <p:txBody>
          <a:bodyPr wrap="square" lIns="91440" tIns="45720" rIns="91440" bIns="45720" rtlCol="0" anchor="t">
            <a:spAutoFit/>
          </a:bodyPr>
          <a:lstStyle/>
          <a:p>
            <a:pPr algn="ctr"/>
            <a:r>
              <a:rPr lang="it-IT" sz="2800" b="1" dirty="0"/>
              <a:t>Procedimento semplificato</a:t>
            </a: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95410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PON Governance e Capacità Istituzionale 2014-2020 </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064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5C0390-32A4-A36A-A9BC-2BE337864E43}"/>
              </a:ext>
            </a:extLst>
          </p:cNvPr>
          <p:cNvSpPr>
            <a:spLocks noGrp="1"/>
          </p:cNvSpPr>
          <p:nvPr>
            <p:ph type="title"/>
          </p:nvPr>
        </p:nvSpPr>
        <p:spPr>
          <a:xfrm>
            <a:off x="412371" y="881360"/>
            <a:ext cx="11360803" cy="866417"/>
          </a:xfrm>
        </p:spPr>
        <p:txBody>
          <a:bodyPr/>
          <a:lstStyle/>
          <a:p>
            <a:pPr algn="ctr"/>
            <a:r>
              <a:rPr lang="it-IT" sz="2800" dirty="0"/>
              <a:t>3. La costituzione delle parti</a:t>
            </a:r>
            <a:endParaRPr lang="it-IT" dirty="0">
              <a:solidFill>
                <a:srgbClr val="0070C0"/>
              </a:solidFill>
            </a:endParaRPr>
          </a:p>
        </p:txBody>
      </p:sp>
      <p:sp>
        <p:nvSpPr>
          <p:cNvPr id="3" name="Segnaposto testo 2">
            <a:extLst>
              <a:ext uri="{FF2B5EF4-FFF2-40B4-BE49-F238E27FC236}">
                <a16:creationId xmlns:a16="http://schemas.microsoft.com/office/drawing/2014/main" id="{C233CBE6-4414-847E-1334-85891B8DE104}"/>
              </a:ext>
            </a:extLst>
          </p:cNvPr>
          <p:cNvSpPr>
            <a:spLocks noGrp="1"/>
          </p:cNvSpPr>
          <p:nvPr>
            <p:ph type="body" idx="1"/>
          </p:nvPr>
        </p:nvSpPr>
        <p:spPr/>
        <p:txBody>
          <a:bodyPr>
            <a:normAutofit/>
          </a:bodyPr>
          <a:lstStyle/>
          <a:p>
            <a:pPr marL="152396" indent="0" algn="ctr">
              <a:buNone/>
            </a:pPr>
            <a:r>
              <a:rPr lang="it-IT" sz="2800" b="1" u="sng" dirty="0">
                <a:solidFill>
                  <a:schemeClr val="tx1"/>
                </a:solidFill>
                <a:latin typeface="Times New Roman" panose="02020603050405020304" pitchFamily="18" charset="0"/>
                <a:cs typeface="Times New Roman" panose="02020603050405020304" pitchFamily="18" charset="0"/>
              </a:rPr>
              <a:t>La costituzione del convenuto</a:t>
            </a:r>
            <a:endParaRPr lang="it-IT" sz="2800" u="sng" dirty="0">
              <a:latin typeface="Times New Roman" panose="02020603050405020304" pitchFamily="18" charset="0"/>
              <a:cs typeface="Times New Roman" panose="02020603050405020304" pitchFamily="18" charset="0"/>
            </a:endParaRPr>
          </a:p>
          <a:p>
            <a:pPr algn="just"/>
            <a:r>
              <a:rPr lang="it-IT" sz="2800" dirty="0">
                <a:solidFill>
                  <a:schemeClr val="tx1"/>
                </a:solidFill>
                <a:latin typeface="Times New Roman" panose="02020603050405020304" pitchFamily="18" charset="0"/>
                <a:cs typeface="Times New Roman" panose="02020603050405020304" pitchFamily="18" charset="0"/>
              </a:rPr>
              <a:t>Deposito comparsa di risposta</a:t>
            </a:r>
          </a:p>
          <a:p>
            <a:pPr algn="just"/>
            <a:r>
              <a:rPr lang="it-IT" sz="2800" dirty="0">
                <a:solidFill>
                  <a:schemeClr val="tx1"/>
                </a:solidFill>
                <a:latin typeface="Times New Roman" panose="02020603050405020304" pitchFamily="18" charset="0"/>
                <a:cs typeface="Times New Roman" panose="02020603050405020304" pitchFamily="18" charset="0"/>
              </a:rPr>
              <a:t>Propone difese e prende posizione in modo chiaro e specifico</a:t>
            </a:r>
          </a:p>
          <a:p>
            <a:pPr algn="just"/>
            <a:r>
              <a:rPr lang="it-IT" sz="2800" dirty="0">
                <a:solidFill>
                  <a:schemeClr val="tx1"/>
                </a:solidFill>
                <a:latin typeface="Times New Roman" panose="02020603050405020304" pitchFamily="18" charset="0"/>
                <a:cs typeface="Times New Roman" panose="02020603050405020304" pitchFamily="18" charset="0"/>
              </a:rPr>
              <a:t>Indica i mezzi di prova/documenti</a:t>
            </a:r>
          </a:p>
          <a:p>
            <a:pPr algn="just"/>
            <a:r>
              <a:rPr lang="it-IT" sz="2800" dirty="0">
                <a:solidFill>
                  <a:schemeClr val="tx1"/>
                </a:solidFill>
                <a:latin typeface="Times New Roman" panose="02020603050405020304" pitchFamily="18" charset="0"/>
                <a:cs typeface="Times New Roman" panose="02020603050405020304" pitchFamily="18" charset="0"/>
              </a:rPr>
              <a:t>Formula conclusioni</a:t>
            </a:r>
          </a:p>
          <a:p>
            <a:pPr algn="just"/>
            <a:r>
              <a:rPr lang="it-IT" sz="2800" dirty="0">
                <a:solidFill>
                  <a:schemeClr val="tx1"/>
                </a:solidFill>
                <a:latin typeface="Times New Roman" panose="02020603050405020304" pitchFamily="18" charset="0"/>
                <a:cs typeface="Times New Roman" panose="02020603050405020304" pitchFamily="18" charset="0"/>
              </a:rPr>
              <a:t>A pena di decadenza</a:t>
            </a:r>
            <a:r>
              <a:rPr lang="it-IT" sz="2800" b="1" dirty="0">
                <a:solidFill>
                  <a:schemeClr val="tx1"/>
                </a:solidFill>
                <a:latin typeface="Times New Roman" panose="02020603050405020304" pitchFamily="18" charset="0"/>
                <a:cs typeface="Times New Roman" panose="02020603050405020304" pitchFamily="18" charset="0"/>
              </a:rPr>
              <a:t>: </a:t>
            </a:r>
            <a:r>
              <a:rPr lang="it-IT" sz="2800" dirty="0">
                <a:solidFill>
                  <a:schemeClr val="tx1"/>
                </a:solidFill>
                <a:latin typeface="Times New Roman" panose="02020603050405020304" pitchFamily="18" charset="0"/>
                <a:cs typeface="Times New Roman" panose="02020603050405020304" pitchFamily="18" charset="0"/>
              </a:rPr>
              <a:t>eccezioni in senso stretto, domanda riconvenzionale, chiamata del terzo</a:t>
            </a:r>
          </a:p>
          <a:p>
            <a:pPr marL="152396" indent="0">
              <a:buNone/>
            </a:pPr>
            <a:endParaRPr lang="it-IT" dirty="0"/>
          </a:p>
        </p:txBody>
      </p:sp>
    </p:spTree>
    <p:extLst>
      <p:ext uri="{BB962C8B-B14F-4D97-AF65-F5344CB8AC3E}">
        <p14:creationId xmlns:p14="http://schemas.microsoft.com/office/powerpoint/2010/main" val="213777327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4A9978-1A86-A24F-BCF3-182326885D24}"/>
              </a:ext>
            </a:extLst>
          </p:cNvPr>
          <p:cNvSpPr>
            <a:spLocks noGrp="1"/>
          </p:cNvSpPr>
          <p:nvPr>
            <p:ph type="title"/>
          </p:nvPr>
        </p:nvSpPr>
        <p:spPr/>
        <p:txBody>
          <a:bodyPr/>
          <a:lstStyle/>
          <a:p>
            <a:pPr algn="ctr"/>
            <a:r>
              <a:rPr lang="it-IT" dirty="0"/>
              <a:t>3. La costituzione delle parti</a:t>
            </a:r>
          </a:p>
        </p:txBody>
      </p:sp>
      <p:sp>
        <p:nvSpPr>
          <p:cNvPr id="3" name="Segnaposto testo 2">
            <a:extLst>
              <a:ext uri="{FF2B5EF4-FFF2-40B4-BE49-F238E27FC236}">
                <a16:creationId xmlns:a16="http://schemas.microsoft.com/office/drawing/2014/main" id="{153E518E-ECBB-7F46-B397-966EF1831826}"/>
              </a:ext>
            </a:extLst>
          </p:cNvPr>
          <p:cNvSpPr>
            <a:spLocks noGrp="1"/>
          </p:cNvSpPr>
          <p:nvPr>
            <p:ph type="body" idx="1"/>
          </p:nvPr>
        </p:nvSpPr>
        <p:spPr/>
        <p:txBody>
          <a:bodyPr>
            <a:normAutofit/>
          </a:bodyPr>
          <a:lstStyle/>
          <a:p>
            <a:pPr marL="152396" indent="0" algn="ctr">
              <a:buNone/>
            </a:pPr>
            <a:r>
              <a:rPr lang="it-IT" sz="2800" b="1" u="sng" dirty="0">
                <a:solidFill>
                  <a:schemeClr val="tx1"/>
                </a:solidFill>
                <a:latin typeface="Times New Roman" panose="02020603050405020304" pitchFamily="18" charset="0"/>
                <a:cs typeface="Times New Roman" panose="02020603050405020304" pitchFamily="18" charset="0"/>
              </a:rPr>
              <a:t>La costituzione del terzo</a:t>
            </a:r>
          </a:p>
          <a:p>
            <a:pPr marL="152396" indent="0" algn="ctr">
              <a:buNone/>
            </a:pPr>
            <a:endParaRPr lang="it-IT" sz="2800" b="1" dirty="0">
              <a:solidFill>
                <a:schemeClr val="tx1"/>
              </a:solidFill>
              <a:latin typeface="Times New Roman" panose="02020603050405020304" pitchFamily="18" charset="0"/>
              <a:cs typeface="Times New Roman" panose="02020603050405020304" pitchFamily="18" charset="0"/>
            </a:endParaRPr>
          </a:p>
          <a:p>
            <a:pPr marL="152396" indent="0" algn="just">
              <a:buNone/>
            </a:pPr>
            <a:r>
              <a:rPr lang="it-IT" sz="2800" b="1" dirty="0">
                <a:solidFill>
                  <a:schemeClr val="tx1"/>
                </a:solidFill>
                <a:latin typeface="Times New Roman" panose="02020603050405020304" pitchFamily="18" charset="0"/>
                <a:cs typeface="Times New Roman" panose="02020603050405020304" pitchFamily="18" charset="0"/>
              </a:rPr>
              <a:t>Art. 281–</a:t>
            </a:r>
            <a:r>
              <a:rPr lang="it-IT" sz="2800" b="1" i="1" dirty="0" err="1">
                <a:solidFill>
                  <a:schemeClr val="tx1"/>
                </a:solidFill>
                <a:latin typeface="Times New Roman" panose="02020603050405020304" pitchFamily="18" charset="0"/>
                <a:cs typeface="Times New Roman" panose="02020603050405020304" pitchFamily="18" charset="0"/>
              </a:rPr>
              <a:t>undecies</a:t>
            </a:r>
            <a:r>
              <a:rPr lang="it-IT" sz="2800" b="1" i="1" dirty="0">
                <a:solidFill>
                  <a:schemeClr val="tx1"/>
                </a:solidFill>
                <a:latin typeface="Times New Roman" panose="02020603050405020304" pitchFamily="18" charset="0"/>
                <a:cs typeface="Times New Roman" panose="02020603050405020304" pitchFamily="18" charset="0"/>
              </a:rPr>
              <a:t> (comma 3). </a:t>
            </a:r>
            <a:r>
              <a:rPr lang="it-IT" sz="2800" i="1" dirty="0">
                <a:solidFill>
                  <a:schemeClr val="tx1"/>
                </a:solidFill>
                <a:latin typeface="Times New Roman" panose="02020603050405020304" pitchFamily="18" charset="0"/>
                <a:cs typeface="Times New Roman" panose="02020603050405020304" pitchFamily="18" charset="0"/>
              </a:rPr>
              <a:t>Se il convenuto intende chiamare un terzo deve, a pena di decadenza, farne dichiarazione nella comparsa di costituzione e chiedere lo spostamento dell’udienza. Il giudice, con decreto comunicato dal cancelliere alle parti costituite, fissa la data della nuova udienza assegnando un termine perentorio per la citazione del terzo. La costituzione del terzo in giudizio avviene a norma del terzo comma</a:t>
            </a:r>
            <a:r>
              <a:rPr lang="it-IT" sz="2800" dirty="0">
                <a:solidFill>
                  <a:schemeClr val="tx1"/>
                </a:solidFill>
                <a:latin typeface="Times New Roman" panose="02020603050405020304" pitchFamily="18" charset="0"/>
                <a:cs typeface="Times New Roman" panose="02020603050405020304" pitchFamily="18" charset="0"/>
              </a:rPr>
              <a:t>.</a:t>
            </a:r>
            <a:endParaRPr lang="it-IT" sz="2800" dirty="0"/>
          </a:p>
        </p:txBody>
      </p:sp>
    </p:spTree>
    <p:extLst>
      <p:ext uri="{BB962C8B-B14F-4D97-AF65-F5344CB8AC3E}">
        <p14:creationId xmlns:p14="http://schemas.microsoft.com/office/powerpoint/2010/main" val="422853650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E0D95E4-EF4C-362D-76DE-C89C37710884}"/>
              </a:ext>
            </a:extLst>
          </p:cNvPr>
          <p:cNvSpPr>
            <a:spLocks noGrp="1"/>
          </p:cNvSpPr>
          <p:nvPr>
            <p:ph type="title"/>
          </p:nvPr>
        </p:nvSpPr>
        <p:spPr/>
        <p:txBody>
          <a:bodyPr/>
          <a:lstStyle/>
          <a:p>
            <a:pPr algn="ctr"/>
            <a:r>
              <a:rPr lang="it-IT" sz="2800" dirty="0"/>
              <a:t>3. La costituzione delle parti</a:t>
            </a:r>
            <a:br>
              <a:rPr lang="it-IT" dirty="0"/>
            </a:br>
            <a:endParaRPr lang="it-IT" dirty="0"/>
          </a:p>
        </p:txBody>
      </p:sp>
      <p:sp>
        <p:nvSpPr>
          <p:cNvPr id="3" name="Segnaposto testo 2">
            <a:extLst>
              <a:ext uri="{FF2B5EF4-FFF2-40B4-BE49-F238E27FC236}">
                <a16:creationId xmlns:a16="http://schemas.microsoft.com/office/drawing/2014/main" id="{BC6FD12C-4915-EAC7-41B1-B4BD1323F3EB}"/>
              </a:ext>
            </a:extLst>
          </p:cNvPr>
          <p:cNvSpPr>
            <a:spLocks noGrp="1"/>
          </p:cNvSpPr>
          <p:nvPr>
            <p:ph type="body" idx="1"/>
          </p:nvPr>
        </p:nvSpPr>
        <p:spPr/>
        <p:txBody>
          <a:bodyPr>
            <a:normAutofit fontScale="92500" lnSpcReduction="10000"/>
          </a:bodyPr>
          <a:lstStyle/>
          <a:p>
            <a:pPr marL="152396" indent="0" algn="ctr">
              <a:buNone/>
            </a:pPr>
            <a:r>
              <a:rPr lang="it-IT" sz="2800" b="1" u="sng" dirty="0">
                <a:solidFill>
                  <a:schemeClr val="tx1"/>
                </a:solidFill>
                <a:latin typeface="Times New Roman" panose="02020603050405020304" pitchFamily="18" charset="0"/>
                <a:cs typeface="Times New Roman" panose="02020603050405020304" pitchFamily="18" charset="0"/>
              </a:rPr>
              <a:t>La costituzione del terzo</a:t>
            </a:r>
          </a:p>
          <a:p>
            <a:pPr marL="152396" indent="0" algn="ctr">
              <a:buNone/>
            </a:pPr>
            <a:endParaRPr lang="it-IT" sz="2800" b="1" u="sng" dirty="0">
              <a:solidFill>
                <a:schemeClr val="tx1"/>
              </a:solidFill>
              <a:latin typeface="Times New Roman" panose="02020603050405020304" pitchFamily="18" charset="0"/>
              <a:cs typeface="Times New Roman" panose="02020603050405020304" pitchFamily="18" charset="0"/>
            </a:endParaRPr>
          </a:p>
          <a:p>
            <a:pPr algn="just"/>
            <a:r>
              <a:rPr lang="it-IT" sz="2800" dirty="0">
                <a:solidFill>
                  <a:schemeClr val="tx1"/>
                </a:solidFill>
                <a:latin typeface="Times New Roman" panose="02020603050405020304" pitchFamily="18" charset="0"/>
                <a:cs typeface="Times New Roman" panose="02020603050405020304" pitchFamily="18" charset="0"/>
              </a:rPr>
              <a:t>Se viene accolta l’istanza del convenuto, il giudice fissa nuova udienza con decreto indicando il termine perentorio per la citazione del terzo.</a:t>
            </a:r>
          </a:p>
          <a:p>
            <a:pPr algn="just"/>
            <a:r>
              <a:rPr lang="it-IT" sz="2800" dirty="0">
                <a:solidFill>
                  <a:schemeClr val="tx1"/>
                </a:solidFill>
                <a:latin typeface="Times New Roman" panose="02020603050405020304" pitchFamily="18" charset="0"/>
                <a:cs typeface="Times New Roman" panose="02020603050405020304" pitchFamily="18" charset="0"/>
              </a:rPr>
              <a:t>Il terzo si costituisce a norma del 281</a:t>
            </a:r>
            <a:r>
              <a:rPr lang="it-IT" sz="2800" i="1" dirty="0">
                <a:solidFill>
                  <a:schemeClr val="tx1"/>
                </a:solidFill>
                <a:latin typeface="Times New Roman" panose="02020603050405020304" pitchFamily="18" charset="0"/>
                <a:cs typeface="Times New Roman" panose="02020603050405020304" pitchFamily="18" charset="0"/>
              </a:rPr>
              <a:t>-undecies</a:t>
            </a:r>
            <a:r>
              <a:rPr lang="it-IT" sz="2800" dirty="0">
                <a:solidFill>
                  <a:schemeClr val="tx1"/>
                </a:solidFill>
                <a:latin typeface="Times New Roman" panose="02020603050405020304" pitchFamily="18" charset="0"/>
                <a:cs typeface="Times New Roman" panose="02020603050405020304" pitchFamily="18" charset="0"/>
              </a:rPr>
              <a:t>, 3° comma (come il convenuto). </a:t>
            </a:r>
          </a:p>
          <a:p>
            <a:pPr algn="just"/>
            <a:r>
              <a:rPr lang="it-IT" sz="2800" dirty="0">
                <a:solidFill>
                  <a:schemeClr val="tx1"/>
                </a:solidFill>
                <a:latin typeface="Times New Roman" panose="02020603050405020304" pitchFamily="18" charset="0"/>
                <a:cs typeface="Times New Roman" panose="02020603050405020304" pitchFamily="18" charset="0"/>
              </a:rPr>
              <a:t>Il decreto del giudice deve tener conto del termine di costituzione del terzo (almeno 10 giorni prima dell’udienza) e che il termine per il convenuto per la notifica è di almeno 40 giorni prima dell’udienza.</a:t>
            </a:r>
          </a:p>
          <a:p>
            <a:pPr marL="152396" indent="0" algn="ctr">
              <a:buNone/>
            </a:pPr>
            <a:endParaRPr lang="it-IT" sz="2800"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43197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rgbClr val="00677F"/>
                </a:solidFill>
              </a:rPr>
              <a:t>Grazie per l’attenzione!</a:t>
            </a:r>
            <a:endParaRPr dirty="0">
              <a:solidFill>
                <a:srgbClr val="00677F"/>
              </a:solidFill>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b="0" dirty="0"/>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152396" indent="0" algn="just">
              <a:buNone/>
            </a:pPr>
            <a:r>
              <a:rPr lang="it-IT" sz="2800" dirty="0">
                <a:solidFill>
                  <a:schemeClr val="tx1"/>
                </a:solidFill>
                <a:latin typeface="Times New Roman" panose="02020603050405020304" pitchFamily="18" charset="0"/>
                <a:cs typeface="Times New Roman" panose="02020603050405020304" pitchFamily="18" charset="0"/>
              </a:rPr>
              <a:t>Obiettivo: Il presente intervento ha ad oggetto la nuova disciplina del procedimento semplificato di cognizione, con un focus particolare sull’ambito applicativo, da un canto, e sulla fase introduttiva e sulla costituzione delle parti, dall’altro.</a:t>
            </a:r>
          </a:p>
          <a:p>
            <a:pPr marL="609596" indent="-457200" algn="just">
              <a:buAutoNum type="arabicPeriod"/>
            </a:pPr>
            <a:r>
              <a:rPr lang="it-IT" sz="2800" dirty="0">
                <a:solidFill>
                  <a:schemeClr val="tx1"/>
                </a:solidFill>
                <a:latin typeface="Times New Roman" panose="02020603050405020304" pitchFamily="18" charset="0"/>
                <a:cs typeface="Times New Roman" panose="02020603050405020304" pitchFamily="18" charset="0"/>
              </a:rPr>
              <a:t>Ambito di applicazione</a:t>
            </a:r>
          </a:p>
          <a:p>
            <a:pPr marL="609596" indent="-457200" algn="just">
              <a:buAutoNum type="arabicPeriod"/>
            </a:pPr>
            <a:r>
              <a:rPr lang="it-IT" sz="2800" dirty="0">
                <a:solidFill>
                  <a:schemeClr val="tx1"/>
                </a:solidFill>
                <a:latin typeface="Times New Roman" panose="02020603050405020304" pitchFamily="18" charset="0"/>
                <a:cs typeface="Times New Roman" panose="02020603050405020304" pitchFamily="18" charset="0"/>
              </a:rPr>
              <a:t>La fase introduttiva</a:t>
            </a:r>
          </a:p>
          <a:p>
            <a:pPr marL="609596" indent="-457200" algn="just">
              <a:buAutoNum type="arabicPeriod"/>
            </a:pPr>
            <a:r>
              <a:rPr lang="it-IT" sz="2800" dirty="0">
                <a:solidFill>
                  <a:schemeClr val="tx1"/>
                </a:solidFill>
                <a:latin typeface="Times New Roman" panose="02020603050405020304" pitchFamily="18" charset="0"/>
                <a:cs typeface="Times New Roman" panose="02020603050405020304" pitchFamily="18" charset="0"/>
              </a:rPr>
              <a:t>La costituzione delle parti</a:t>
            </a:r>
            <a:endParaRPr lang="it-IT" dirty="0">
              <a:solidFill>
                <a:schemeClr val="tx1"/>
              </a:solidFill>
              <a:highlight>
                <a:srgbClr val="FFFF00"/>
              </a:highlight>
            </a:endParaRPr>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B8D789-CA8A-0B81-B142-62EAB304DAB2}"/>
              </a:ext>
            </a:extLst>
          </p:cNvPr>
          <p:cNvSpPr>
            <a:spLocks noGrp="1"/>
          </p:cNvSpPr>
          <p:nvPr>
            <p:ph type="title"/>
          </p:nvPr>
        </p:nvSpPr>
        <p:spPr/>
        <p:txBody>
          <a:bodyPr/>
          <a:lstStyle/>
          <a:p>
            <a:pPr algn="ctr"/>
            <a:r>
              <a:rPr lang="it-IT" dirty="0"/>
              <a:t>1. Ambito di applicazione</a:t>
            </a:r>
          </a:p>
        </p:txBody>
      </p:sp>
      <p:sp>
        <p:nvSpPr>
          <p:cNvPr id="3" name="Segnaposto testo 2">
            <a:extLst>
              <a:ext uri="{FF2B5EF4-FFF2-40B4-BE49-F238E27FC236}">
                <a16:creationId xmlns:a16="http://schemas.microsoft.com/office/drawing/2014/main" id="{EDA6E79A-7851-F01C-AC3A-F11A41169359}"/>
              </a:ext>
            </a:extLst>
          </p:cNvPr>
          <p:cNvSpPr>
            <a:spLocks noGrp="1"/>
          </p:cNvSpPr>
          <p:nvPr>
            <p:ph type="body" idx="1"/>
          </p:nvPr>
        </p:nvSpPr>
        <p:spPr/>
        <p:txBody>
          <a:bodyPr/>
          <a:lstStyle/>
          <a:p>
            <a:pPr marL="152396" indent="0" algn="just">
              <a:buNone/>
            </a:pPr>
            <a:r>
              <a:rPr lang="it-IT" b="1" u="sng" dirty="0">
                <a:solidFill>
                  <a:schemeClr val="tx1"/>
                </a:solidFill>
                <a:latin typeface="Times New Roman" panose="02020603050405020304" pitchFamily="18" charset="0"/>
                <a:cs typeface="Times New Roman" panose="02020603050405020304" pitchFamily="18" charset="0"/>
              </a:rPr>
              <a:t>Art. 281-</a:t>
            </a:r>
            <a:r>
              <a:rPr lang="it-IT" b="1" i="1" u="sng" dirty="0">
                <a:solidFill>
                  <a:schemeClr val="tx1"/>
                </a:solidFill>
                <a:latin typeface="Times New Roman" panose="02020603050405020304" pitchFamily="18" charset="0"/>
                <a:cs typeface="Times New Roman" panose="02020603050405020304" pitchFamily="18" charset="0"/>
              </a:rPr>
              <a:t>decies</a:t>
            </a:r>
            <a:r>
              <a:rPr lang="it-IT" b="1" u="sng" dirty="0">
                <a:solidFill>
                  <a:schemeClr val="tx1"/>
                </a:solidFill>
                <a:latin typeface="Times New Roman" panose="02020603050405020304" pitchFamily="18" charset="0"/>
                <a:cs typeface="Times New Roman" panose="02020603050405020304" pitchFamily="18" charset="0"/>
              </a:rPr>
              <a:t>. Ambito di applicazione</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marL="152396" indent="0" algn="just">
              <a:buNone/>
            </a:pPr>
            <a:r>
              <a:rPr lang="it-IT" i="1" dirty="0">
                <a:solidFill>
                  <a:schemeClr val="tx1"/>
                </a:solidFill>
                <a:latin typeface="Times New Roman" panose="02020603050405020304" pitchFamily="18" charset="0"/>
                <a:cs typeface="Times New Roman" panose="02020603050405020304" pitchFamily="18" charset="0"/>
              </a:rPr>
              <a:t>Quando i fatti di causa non sono controversi, oppure quando la domanda è fondata su prova documentale, o è di pronta soluzione o richiede un’istruzione non complessa, il giudizio è introdotto nelle forme del procedimento semplificato. </a:t>
            </a:r>
          </a:p>
          <a:p>
            <a:pPr marL="152396" indent="0" algn="just">
              <a:buNone/>
            </a:pPr>
            <a:r>
              <a:rPr lang="it-IT" i="1" dirty="0">
                <a:solidFill>
                  <a:schemeClr val="tx1"/>
                </a:solidFill>
                <a:latin typeface="Times New Roman" panose="02020603050405020304" pitchFamily="18" charset="0"/>
                <a:cs typeface="Times New Roman" panose="02020603050405020304" pitchFamily="18" charset="0"/>
              </a:rPr>
              <a:t>Nelle cause in cui il tribunale giudica in composizione monocratica la domanda può sempre essere proposta nelle forme del procedimento semplificato</a:t>
            </a:r>
            <a:r>
              <a:rPr lang="it-IT" dirty="0">
                <a:solidFill>
                  <a:schemeClr val="tx1"/>
                </a:solidFill>
                <a:latin typeface="Times New Roman" panose="02020603050405020304" pitchFamily="18" charset="0"/>
                <a:cs typeface="Times New Roman" panose="02020603050405020304" pitchFamily="18" charset="0"/>
              </a:rPr>
              <a:t>. </a:t>
            </a:r>
          </a:p>
          <a:p>
            <a:pPr marL="152396" indent="0">
              <a:buNone/>
            </a:pPr>
            <a:endParaRPr lang="it-IT" dirty="0">
              <a:solidFill>
                <a:schemeClr val="tx1"/>
              </a:solidFill>
            </a:endParaRPr>
          </a:p>
        </p:txBody>
      </p:sp>
    </p:spTree>
    <p:extLst>
      <p:ext uri="{BB962C8B-B14F-4D97-AF65-F5344CB8AC3E}">
        <p14:creationId xmlns:p14="http://schemas.microsoft.com/office/powerpoint/2010/main" val="418476004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EF0AB9-7958-5049-8B59-F30F4EBC8B0C}"/>
              </a:ext>
            </a:extLst>
          </p:cNvPr>
          <p:cNvSpPr>
            <a:spLocks noGrp="1"/>
          </p:cNvSpPr>
          <p:nvPr>
            <p:ph type="title"/>
          </p:nvPr>
        </p:nvSpPr>
        <p:spPr/>
        <p:txBody>
          <a:bodyPr/>
          <a:lstStyle/>
          <a:p>
            <a:pPr algn="ctr"/>
            <a:r>
              <a:rPr lang="it-IT" dirty="0"/>
              <a:t>1. Ambito di applicazione</a:t>
            </a:r>
          </a:p>
        </p:txBody>
      </p:sp>
      <p:sp>
        <p:nvSpPr>
          <p:cNvPr id="3" name="Segnaposto testo 2">
            <a:extLst>
              <a:ext uri="{FF2B5EF4-FFF2-40B4-BE49-F238E27FC236}">
                <a16:creationId xmlns:a16="http://schemas.microsoft.com/office/drawing/2014/main" id="{1BDB0F3A-78A8-3F40-B90E-E42E6A1C764A}"/>
              </a:ext>
            </a:extLst>
          </p:cNvPr>
          <p:cNvSpPr>
            <a:spLocks noGrp="1"/>
          </p:cNvSpPr>
          <p:nvPr>
            <p:ph type="body" idx="1"/>
          </p:nvPr>
        </p:nvSpPr>
        <p:spPr/>
        <p:txBody>
          <a:bodyPr>
            <a:normAutofit/>
          </a:bodyPr>
          <a:lstStyle/>
          <a:p>
            <a:pPr algn="just"/>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Collocato nel libro II del codice di rito</a:t>
            </a:r>
            <a:r>
              <a:rPr lang="it-IT" dirty="0">
                <a:solidFill>
                  <a:schemeClr val="tx1"/>
                </a:solidFill>
                <a:latin typeface="Times New Roman" panose="02020603050405020304" pitchFamily="18" charset="0"/>
                <a:cs typeface="Times New Roman" panose="02020603050405020304" pitchFamily="18" charset="0"/>
                <a:sym typeface="Wingdings" pitchFamily="2" charset="2"/>
              </a:rPr>
              <a:t> </a:t>
            </a:r>
            <a:r>
              <a:rPr lang="it-IT" dirty="0">
                <a:solidFill>
                  <a:schemeClr val="tx1"/>
                </a:solidFill>
                <a:latin typeface="Times New Roman" panose="02020603050405020304" pitchFamily="18" charset="0"/>
                <a:cs typeface="Times New Roman" panose="02020603050405020304" pitchFamily="18" charset="0"/>
              </a:rPr>
              <a:t>perfetta alternatività con il rito ordinario</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Unico rito applicabile davanti al giudice di pace e alle controversie di cui al d.lgs. 150/2011 (es.: liquidazione onorario avvocato; controversie in caso di mancato riconoscimento diritto di soggiorno; controversie in materia di discriminazione)</a:t>
            </a:r>
          </a:p>
        </p:txBody>
      </p:sp>
    </p:spTree>
    <p:extLst>
      <p:ext uri="{BB962C8B-B14F-4D97-AF65-F5344CB8AC3E}">
        <p14:creationId xmlns:p14="http://schemas.microsoft.com/office/powerpoint/2010/main" val="25003552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6CF4F9-D227-CE4F-97A0-7DD37815E2A8}"/>
              </a:ext>
            </a:extLst>
          </p:cNvPr>
          <p:cNvSpPr>
            <a:spLocks noGrp="1"/>
          </p:cNvSpPr>
          <p:nvPr>
            <p:ph type="title"/>
          </p:nvPr>
        </p:nvSpPr>
        <p:spPr/>
        <p:txBody>
          <a:bodyPr/>
          <a:lstStyle/>
          <a:p>
            <a:pPr algn="ctr"/>
            <a:r>
              <a:rPr lang="it-IT" dirty="0"/>
              <a:t>1. Ambito di applicazione</a:t>
            </a:r>
          </a:p>
        </p:txBody>
      </p:sp>
      <p:sp>
        <p:nvSpPr>
          <p:cNvPr id="3" name="Segnaposto testo 2">
            <a:extLst>
              <a:ext uri="{FF2B5EF4-FFF2-40B4-BE49-F238E27FC236}">
                <a16:creationId xmlns:a16="http://schemas.microsoft.com/office/drawing/2014/main" id="{CFA59ACD-1392-2243-827E-72281CF854AE}"/>
              </a:ext>
            </a:extLst>
          </p:cNvPr>
          <p:cNvSpPr>
            <a:spLocks noGrp="1"/>
          </p:cNvSpPr>
          <p:nvPr>
            <p:ph type="body" idx="1"/>
          </p:nvPr>
        </p:nvSpPr>
        <p:spPr/>
        <p:txBody>
          <a:bodyPr>
            <a:normAutofit/>
          </a:bodyPr>
          <a:lstStyle/>
          <a:p>
            <a:pPr algn="just"/>
            <a:r>
              <a:rPr lang="it-IT" b="1" u="sng" dirty="0">
                <a:solidFill>
                  <a:schemeClr val="tx1"/>
                </a:solidFill>
                <a:latin typeface="Times New Roman" panose="02020603050405020304" pitchFamily="18" charset="0"/>
                <a:cs typeface="Times New Roman" panose="02020603050405020304" pitchFamily="18" charset="0"/>
              </a:rPr>
              <a:t>Facoltativo</a:t>
            </a:r>
            <a:r>
              <a:rPr lang="it-IT" dirty="0">
                <a:solidFill>
                  <a:schemeClr val="tx1"/>
                </a:solidFill>
                <a:latin typeface="Times New Roman" panose="02020603050405020304" pitchFamily="18" charset="0"/>
                <a:cs typeface="Times New Roman" panose="02020603050405020304" pitchFamily="18" charset="0"/>
              </a:rPr>
              <a:t> nelle cause in cui il tribunale giudica in composizione monocratica.</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b="1" u="sng" dirty="0">
                <a:solidFill>
                  <a:schemeClr val="tx1"/>
                </a:solidFill>
                <a:latin typeface="Times New Roman" panose="02020603050405020304" pitchFamily="18" charset="0"/>
                <a:cs typeface="Times New Roman" panose="02020603050405020304" pitchFamily="18" charset="0"/>
              </a:rPr>
              <a:t>Obbligatorio </a:t>
            </a:r>
            <a:r>
              <a:rPr lang="it-IT" dirty="0">
                <a:solidFill>
                  <a:schemeClr val="tx1"/>
                </a:solidFill>
                <a:latin typeface="Times New Roman" panose="02020603050405020304" pitchFamily="18" charset="0"/>
                <a:cs typeface="Times New Roman" panose="02020603050405020304" pitchFamily="18" charset="0"/>
              </a:rPr>
              <a:t>nelle cause in cui il tribunale giudica in composizione collegiale nelle seguenti ipotesi: A) domanda fondata su prova documentale; B) fatti non controversi; C) domanda di pronta soluzione o che non richiede una istruttoria complessa</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Casi sub B) e C), in realtà, dipendono dalle difese del convenuto, quindi l’obbligatorietà di cui parla la norma non si riferisce alla instaurazione del processo ma alla sua trattazione  </a:t>
            </a:r>
          </a:p>
        </p:txBody>
      </p:sp>
    </p:spTree>
    <p:extLst>
      <p:ext uri="{BB962C8B-B14F-4D97-AF65-F5344CB8AC3E}">
        <p14:creationId xmlns:p14="http://schemas.microsoft.com/office/powerpoint/2010/main" val="196393331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405684-2541-4D48-A408-3760E7D4CC08}"/>
              </a:ext>
            </a:extLst>
          </p:cNvPr>
          <p:cNvSpPr>
            <a:spLocks noGrp="1"/>
          </p:cNvSpPr>
          <p:nvPr>
            <p:ph type="title"/>
          </p:nvPr>
        </p:nvSpPr>
        <p:spPr/>
        <p:txBody>
          <a:bodyPr/>
          <a:lstStyle/>
          <a:p>
            <a:pPr algn="ctr"/>
            <a:r>
              <a:rPr lang="it-IT" dirty="0"/>
              <a:t>1. Ambito di applicazione</a:t>
            </a:r>
          </a:p>
        </p:txBody>
      </p:sp>
      <p:sp>
        <p:nvSpPr>
          <p:cNvPr id="3" name="Segnaposto testo 2">
            <a:extLst>
              <a:ext uri="{FF2B5EF4-FFF2-40B4-BE49-F238E27FC236}">
                <a16:creationId xmlns:a16="http://schemas.microsoft.com/office/drawing/2014/main" id="{E1B48A12-45EE-AA4B-A85B-F0C7A5699DED}"/>
              </a:ext>
            </a:extLst>
          </p:cNvPr>
          <p:cNvSpPr>
            <a:spLocks noGrp="1"/>
          </p:cNvSpPr>
          <p:nvPr>
            <p:ph type="body" idx="1"/>
          </p:nvPr>
        </p:nvSpPr>
        <p:spPr/>
        <p:txBody>
          <a:bodyPr>
            <a:normAutofit lnSpcReduction="10000"/>
          </a:bodyPr>
          <a:lstStyle/>
          <a:p>
            <a:pPr algn="just"/>
            <a:r>
              <a:rPr lang="it-IT" dirty="0">
                <a:solidFill>
                  <a:schemeClr val="tx1"/>
                </a:solidFill>
                <a:latin typeface="Times New Roman" panose="02020603050405020304" pitchFamily="18" charset="0"/>
                <a:cs typeface="Times New Roman" panose="02020603050405020304" pitchFamily="18" charset="0"/>
              </a:rPr>
              <a:t>La scelta dell’attore non è definitiva</a:t>
            </a:r>
            <a:r>
              <a:rPr lang="it-IT" dirty="0">
                <a:solidFill>
                  <a:schemeClr val="tx1"/>
                </a:solidFill>
                <a:latin typeface="Times New Roman" panose="02020603050405020304" pitchFamily="18" charset="0"/>
                <a:cs typeface="Times New Roman" panose="02020603050405020304" pitchFamily="18" charset="0"/>
                <a:sym typeface="Wingdings" pitchFamily="2" charset="2"/>
              </a:rPr>
              <a:t>, perché a</a:t>
            </a:r>
            <a:r>
              <a:rPr lang="it-IT" dirty="0">
                <a:solidFill>
                  <a:schemeClr val="tx1"/>
                </a:solidFill>
                <a:latin typeface="Times New Roman" panose="02020603050405020304" pitchFamily="18" charset="0"/>
                <a:cs typeface="Times New Roman" panose="02020603050405020304" pitchFamily="18" charset="0"/>
              </a:rPr>
              <a:t>i sensi dell’art. 281-</a:t>
            </a:r>
            <a:r>
              <a:rPr lang="it-IT" i="1" dirty="0">
                <a:solidFill>
                  <a:schemeClr val="tx1"/>
                </a:solidFill>
                <a:latin typeface="Times New Roman" panose="02020603050405020304" pitchFamily="18" charset="0"/>
                <a:cs typeface="Times New Roman" panose="02020603050405020304" pitchFamily="18" charset="0"/>
              </a:rPr>
              <a:t>duodecies, </a:t>
            </a:r>
            <a:r>
              <a:rPr lang="it-IT" dirty="0">
                <a:solidFill>
                  <a:schemeClr val="tx1"/>
                </a:solidFill>
                <a:latin typeface="Times New Roman" panose="02020603050405020304" pitchFamily="18" charset="0"/>
                <a:cs typeface="Times New Roman" panose="02020603050405020304" pitchFamily="18" charset="0"/>
              </a:rPr>
              <a:t>il giudice alla prima udienza può disporre la conversione al rito ordinario se</a:t>
            </a:r>
            <a:r>
              <a:rPr lang="it-IT" i="1" dirty="0">
                <a:solidFill>
                  <a:schemeClr val="tx1"/>
                </a:solidFill>
                <a:latin typeface="Times New Roman" panose="02020603050405020304" pitchFamily="18" charset="0"/>
                <a:cs typeface="Times New Roman" panose="02020603050405020304" pitchFamily="18" charset="0"/>
              </a:rPr>
              <a:t>: a) rileva che per la domanda principale o per l’eventuale domanda riconvenzionale non ricorrono i presupposti del 281-decies; b) valutata la complessità della lite e dell’istruzione probatoria, ritiene necessario il rito ordinario</a:t>
            </a:r>
            <a:r>
              <a:rPr lang="it-IT" dirty="0">
                <a:solidFill>
                  <a:schemeClr val="tx1"/>
                </a:solidFill>
                <a:latin typeface="Times New Roman" panose="02020603050405020304" pitchFamily="18" charset="0"/>
                <a:cs typeface="Times New Roman" panose="02020603050405020304" pitchFamily="18" charset="0"/>
              </a:rPr>
              <a:t>.</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Pertanto, che sia causa di competenza del tribunale in composizione monocratica o collegiale, il passaggio al rito ordinario può essere disposto SOLO se ricorrono i presupposti della complessità dell’istruzione probatoria o delle complessità dell’oggetto della causa. </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endParaRPr lang="it-IT" dirty="0">
              <a:solidFill>
                <a:schemeClr val="tx1"/>
              </a:solidFill>
            </a:endParaRPr>
          </a:p>
        </p:txBody>
      </p:sp>
    </p:spTree>
    <p:extLst>
      <p:ext uri="{BB962C8B-B14F-4D97-AF65-F5344CB8AC3E}">
        <p14:creationId xmlns:p14="http://schemas.microsoft.com/office/powerpoint/2010/main" val="153433038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27E1FB-74FF-0C77-5011-77920E7C88F8}"/>
              </a:ext>
            </a:extLst>
          </p:cNvPr>
          <p:cNvSpPr>
            <a:spLocks noGrp="1"/>
          </p:cNvSpPr>
          <p:nvPr>
            <p:ph type="title"/>
          </p:nvPr>
        </p:nvSpPr>
        <p:spPr/>
        <p:txBody>
          <a:bodyPr/>
          <a:lstStyle/>
          <a:p>
            <a:pPr algn="ctr"/>
            <a:r>
              <a:rPr lang="it-IT" dirty="0"/>
              <a:t>2. La fase introduttiva</a:t>
            </a:r>
          </a:p>
        </p:txBody>
      </p:sp>
      <p:sp>
        <p:nvSpPr>
          <p:cNvPr id="3" name="Segnaposto testo 2">
            <a:extLst>
              <a:ext uri="{FF2B5EF4-FFF2-40B4-BE49-F238E27FC236}">
                <a16:creationId xmlns:a16="http://schemas.microsoft.com/office/drawing/2014/main" id="{9AC5A08E-798B-0F82-B4FA-7E391F56AE7A}"/>
              </a:ext>
            </a:extLst>
          </p:cNvPr>
          <p:cNvSpPr>
            <a:spLocks noGrp="1"/>
          </p:cNvSpPr>
          <p:nvPr>
            <p:ph type="body" idx="1"/>
          </p:nvPr>
        </p:nvSpPr>
        <p:spPr/>
        <p:txBody>
          <a:bodyPr>
            <a:normAutofit fontScale="92500" lnSpcReduction="10000"/>
          </a:bodyPr>
          <a:lstStyle/>
          <a:p>
            <a:pPr marL="152396" indent="0">
              <a:buNone/>
            </a:pPr>
            <a:r>
              <a:rPr lang="it-IT" b="1" u="sng" dirty="0">
                <a:solidFill>
                  <a:schemeClr val="tx1"/>
                </a:solidFill>
                <a:latin typeface="Times New Roman" panose="02020603050405020304" pitchFamily="18" charset="0"/>
                <a:cs typeface="Times New Roman" panose="02020603050405020304" pitchFamily="18" charset="0"/>
              </a:rPr>
              <a:t>Art. 281–</a:t>
            </a:r>
            <a:r>
              <a:rPr lang="it-IT" b="1" i="1" u="sng" dirty="0" err="1">
                <a:solidFill>
                  <a:schemeClr val="tx1"/>
                </a:solidFill>
                <a:latin typeface="Times New Roman" panose="02020603050405020304" pitchFamily="18" charset="0"/>
                <a:cs typeface="Times New Roman" panose="02020603050405020304" pitchFamily="18" charset="0"/>
              </a:rPr>
              <a:t>undecies</a:t>
            </a:r>
            <a:r>
              <a:rPr lang="it-IT" b="1" i="1" u="sng" dirty="0">
                <a:solidFill>
                  <a:schemeClr val="tx1"/>
                </a:solidFill>
                <a:latin typeface="Times New Roman" panose="02020603050405020304" pitchFamily="18" charset="0"/>
                <a:cs typeface="Times New Roman" panose="02020603050405020304" pitchFamily="18" charset="0"/>
              </a:rPr>
              <a:t> (commi 1 e 2). </a:t>
            </a:r>
            <a:r>
              <a:rPr lang="it-IT" b="1" u="sng" dirty="0">
                <a:solidFill>
                  <a:schemeClr val="tx1"/>
                </a:solidFill>
                <a:latin typeface="Times New Roman" panose="02020603050405020304" pitchFamily="18" charset="0"/>
                <a:cs typeface="Times New Roman" panose="02020603050405020304" pitchFamily="18" charset="0"/>
              </a:rPr>
              <a:t>Forma della domanda e costituzione delle parti</a:t>
            </a:r>
          </a:p>
          <a:p>
            <a:pPr marL="152396" indent="0">
              <a:buNone/>
            </a:pPr>
            <a:endParaRPr lang="it-IT" b="1" u="sng" dirty="0">
              <a:solidFill>
                <a:schemeClr val="tx1"/>
              </a:solidFill>
              <a:latin typeface="Times New Roman" panose="02020603050405020304" pitchFamily="18" charset="0"/>
              <a:cs typeface="Times New Roman" panose="02020603050405020304" pitchFamily="18" charset="0"/>
            </a:endParaRPr>
          </a:p>
          <a:p>
            <a:pPr marL="152396" indent="0" algn="just">
              <a:buNone/>
            </a:pPr>
            <a:r>
              <a:rPr lang="it-IT" i="1" dirty="0">
                <a:solidFill>
                  <a:schemeClr val="tx1"/>
                </a:solidFill>
                <a:latin typeface="Times New Roman" panose="02020603050405020304" pitchFamily="18" charset="0"/>
                <a:cs typeface="Times New Roman" panose="02020603050405020304" pitchFamily="18" charset="0"/>
              </a:rPr>
              <a:t>La domanda si propone con ricorso, sottoscritto a norma dell’articolo 125, che deve contenere le indicazioni di cui ai numeri 1), 2), 3), 3 -bis ), 4), 5), 6) e l’avvertimento di cui al numero 7) del terzo comma dell’articolo 163. </a:t>
            </a:r>
          </a:p>
          <a:p>
            <a:pPr marL="152396" indent="0" algn="just">
              <a:buNone/>
            </a:pPr>
            <a:r>
              <a:rPr lang="it-IT" i="1" dirty="0">
                <a:solidFill>
                  <a:schemeClr val="tx1"/>
                </a:solidFill>
                <a:latin typeface="Times New Roman" panose="02020603050405020304" pitchFamily="18" charset="0"/>
                <a:cs typeface="Times New Roman" panose="02020603050405020304" pitchFamily="18" charset="0"/>
              </a:rPr>
              <a:t>Il giudice, entro cinque giorni dalla designazione, fissa con decreto l’udienza di comparizione delle parti assegnando il termine per la costituzione del convenuto, che deve avvenire non oltre dieci giorni prima dell’udienza. Il ricorso, unitamente al decreto di fissazione dell’udienza, deve essere notificato al convenuto a cura dell’attore. Tra il giorno della notificazione del ricorso e quello dell’udienza di comparizione debbono intercorrere termini liberi non minori di quaranta giorni se il luogo della notificazione si trova in Italia e di sessanta giorni se si trova all’estero. </a:t>
            </a:r>
            <a:endParaRPr lang="it-IT"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89559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C3C2C8-72AA-974C-A595-0438DF93A4C4}"/>
              </a:ext>
            </a:extLst>
          </p:cNvPr>
          <p:cNvSpPr>
            <a:spLocks noGrp="1"/>
          </p:cNvSpPr>
          <p:nvPr>
            <p:ph type="title"/>
          </p:nvPr>
        </p:nvSpPr>
        <p:spPr/>
        <p:txBody>
          <a:bodyPr/>
          <a:lstStyle/>
          <a:p>
            <a:pPr algn="ctr"/>
            <a:r>
              <a:rPr lang="it-IT" dirty="0"/>
              <a:t>2. La fase introduttiva</a:t>
            </a:r>
          </a:p>
        </p:txBody>
      </p:sp>
      <p:sp>
        <p:nvSpPr>
          <p:cNvPr id="3" name="Segnaposto testo 2">
            <a:extLst>
              <a:ext uri="{FF2B5EF4-FFF2-40B4-BE49-F238E27FC236}">
                <a16:creationId xmlns:a16="http://schemas.microsoft.com/office/drawing/2014/main" id="{250BB71E-820D-AB4A-83F2-8735BEEA28D1}"/>
              </a:ext>
            </a:extLst>
          </p:cNvPr>
          <p:cNvSpPr>
            <a:spLocks noGrp="1"/>
          </p:cNvSpPr>
          <p:nvPr>
            <p:ph type="body" idx="1"/>
          </p:nvPr>
        </p:nvSpPr>
        <p:spPr/>
        <p:txBody>
          <a:bodyPr>
            <a:normAutofit fontScale="92500" lnSpcReduction="20000"/>
          </a:bodyPr>
          <a:lstStyle/>
          <a:p>
            <a:pPr algn="just"/>
            <a:r>
              <a:rPr lang="it-IT" dirty="0">
                <a:solidFill>
                  <a:schemeClr val="tx1"/>
                </a:solidFill>
                <a:latin typeface="Times New Roman" panose="02020603050405020304" pitchFamily="18" charset="0"/>
                <a:cs typeface="Times New Roman" panose="02020603050405020304" pitchFamily="18" charset="0"/>
              </a:rPr>
              <a:t>Atto introduttivo è il ricorso </a:t>
            </a:r>
            <a:r>
              <a:rPr lang="it-IT" i="1" dirty="0">
                <a:solidFill>
                  <a:schemeClr val="tx1"/>
                </a:solidFill>
                <a:latin typeface="Times New Roman" panose="02020603050405020304" pitchFamily="18" charset="0"/>
                <a:cs typeface="Times New Roman" panose="02020603050405020304" pitchFamily="18" charset="0"/>
              </a:rPr>
              <a:t>ex</a:t>
            </a:r>
            <a:r>
              <a:rPr lang="it-IT" dirty="0">
                <a:solidFill>
                  <a:schemeClr val="tx1"/>
                </a:solidFill>
                <a:latin typeface="Times New Roman" panose="02020603050405020304" pitchFamily="18" charset="0"/>
                <a:cs typeface="Times New Roman" panose="02020603050405020304" pitchFamily="18" charset="0"/>
              </a:rPr>
              <a:t> art. 125 c.p.c., il cui contenuto richiama quello dell’art. 163.</a:t>
            </a:r>
          </a:p>
          <a:p>
            <a:pPr algn="just"/>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Dubbio sul 163, comma 3 n. 7: si presume consista nell’avvertimento che la costituzione del convenuto, per essere tempestiva, debba avvenire almeno 10 giorni prima dell’udienza che verrà fissata successivamente dal giudice con decreto.</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Entro 5 giorni dalla sua designazione, il giudice fissa con decreto udienza e termine per costituzione del convenuto.</a:t>
            </a:r>
          </a:p>
          <a:p>
            <a:pPr marL="152396" indent="0" algn="just">
              <a:buNone/>
            </a:pPr>
            <a:endParaRPr lang="it-IT" dirty="0">
              <a:solidFill>
                <a:schemeClr val="tx1"/>
              </a:solidFill>
              <a:latin typeface="Times New Roman" panose="02020603050405020304" pitchFamily="18" charset="0"/>
              <a:cs typeface="Times New Roman" panose="02020603050405020304" pitchFamily="18" charset="0"/>
            </a:endParaRPr>
          </a:p>
          <a:p>
            <a:pPr algn="just"/>
            <a:r>
              <a:rPr lang="it-IT" dirty="0">
                <a:solidFill>
                  <a:schemeClr val="tx1"/>
                </a:solidFill>
                <a:latin typeface="Times New Roman" panose="02020603050405020304" pitchFamily="18" charset="0"/>
                <a:cs typeface="Times New Roman" panose="02020603050405020304" pitchFamily="18" charset="0"/>
              </a:rPr>
              <a:t>Decreto e ricorso vengono notificati al convenuto. Non è previsto un termine massimo per la fissazione dell’udienza né per la notifica del ricorso e del decreto. Unico termine che va rispettato è quello di 40 giorni tra la notifica del ricorso e quello dell’udienza.</a:t>
            </a:r>
          </a:p>
          <a:p>
            <a:pPr marL="152396" indent="0">
              <a:buNone/>
            </a:pPr>
            <a:endParaRPr lang="it-IT" dirty="0">
              <a:solidFill>
                <a:schemeClr val="tx1"/>
              </a:solidFill>
            </a:endParaRPr>
          </a:p>
        </p:txBody>
      </p:sp>
    </p:spTree>
    <p:extLst>
      <p:ext uri="{BB962C8B-B14F-4D97-AF65-F5344CB8AC3E}">
        <p14:creationId xmlns:p14="http://schemas.microsoft.com/office/powerpoint/2010/main" val="20214983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D9CB67-6FF0-7BF5-50ED-B5A8D4D9356A}"/>
              </a:ext>
            </a:extLst>
          </p:cNvPr>
          <p:cNvSpPr>
            <a:spLocks noGrp="1"/>
          </p:cNvSpPr>
          <p:nvPr>
            <p:ph type="title"/>
          </p:nvPr>
        </p:nvSpPr>
        <p:spPr/>
        <p:txBody>
          <a:bodyPr/>
          <a:lstStyle/>
          <a:p>
            <a:pPr algn="ctr"/>
            <a:r>
              <a:rPr lang="it-IT" dirty="0"/>
              <a:t>3. La costituzione delle parti</a:t>
            </a:r>
          </a:p>
        </p:txBody>
      </p:sp>
      <p:sp>
        <p:nvSpPr>
          <p:cNvPr id="3" name="Segnaposto testo 2">
            <a:extLst>
              <a:ext uri="{FF2B5EF4-FFF2-40B4-BE49-F238E27FC236}">
                <a16:creationId xmlns:a16="http://schemas.microsoft.com/office/drawing/2014/main" id="{6E51064E-27CA-89D0-3D1D-32723692BD4C}"/>
              </a:ext>
            </a:extLst>
          </p:cNvPr>
          <p:cNvSpPr>
            <a:spLocks noGrp="1"/>
          </p:cNvSpPr>
          <p:nvPr>
            <p:ph type="body" idx="1"/>
          </p:nvPr>
        </p:nvSpPr>
        <p:spPr/>
        <p:txBody>
          <a:bodyPr>
            <a:normAutofit lnSpcReduction="10000"/>
          </a:bodyPr>
          <a:lstStyle/>
          <a:p>
            <a:pPr marL="152396" indent="0" algn="ctr">
              <a:buNone/>
            </a:pPr>
            <a:r>
              <a:rPr lang="it-IT" b="1" u="sng" dirty="0">
                <a:solidFill>
                  <a:schemeClr val="tx1"/>
                </a:solidFill>
                <a:latin typeface="Times New Roman" panose="02020603050405020304" pitchFamily="18" charset="0"/>
                <a:cs typeface="Times New Roman" panose="02020603050405020304" pitchFamily="18" charset="0"/>
              </a:rPr>
              <a:t>La costituzione dell’attore</a:t>
            </a:r>
          </a:p>
          <a:p>
            <a:pPr marL="152396" indent="0" algn="just">
              <a:buNone/>
            </a:pPr>
            <a:r>
              <a:rPr lang="it-IT" dirty="0">
                <a:solidFill>
                  <a:schemeClr val="tx1"/>
                </a:solidFill>
                <a:latin typeface="Times New Roman" panose="02020603050405020304" pitchFamily="18" charset="0"/>
                <a:cs typeface="Times New Roman" panose="02020603050405020304" pitchFamily="18" charset="0"/>
              </a:rPr>
              <a:t>Il ricorso va depositato e coincide con la costituzione dell’attore e determina la litispendenza. </a:t>
            </a:r>
            <a:endParaRPr lang="it-IT" b="1" u="sng" dirty="0">
              <a:solidFill>
                <a:schemeClr val="tx1"/>
              </a:solidFill>
              <a:latin typeface="Times New Roman" panose="02020603050405020304" pitchFamily="18" charset="0"/>
              <a:cs typeface="Times New Roman" panose="02020603050405020304" pitchFamily="18" charset="0"/>
            </a:endParaRPr>
          </a:p>
          <a:p>
            <a:pPr marL="152396" indent="0" algn="ctr">
              <a:buNone/>
            </a:pPr>
            <a:r>
              <a:rPr lang="it-IT" b="1" u="sng" dirty="0">
                <a:solidFill>
                  <a:schemeClr val="tx1"/>
                </a:solidFill>
                <a:latin typeface="Times New Roman" panose="02020603050405020304" pitchFamily="18" charset="0"/>
                <a:cs typeface="Times New Roman" panose="02020603050405020304" pitchFamily="18" charset="0"/>
              </a:rPr>
              <a:t>La costituzione del convenuto</a:t>
            </a:r>
          </a:p>
          <a:p>
            <a:pPr marL="152396" indent="0" algn="just">
              <a:buNone/>
            </a:pPr>
            <a:r>
              <a:rPr lang="it-IT" b="1" dirty="0">
                <a:solidFill>
                  <a:schemeClr val="tx1"/>
                </a:solidFill>
                <a:latin typeface="Times New Roman" panose="02020603050405020304" pitchFamily="18" charset="0"/>
                <a:cs typeface="Times New Roman" panose="02020603050405020304" pitchFamily="18" charset="0"/>
              </a:rPr>
              <a:t>Art. 281–</a:t>
            </a:r>
            <a:r>
              <a:rPr lang="it-IT" b="1" i="1" dirty="0" err="1">
                <a:solidFill>
                  <a:schemeClr val="tx1"/>
                </a:solidFill>
                <a:latin typeface="Times New Roman" panose="02020603050405020304" pitchFamily="18" charset="0"/>
                <a:cs typeface="Times New Roman" panose="02020603050405020304" pitchFamily="18" charset="0"/>
              </a:rPr>
              <a:t>undecies</a:t>
            </a:r>
            <a:r>
              <a:rPr lang="it-IT" b="1" i="1" dirty="0">
                <a:solidFill>
                  <a:schemeClr val="tx1"/>
                </a:solidFill>
                <a:latin typeface="Times New Roman" panose="02020603050405020304" pitchFamily="18" charset="0"/>
                <a:cs typeface="Times New Roman" panose="02020603050405020304" pitchFamily="18" charset="0"/>
              </a:rPr>
              <a:t> (comma 3). </a:t>
            </a:r>
            <a:r>
              <a:rPr lang="it-IT" i="1" dirty="0">
                <a:solidFill>
                  <a:schemeClr val="tx1"/>
                </a:solidFill>
                <a:latin typeface="Times New Roman" panose="02020603050405020304" pitchFamily="18" charset="0"/>
                <a:cs typeface="Times New Roman" panose="02020603050405020304" pitchFamily="18" charset="0"/>
              </a:rPr>
              <a:t>Il convenuto si costituisce mediante deposito della comparsa di risposta, nella quale deve proporre le sue difese e prendere posizione in modo chiaro e specifico sui fatti posti dall’attore a fondamento della domanda, indicare i mezzi di prova di cui intende avvalersi e i documenti che offre in comunicazione, nonché formulare le conclusioni. A pena di decadenza deve proporre le eventuali domande riconvenzionali e le eccezioni processuali e di merito che non sono rilevabili d’ufficio</a:t>
            </a:r>
            <a:r>
              <a:rPr lang="it-IT" dirty="0">
                <a:solidFill>
                  <a:schemeClr val="tx1"/>
                </a:solidFill>
                <a:latin typeface="Times New Roman" panose="02020603050405020304" pitchFamily="18" charset="0"/>
                <a:cs typeface="Times New Roman" panose="02020603050405020304" pitchFamily="18" charset="0"/>
              </a:rPr>
              <a:t>. </a:t>
            </a:r>
          </a:p>
          <a:p>
            <a:pPr marL="152396" indent="0" algn="ctr">
              <a:buNone/>
            </a:pPr>
            <a:endParaRPr lang="it-IT" dirty="0"/>
          </a:p>
        </p:txBody>
      </p:sp>
    </p:spTree>
    <p:extLst>
      <p:ext uri="{BB962C8B-B14F-4D97-AF65-F5344CB8AC3E}">
        <p14:creationId xmlns:p14="http://schemas.microsoft.com/office/powerpoint/2010/main" val="3191678445"/>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LASTSLIDEVIEWED" val="309,1,Slide54"/>
</p:tagLst>
</file>

<file path=ppt/theme/theme1.xml><?xml version="1.0" encoding="utf-8"?>
<a:theme xmlns:a="http://schemas.openxmlformats.org/drawingml/2006/main"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Simple Light">
      <a:majorFont>
        <a:latin typeface="Arial"/>
        <a:ea typeface="Arial"/>
        <a:cs typeface="Arial"/>
      </a:majorFont>
      <a:minorFont>
        <a:latin typeface="Helvetica"/>
        <a:ea typeface="Helvetica"/>
        <a:cs typeface="Helvetica"/>
      </a:minorFont>
    </a:fontScheme>
    <a:fmtScheme name="Simple 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9027789-733c-4c69-9658-3261ad6a2ebe" xsi:nil="true"/>
    <lcf76f155ced4ddcb4097134ff3c332f xmlns="e51b996e-8e65-4322-ab1b-b6986186a92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0F4796B-E5BF-4532-BB07-030C5DEDD444}"/>
</file>

<file path=customXml/itemProps2.xml><?xml version="1.0" encoding="utf-8"?>
<ds:datastoreItem xmlns:ds="http://schemas.openxmlformats.org/officeDocument/2006/customXml" ds:itemID="{8B76E088-F1B7-484E-9B57-368135802A8C}">
  <ds:schemaRefs>
    <ds:schemaRef ds:uri="http://schemas.microsoft.com/sharepoint/v3/contenttype/forms"/>
  </ds:schemaRefs>
</ds:datastoreItem>
</file>

<file path=customXml/itemProps3.xml><?xml version="1.0" encoding="utf-8"?>
<ds:datastoreItem xmlns:ds="http://schemas.openxmlformats.org/officeDocument/2006/customXml" ds:itemID="{1436D64C-2D49-4F67-AAE5-B0C5D4D62AFA}">
  <ds:schemaRefs>
    <ds:schemaRef ds:uri="1b33f3b5-1d24-4fc0-911b-0026e8a76e46"/>
    <ds:schemaRef ds:uri="http://purl.org/dc/elements/1.1/"/>
    <ds:schemaRef ds:uri="82f6a70b-822a-49c0-8be8-fa79a0fd7826"/>
    <ds:schemaRef ds:uri="http://schemas.microsoft.com/office/2006/metadata/properties"/>
    <ds:schemaRef ds:uri="http://www.w3.org/XML/1998/namespace"/>
    <ds:schemaRef ds:uri="http://schemas.openxmlformats.org/package/2006/metadata/core-properties"/>
    <ds:schemaRef ds:uri="http://purl.org/dc/dcmitype/"/>
    <ds:schemaRef ds:uri="http://purl.org/dc/terms/"/>
    <ds:schemaRef ds:uri="http://schemas.microsoft.com/office/2006/documentManagement/typ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6909</TotalTime>
  <Words>1069</Words>
  <Application>Microsoft Macintosh PowerPoint</Application>
  <PresentationFormat>Widescreen</PresentationFormat>
  <Paragraphs>65</Paragraphs>
  <Slides>13</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13</vt:i4>
      </vt:variant>
    </vt:vector>
  </HeadingPairs>
  <TitlesOfParts>
    <vt:vector size="19" baseType="lpstr">
      <vt:lpstr>Raleway</vt:lpstr>
      <vt:lpstr>Arial</vt:lpstr>
      <vt:lpstr>Calibri</vt:lpstr>
      <vt:lpstr>Helvetica</vt:lpstr>
      <vt:lpstr>Times New Roman</vt:lpstr>
      <vt:lpstr>Simple Light</vt:lpstr>
      <vt:lpstr>Presentazione standard di PowerPoint</vt:lpstr>
      <vt:lpstr>Indice</vt:lpstr>
      <vt:lpstr>1. Ambito di applicazione</vt:lpstr>
      <vt:lpstr>1. Ambito di applicazione</vt:lpstr>
      <vt:lpstr>1. Ambito di applicazione</vt:lpstr>
      <vt:lpstr>1. Ambito di applicazione</vt:lpstr>
      <vt:lpstr>2. La fase introduttiva</vt:lpstr>
      <vt:lpstr>2. La fase introduttiva</vt:lpstr>
      <vt:lpstr>3. La costituzione delle parti</vt:lpstr>
      <vt:lpstr>3. La costituzione delle parti</vt:lpstr>
      <vt:lpstr>3. La costituzione delle parti</vt:lpstr>
      <vt:lpstr>3. La costituzione delle parti </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romana.cipolla@gmail.com</dc:creator>
  <cp:lastModifiedBy>closer90 vicino</cp:lastModifiedBy>
  <cp:revision>118</cp:revision>
  <dcterms:created xsi:type="dcterms:W3CDTF">2021-07-29T09:49:52Z</dcterms:created>
  <dcterms:modified xsi:type="dcterms:W3CDTF">2023-06-16T16:02:48Z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MediaServiceImageTags">
    <vt:lpwstr/>
  </property>
</Properties>
</file>