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Lst>
  <p:notesMasterIdLst>
    <p:notesMasterId r:id="rId18"/>
  </p:notesMasterIdLst>
  <p:sldIdLst>
    <p:sldId id="309" r:id="rId5"/>
    <p:sldId id="351" r:id="rId6"/>
    <p:sldId id="355" r:id="rId7"/>
    <p:sldId id="356" r:id="rId8"/>
    <p:sldId id="357" r:id="rId9"/>
    <p:sldId id="362" r:id="rId10"/>
    <p:sldId id="363" r:id="rId11"/>
    <p:sldId id="364" r:id="rId12"/>
    <p:sldId id="365" r:id="rId13"/>
    <p:sldId id="360" r:id="rId14"/>
    <p:sldId id="358" r:id="rId15"/>
    <p:sldId id="361" r:id="rId16"/>
    <p:sldId id="308" r:id="rId17"/>
  </p:sldIdLst>
  <p:sldSz cx="12192000" cy="6858000"/>
  <p:notesSz cx="6858000" cy="9144000"/>
  <p:custDataLst>
    <p:tags r:id="rId19"/>
  </p:custData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29" userDrawn="1">
          <p15:clr>
            <a:srgbClr val="A4A3A4"/>
          </p15:clr>
        </p15:guide>
        <p15:guide id="2" pos="937" userDrawn="1">
          <p15:clr>
            <a:srgbClr val="A4A3A4"/>
          </p15:clr>
        </p15:guide>
        <p15:guide id="3" pos="7219" userDrawn="1">
          <p15:clr>
            <a:srgbClr val="A4A3A4"/>
          </p15:clr>
        </p15:guide>
        <p15:guide id="4" pos="2184" userDrawn="1">
          <p15:clr>
            <a:srgbClr val="A4A3A4"/>
          </p15:clr>
        </p15:guide>
        <p15:guide id="5" orient="horz" pos="1638" userDrawn="1">
          <p15:clr>
            <a:srgbClr val="A4A3A4"/>
          </p15:clr>
        </p15:guide>
        <p15:guide id="6" orient="horz" pos="1298" userDrawn="1">
          <p15:clr>
            <a:srgbClr val="A4A3A4"/>
          </p15:clr>
        </p15:guide>
        <p15:guide id="7" orient="horz" pos="981" userDrawn="1">
          <p15:clr>
            <a:srgbClr val="A4A3A4"/>
          </p15:clr>
        </p15:guide>
        <p15:guide id="8" pos="2593" userDrawn="1">
          <p15:clr>
            <a:srgbClr val="A4A3A4"/>
          </p15:clr>
        </p15:guide>
        <p15:guide id="9" pos="6403" userDrawn="1">
          <p15:clr>
            <a:srgbClr val="A4A3A4"/>
          </p15:clr>
        </p15:guide>
        <p15:guide id="10" pos="506" userDrawn="1">
          <p15:clr>
            <a:srgbClr val="A4A3A4"/>
          </p15:clr>
        </p15:guide>
        <p15:guide id="11" orient="horz" pos="4006" userDrawn="1">
          <p15:clr>
            <a:srgbClr val="A4A3A4"/>
          </p15:clr>
        </p15:guide>
        <p15:guide id="12" pos="5246" userDrawn="1">
          <p15:clr>
            <a:srgbClr val="A4A3A4"/>
          </p15:clr>
        </p15:guide>
        <p15:guide id="13" orient="horz" pos="709" userDrawn="1">
          <p15:clr>
            <a:srgbClr val="A4A3A4"/>
          </p15:clr>
        </p15:guide>
        <p15:guide id="14" orient="horz" pos="4065" userDrawn="1">
          <p15:clr>
            <a:srgbClr val="A4A3A4"/>
          </p15:clr>
        </p15:guide>
        <p15:guide id="15" orient="horz" pos="2432"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491EB15-E5B6-C1FC-DB62-2BA7935373F9}" name="Elisa Fontana" initials="EF" userId="S::elisa.fontana@intelleraconsulting.com::108155bc-8744-472f-957e-698d0aef76f1" providerId="AD"/>
  <p188:author id="{E9A0A888-150C-40B1-EC5E-5C03CF3DCC1A}" name="Marco Lombardi" initials="ML" userId="S::marco.lombardi@intelleraconsulting.com::09fee161-bd1f-4855-8316-b172fd94ee4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Elisa E Fontana" initials="EEF"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77F"/>
    <a:srgbClr val="52504E"/>
    <a:srgbClr val="D3172B"/>
    <a:srgbClr val="B3B3B3"/>
    <a:srgbClr val="004239"/>
    <a:srgbClr val="7AE1BF"/>
    <a:srgbClr val="EBF1F9"/>
    <a:srgbClr val="00BF6F"/>
    <a:srgbClr val="FFC658"/>
    <a:srgbClr val="B0B7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3EC95E-4C7A-4F7B-AEE3-17ED5E0E5DCC}" v="12" dt="2023-05-09T14:36:35.781"/>
    <p1510:client id="{A82884B4-AB84-4C1F-BA65-576FB794BEF3}" v="172" dt="2023-05-09T09:08:27.138"/>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Stile con tema 1 - Colore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Stile con tema 1 - Colore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27102A9-8310-4765-A935-A1911B00CA55}" styleName="Stile chiaro 1 - Color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8B1032C-EA38-4F05-BA0D-38AFFFC7BED3}" styleName="Stile chiaro 3 - Color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C4B1156A-380E-4F78-BDF5-A606A8083BF9}" styleName="Stile medio 4 - Color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Stile medio 4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Stile medio 4 - Color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autoAdjust="0"/>
    <p:restoredTop sz="95238" autoAdjust="0"/>
  </p:normalViewPr>
  <p:slideViewPr>
    <p:cSldViewPr snapToGrid="0">
      <p:cViewPr varScale="1">
        <p:scale>
          <a:sx n="111" d="100"/>
          <a:sy n="111" d="100"/>
        </p:scale>
        <p:origin x="632" y="192"/>
      </p:cViewPr>
      <p:guideLst>
        <p:guide orient="horz" pos="3929"/>
        <p:guide pos="937"/>
        <p:guide pos="7219"/>
        <p:guide pos="2184"/>
        <p:guide orient="horz" pos="1638"/>
        <p:guide orient="horz" pos="1298"/>
        <p:guide orient="horz" pos="981"/>
        <p:guide pos="2593"/>
        <p:guide pos="6403"/>
        <p:guide pos="506"/>
        <p:guide orient="horz" pos="4006"/>
        <p:guide pos="5246"/>
        <p:guide orient="horz" pos="709"/>
        <p:guide orient="horz" pos="4065"/>
        <p:guide orient="horz" pos="2432"/>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DDA8F8-B397-C84C-B421-9B5451ED5A39}" type="datetimeFigureOut">
              <a:rPr lang="it-IT" smtClean="0"/>
              <a:t>16/06/23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AE48FC-613A-8147-9C97-A6C237BAC545}" type="slidenum">
              <a:rPr lang="it-IT" smtClean="0"/>
              <a:t>‹N›</a:t>
            </a:fld>
            <a:endParaRPr lang="it-IT"/>
          </a:p>
        </p:txBody>
      </p:sp>
    </p:spTree>
    <p:extLst>
      <p:ext uri="{BB962C8B-B14F-4D97-AF65-F5344CB8AC3E}">
        <p14:creationId xmlns:p14="http://schemas.microsoft.com/office/powerpoint/2010/main" val="591011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C00FE6C0-0867-4045-90AD-DC577695CD53}"/>
              </a:ext>
            </a:extLst>
          </p:cNvPr>
          <p:cNvSpPr txBox="1"/>
          <p:nvPr userDrawn="1"/>
        </p:nvSpPr>
        <p:spPr>
          <a:xfrm>
            <a:off x="11306264" y="6348130"/>
            <a:ext cx="396995" cy="276999"/>
          </a:xfrm>
          <a:prstGeom prst="rect">
            <a:avLst/>
          </a:prstGeom>
          <a:noFill/>
        </p:spPr>
        <p:txBody>
          <a:bodyPr wrap="square" rtlCol="0">
            <a:spAutoFit/>
          </a:bodyPr>
          <a:lstStyle/>
          <a:p>
            <a:fld id="{3F0D3942-F811-4470-8CE3-88B124240BF4}" type="slidenum">
              <a:rPr lang="it-IT" sz="1200" smtClean="0">
                <a:solidFill>
                  <a:schemeClr val="bg1"/>
                </a:solidFill>
              </a:rPr>
              <a:t>‹N›</a:t>
            </a:fld>
            <a:endParaRPr lang="it-IT" sz="1200">
              <a:solidFill>
                <a:schemeClr val="bg1"/>
              </a:solidFill>
            </a:endParaRPr>
          </a:p>
        </p:txBody>
      </p:sp>
      <p:pic>
        <p:nvPicPr>
          <p:cNvPr id="21" name="Picture 20">
            <a:extLst>
              <a:ext uri="{FF2B5EF4-FFF2-40B4-BE49-F238E27FC236}">
                <a16:creationId xmlns:a16="http://schemas.microsoft.com/office/drawing/2014/main" id="{5B7BD248-E71F-423E-A465-CF9BDF911746}"/>
              </a:ext>
            </a:extLst>
          </p:cNvPr>
          <p:cNvPicPr>
            <a:picLocks noChangeAspect="1"/>
          </p:cNvPicPr>
          <p:nvPr userDrawn="1"/>
        </p:nvPicPr>
        <p:blipFill rotWithShape="1">
          <a:blip r:embed="rId2">
            <a:alphaModFix amt="70000"/>
            <a:extLst>
              <a:ext uri="{28A0092B-C50C-407E-A947-70E740481C1C}">
                <a14:useLocalDpi xmlns:a14="http://schemas.microsoft.com/office/drawing/2010/main" val="0"/>
              </a:ext>
            </a:extLst>
          </a:blip>
          <a:srcRect l="44755" t="7852" r="9783" b="16532"/>
          <a:stretch/>
        </p:blipFill>
        <p:spPr bwMode="auto">
          <a:xfrm>
            <a:off x="6545058" y="1139367"/>
            <a:ext cx="5646942" cy="5718633"/>
          </a:xfrm>
          <a:prstGeom prst="rect">
            <a:avLst/>
          </a:prstGeom>
          <a:noFill/>
          <a:ln>
            <a:noFill/>
          </a:ln>
          <a:extLst>
            <a:ext uri="{53640926-AAD7-44d8-BBD7-CCE9431645EC}">
              <a14:shadowObscured xmlns="" xmlns:a14="http://schemas.microsoft.com/office/drawing/2010/main"/>
            </a:ext>
          </a:extLst>
        </p:spPr>
      </p:pic>
      <p:pic>
        <p:nvPicPr>
          <p:cNvPr id="2" name="Immagine 13">
            <a:extLst>
              <a:ext uri="{FF2B5EF4-FFF2-40B4-BE49-F238E27FC236}">
                <a16:creationId xmlns:a16="http://schemas.microsoft.com/office/drawing/2014/main" id="{258B4EAD-39A1-8AEF-4560-DBD7B0131B1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31027" y="152400"/>
            <a:ext cx="8287837" cy="570088"/>
          </a:xfrm>
          <a:prstGeom prst="rect">
            <a:avLst/>
          </a:prstGeom>
        </p:spPr>
      </p:pic>
      <p:sp>
        <p:nvSpPr>
          <p:cNvPr id="3" name="Rettangolo 8">
            <a:extLst>
              <a:ext uri="{FF2B5EF4-FFF2-40B4-BE49-F238E27FC236}">
                <a16:creationId xmlns:a16="http://schemas.microsoft.com/office/drawing/2014/main" id="{3FA3D276-2B3E-6895-2A42-6F6B112A2AB3}"/>
              </a:ext>
            </a:extLst>
          </p:cNvPr>
          <p:cNvSpPr>
            <a:spLocks noChangeArrowheads="1"/>
          </p:cNvSpPr>
          <p:nvPr userDrawn="1"/>
        </p:nvSpPr>
        <p:spPr bwMode="auto">
          <a:xfrm>
            <a:off x="49641" y="778512"/>
            <a:ext cx="11732283" cy="68353"/>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pic>
        <p:nvPicPr>
          <p:cNvPr id="4" name="Immagine 9">
            <a:extLst>
              <a:ext uri="{FF2B5EF4-FFF2-40B4-BE49-F238E27FC236}">
                <a16:creationId xmlns:a16="http://schemas.microsoft.com/office/drawing/2014/main" id="{72AD7790-F093-80DE-3818-A823473AFE18}"/>
              </a:ext>
            </a:extLst>
          </p:cNvPr>
          <p:cNvPicPr>
            <a:picLocks noChangeAspect="1"/>
          </p:cNvPicPr>
          <p:nvPr userDrawn="1"/>
        </p:nvPicPr>
        <p:blipFill>
          <a:blip r:embed="rId4"/>
          <a:stretch>
            <a:fillRect/>
          </a:stretch>
        </p:blipFill>
        <p:spPr>
          <a:xfrm>
            <a:off x="700791" y="6212961"/>
            <a:ext cx="1438562" cy="508515"/>
          </a:xfrm>
          <a:prstGeom prst="rect">
            <a:avLst/>
          </a:prstGeom>
        </p:spPr>
      </p:pic>
    </p:spTree>
    <p:extLst>
      <p:ext uri="{BB962C8B-B14F-4D97-AF65-F5344CB8AC3E}">
        <p14:creationId xmlns:p14="http://schemas.microsoft.com/office/powerpoint/2010/main" val="3070275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_AND_BODY">
    <p:spTree>
      <p:nvGrpSpPr>
        <p:cNvPr id="1" name=""/>
        <p:cNvGrpSpPr/>
        <p:nvPr/>
      </p:nvGrpSpPr>
      <p:grpSpPr>
        <a:xfrm>
          <a:off x="0" y="0"/>
          <a:ext cx="0" cy="0"/>
          <a:chOff x="0" y="0"/>
          <a:chExt cx="0" cy="0"/>
        </a:xfrm>
      </p:grpSpPr>
      <p:sp>
        <p:nvSpPr>
          <p:cNvPr id="28" name="Titolo Testo"/>
          <p:cNvSpPr txBox="1">
            <a:spLocks noGrp="1"/>
          </p:cNvSpPr>
          <p:nvPr>
            <p:ph type="title"/>
          </p:nvPr>
        </p:nvSpPr>
        <p:spPr>
          <a:xfrm>
            <a:off x="412371" y="881360"/>
            <a:ext cx="11360803" cy="763601"/>
          </a:xfrm>
          <a:prstGeom prst="rect">
            <a:avLst/>
          </a:prstGeom>
        </p:spPr>
        <p:txBody>
          <a:bodyPr>
            <a:noAutofit/>
          </a:bodyPr>
          <a:lstStyle>
            <a:lvl1pPr>
              <a:defRPr sz="3200" b="1">
                <a:solidFill>
                  <a:srgbClr val="00677F"/>
                </a:solidFill>
              </a:defRPr>
            </a:lvl1pPr>
          </a:lstStyle>
          <a:p>
            <a:r>
              <a:t>Titolo Testo</a:t>
            </a:r>
          </a:p>
        </p:txBody>
      </p:sp>
      <p:sp>
        <p:nvSpPr>
          <p:cNvPr id="29" name="Corpo livello uno…"/>
          <p:cNvSpPr txBox="1">
            <a:spLocks noGrp="1"/>
          </p:cNvSpPr>
          <p:nvPr>
            <p:ph type="body" idx="1"/>
          </p:nvPr>
        </p:nvSpPr>
        <p:spPr>
          <a:xfrm>
            <a:off x="415599" y="1838325"/>
            <a:ext cx="11360803" cy="4253508"/>
          </a:xfrm>
          <a:prstGeom prst="rect">
            <a:avLst/>
          </a:prstGeom>
        </p:spPr>
        <p:txBody>
          <a:bodyPr/>
          <a:lstStyle/>
          <a:p>
            <a:r>
              <a:rPr dirty="0" err="1"/>
              <a:t>Corpo</a:t>
            </a:r>
            <a:r>
              <a:rPr dirty="0"/>
              <a:t> </a:t>
            </a:r>
            <a:r>
              <a:rPr dirty="0" err="1"/>
              <a:t>livello</a:t>
            </a:r>
            <a:r>
              <a:rPr dirty="0"/>
              <a:t> uno</a:t>
            </a:r>
          </a:p>
          <a:p>
            <a:pPr lvl="1"/>
            <a:r>
              <a:rPr dirty="0" err="1"/>
              <a:t>Corpo</a:t>
            </a:r>
            <a:r>
              <a:rPr dirty="0"/>
              <a:t> </a:t>
            </a:r>
            <a:r>
              <a:rPr dirty="0" err="1"/>
              <a:t>livello</a:t>
            </a:r>
            <a:r>
              <a:rPr dirty="0"/>
              <a:t> due</a:t>
            </a:r>
          </a:p>
          <a:p>
            <a:pPr lvl="2"/>
            <a:r>
              <a:rPr dirty="0" err="1"/>
              <a:t>Corpo</a:t>
            </a:r>
            <a:r>
              <a:rPr dirty="0"/>
              <a:t> </a:t>
            </a:r>
            <a:r>
              <a:rPr dirty="0" err="1"/>
              <a:t>livello</a:t>
            </a:r>
            <a:r>
              <a:rPr dirty="0"/>
              <a:t> </a:t>
            </a:r>
            <a:r>
              <a:rPr dirty="0" err="1"/>
              <a:t>tre</a:t>
            </a:r>
            <a:endParaRPr dirty="0"/>
          </a:p>
          <a:p>
            <a:pPr lvl="3"/>
            <a:r>
              <a:rPr dirty="0" err="1"/>
              <a:t>Corpo</a:t>
            </a:r>
            <a:r>
              <a:rPr dirty="0"/>
              <a:t> </a:t>
            </a:r>
            <a:r>
              <a:rPr dirty="0" err="1"/>
              <a:t>livello</a:t>
            </a:r>
            <a:r>
              <a:rPr dirty="0"/>
              <a:t> quattro</a:t>
            </a:r>
          </a:p>
          <a:p>
            <a:pPr lvl="4"/>
            <a:r>
              <a:rPr dirty="0" err="1"/>
              <a:t>Corpo</a:t>
            </a:r>
            <a:r>
              <a:rPr dirty="0"/>
              <a:t> </a:t>
            </a:r>
            <a:r>
              <a:rPr dirty="0" err="1"/>
              <a:t>livello</a:t>
            </a:r>
            <a:r>
              <a:rPr dirty="0"/>
              <a:t> cinque</a:t>
            </a:r>
          </a:p>
        </p:txBody>
      </p:sp>
      <p:sp>
        <p:nvSpPr>
          <p:cNvPr id="30" name="Numero diapositiva"/>
          <p:cNvSpPr txBox="1">
            <a:spLocks noGrp="1"/>
          </p:cNvSpPr>
          <p:nvPr>
            <p:ph type="sldNum" sz="quarter" idx="2"/>
          </p:nvPr>
        </p:nvSpPr>
        <p:spPr>
          <a:xfrm>
            <a:off x="5844653" y="6256908"/>
            <a:ext cx="496241" cy="446228"/>
          </a:xfrm>
          <a:prstGeom prst="rect">
            <a:avLst/>
          </a:prstGeom>
        </p:spPr>
        <p:txBody>
          <a:bodyPr/>
          <a:lstStyle>
            <a:lvl1pPr algn="ctr">
              <a:defRPr>
                <a:solidFill>
                  <a:schemeClr val="accent2">
                    <a:lumMod val="75000"/>
                  </a:schemeClr>
                </a:solidFill>
              </a:defRPr>
            </a:lvl1pPr>
          </a:lstStyle>
          <a:p>
            <a:fld id="{86CB4B4D-7CA3-9044-876B-883B54F8677D}" type="slidenum">
              <a:rPr lang="it-IT" smtClean="0"/>
              <a:pPr/>
              <a:t>‹N›</a:t>
            </a:fld>
            <a:endParaRPr lang="it-IT" dirty="0"/>
          </a:p>
        </p:txBody>
      </p:sp>
      <p:sp>
        <p:nvSpPr>
          <p:cNvPr id="18" name="Rettangolo 8">
            <a:extLst>
              <a:ext uri="{FF2B5EF4-FFF2-40B4-BE49-F238E27FC236}">
                <a16:creationId xmlns:a16="http://schemas.microsoft.com/office/drawing/2014/main" id="{4107E3B1-15D5-40D8-B5A2-8D7604D01183}"/>
              </a:ext>
            </a:extLst>
          </p:cNvPr>
          <p:cNvSpPr>
            <a:spLocks noChangeArrowheads="1"/>
          </p:cNvSpPr>
          <p:nvPr userDrawn="1"/>
        </p:nvSpPr>
        <p:spPr bwMode="auto">
          <a:xfrm>
            <a:off x="49641" y="778512"/>
            <a:ext cx="11732283" cy="68353"/>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sp>
        <p:nvSpPr>
          <p:cNvPr id="19" name="Rettangolo 18">
            <a:extLst>
              <a:ext uri="{FF2B5EF4-FFF2-40B4-BE49-F238E27FC236}">
                <a16:creationId xmlns:a16="http://schemas.microsoft.com/office/drawing/2014/main" id="{9429FD05-2E85-4A7A-A17B-80AF2A496611}"/>
              </a:ext>
            </a:extLst>
          </p:cNvPr>
          <p:cNvSpPr>
            <a:spLocks noChangeArrowheads="1"/>
          </p:cNvSpPr>
          <p:nvPr userDrawn="1"/>
        </p:nvSpPr>
        <p:spPr bwMode="auto">
          <a:xfrm>
            <a:off x="4474441" y="6222413"/>
            <a:ext cx="6881926" cy="215741"/>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pic>
        <p:nvPicPr>
          <p:cNvPr id="2" name="Immagine 9">
            <a:extLst>
              <a:ext uri="{FF2B5EF4-FFF2-40B4-BE49-F238E27FC236}">
                <a16:creationId xmlns:a16="http://schemas.microsoft.com/office/drawing/2014/main" id="{EF238AB4-9FE8-8803-F851-47700F1E0770}"/>
              </a:ext>
            </a:extLst>
          </p:cNvPr>
          <p:cNvPicPr>
            <a:picLocks noChangeAspect="1"/>
          </p:cNvPicPr>
          <p:nvPr userDrawn="1"/>
        </p:nvPicPr>
        <p:blipFill>
          <a:blip r:embed="rId2"/>
          <a:stretch>
            <a:fillRect/>
          </a:stretch>
        </p:blipFill>
        <p:spPr>
          <a:xfrm>
            <a:off x="700791" y="6212961"/>
            <a:ext cx="1438562" cy="508515"/>
          </a:xfrm>
          <a:prstGeom prst="rect">
            <a:avLst/>
          </a:prstGeom>
        </p:spPr>
      </p:pic>
      <p:pic>
        <p:nvPicPr>
          <p:cNvPr id="3" name="Immagine 13">
            <a:extLst>
              <a:ext uri="{FF2B5EF4-FFF2-40B4-BE49-F238E27FC236}">
                <a16:creationId xmlns:a16="http://schemas.microsoft.com/office/drawing/2014/main" id="{46EC2811-C9F4-4993-AA19-6D07F65FAE3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31027" y="152400"/>
            <a:ext cx="8287837" cy="570088"/>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olo Testo"/>
          <p:cNvSpPr txBox="1">
            <a:spLocks noGrp="1"/>
          </p:cNvSpPr>
          <p:nvPr>
            <p:ph type="title"/>
          </p:nvPr>
        </p:nvSpPr>
        <p:spPr>
          <a:xfrm>
            <a:off x="415599" y="593368"/>
            <a:ext cx="11360803" cy="763601"/>
          </a:xfrm>
          <a:prstGeom prst="rect">
            <a:avLst/>
          </a:prstGeom>
          <a:ln w="12700">
            <a:miter lim="400000"/>
          </a:ln>
          <a:extLst>
            <a:ext uri="{C572A759-6A51-4108-AA02-DFA0A04FC94B}">
              <ma14:wrappingTextBoxFlag xmlns="" xmlns:ma14="http://schemas.microsoft.com/office/mac/drawingml/2011/main" val="1"/>
            </a:ext>
          </a:extLst>
        </p:spPr>
        <p:txBody>
          <a:bodyPr lIns="121896" tIns="121896" rIns="121896" bIns="121896">
            <a:normAutofit/>
          </a:bodyPr>
          <a:lstStyle/>
          <a:p>
            <a:r>
              <a:t>Titolo Testo</a:t>
            </a:r>
          </a:p>
        </p:txBody>
      </p:sp>
      <p:sp>
        <p:nvSpPr>
          <p:cNvPr id="3" name="Corpo livello uno…"/>
          <p:cNvSpPr txBox="1">
            <a:spLocks noGrp="1"/>
          </p:cNvSpPr>
          <p:nvPr>
            <p:ph type="body" idx="1"/>
          </p:nvPr>
        </p:nvSpPr>
        <p:spPr>
          <a:xfrm>
            <a:off x="415599" y="1536633"/>
            <a:ext cx="11360803" cy="4555200"/>
          </a:xfrm>
          <a:prstGeom prst="rect">
            <a:avLst/>
          </a:prstGeom>
          <a:ln w="12700">
            <a:miter lim="400000"/>
          </a:ln>
          <a:extLst>
            <a:ext uri="{C572A759-6A51-4108-AA02-DFA0A04FC94B}">
              <ma14:wrappingTextBoxFlag xmlns="" xmlns:ma14="http://schemas.microsoft.com/office/mac/drawingml/2011/main" val="1"/>
            </a:ext>
          </a:extLst>
        </p:spPr>
        <p:txBody>
          <a:bodyPr lIns="121896" tIns="121896" rIns="121896" bIns="121896">
            <a:normAutofit/>
          </a:bodyPr>
          <a:lstStyle/>
          <a:p>
            <a:r>
              <a:t>Corpo livello uno</a:t>
            </a:r>
          </a:p>
          <a:p>
            <a:pPr lvl="1"/>
            <a:r>
              <a:t>Corpo livello due</a:t>
            </a:r>
          </a:p>
          <a:p>
            <a:pPr lvl="2"/>
            <a:r>
              <a:t>Corpo livello tre</a:t>
            </a:r>
          </a:p>
          <a:p>
            <a:pPr lvl="3"/>
            <a:r>
              <a:t>Corpo livello quattro</a:t>
            </a:r>
          </a:p>
          <a:p>
            <a:pPr lvl="4"/>
            <a:r>
              <a:t>Corpo livello cinque</a:t>
            </a:r>
          </a:p>
        </p:txBody>
      </p:sp>
      <p:sp>
        <p:nvSpPr>
          <p:cNvPr id="4" name="Numero diapositiva"/>
          <p:cNvSpPr txBox="1">
            <a:spLocks noGrp="1"/>
          </p:cNvSpPr>
          <p:nvPr>
            <p:ph type="sldNum" sz="quarter" idx="2"/>
          </p:nvPr>
        </p:nvSpPr>
        <p:spPr>
          <a:xfrm>
            <a:off x="11531970" y="6256909"/>
            <a:ext cx="496241" cy="446228"/>
          </a:xfrm>
          <a:prstGeom prst="rect">
            <a:avLst/>
          </a:prstGeom>
          <a:ln w="12700">
            <a:miter lim="400000"/>
          </a:ln>
        </p:spPr>
        <p:txBody>
          <a:bodyPr wrap="none" lIns="121896" tIns="121896" rIns="121896" bIns="121896" anchor="ctr">
            <a:spAutoFit/>
          </a:bodyPr>
          <a:lstStyle>
            <a:lvl1pPr algn="r">
              <a:defRPr sz="1300">
                <a:solidFill>
                  <a:schemeClr val="accent2">
                    <a:lumOff val="21764"/>
                  </a:schemeClr>
                </a:solidFill>
              </a:defRPr>
            </a:lvl1pPr>
          </a:lstStyle>
          <a:p>
            <a:pPr defTabSz="1219170" hangingPunct="0"/>
            <a:fld id="{86CB4B4D-7CA3-9044-876B-883B54F8677D}" type="slidenum">
              <a:rPr kern="0">
                <a:solidFill>
                  <a:srgbClr val="212121">
                    <a:lumOff val="21764"/>
                  </a:srgbClr>
                </a:solidFill>
                <a:latin typeface="Arial"/>
                <a:ea typeface="Arial"/>
                <a:cs typeface="Arial"/>
                <a:sym typeface="Arial"/>
              </a:rPr>
              <a:pPr defTabSz="1219170" hangingPunct="0"/>
              <a:t>‹N›</a:t>
            </a:fld>
            <a:endParaRPr kern="0">
              <a:solidFill>
                <a:srgbClr val="212121">
                  <a:lumOff val="21764"/>
                </a:srgbClr>
              </a:solidFill>
              <a:latin typeface="Arial"/>
              <a:ea typeface="Arial"/>
              <a:cs typeface="Arial"/>
              <a:sym typeface="Arial"/>
            </a:endParaRPr>
          </a:p>
        </p:txBody>
      </p:sp>
    </p:spTree>
  </p:cSld>
  <p:clrMap bg1="lt1" tx1="dk1" bg2="lt2" tx2="dk2" accent1="accent1" accent2="accent2" accent3="accent3" accent4="accent4" accent5="accent5" accent6="accent6" hlink="hlink" folHlink="folHlink"/>
  <p:sldLayoutIdLst>
    <p:sldLayoutId id="2147483695" r:id="rId1"/>
    <p:sldLayoutId id="2147483697" r:id="rId2"/>
  </p:sldLayoutIdLst>
  <p:transition spd="med"/>
  <p:txStyles>
    <p:titleStyle>
      <a:lvl1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1pPr>
      <a:lvl2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2pPr>
      <a:lvl3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3pPr>
      <a:lvl4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4pPr>
      <a:lvl5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5pPr>
      <a:lvl6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6pPr>
      <a:lvl7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7pPr>
      <a:lvl8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8pPr>
      <a:lvl9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9pPr>
    </p:titleStyle>
    <p:bodyStyle>
      <a:lvl1pPr marL="609585" marR="0" indent="-457189"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1pPr>
      <a:lvl2pPr marL="134011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2pPr>
      <a:lvl3pPr marL="1949703"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3pPr>
      <a:lvl4pPr marL="255928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4pPr>
      <a:lvl5pPr marL="3168873"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5pPr>
      <a:lvl6pPr marL="377845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6pPr>
      <a:lvl7pPr marL="4388042"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7pPr>
      <a:lvl8pPr marL="4997627"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8pPr>
      <a:lvl9pPr marL="5607212"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9pPr>
    </p:bodyStyle>
    <p:otherStyle>
      <a:lvl1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1pPr>
      <a:lvl2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2pPr>
      <a:lvl3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3pPr>
      <a:lvl4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4pPr>
      <a:lvl5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5pPr>
      <a:lvl6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6pPr>
      <a:lvl7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7pPr>
      <a:lvl8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8pPr>
      <a:lvl9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AADF8B3-8E36-C882-3C30-BEF348381FD3}"/>
              </a:ext>
            </a:extLst>
          </p:cNvPr>
          <p:cNvSpPr txBox="1"/>
          <p:nvPr/>
        </p:nvSpPr>
        <p:spPr>
          <a:xfrm>
            <a:off x="1006886" y="2335496"/>
            <a:ext cx="4458945" cy="954107"/>
          </a:xfrm>
          <a:prstGeom prst="rect">
            <a:avLst/>
          </a:prstGeom>
          <a:noFill/>
        </p:spPr>
        <p:txBody>
          <a:bodyPr wrap="square" lIns="91440" tIns="45720" rIns="91440" bIns="45720" rtlCol="0" anchor="t">
            <a:spAutoFit/>
          </a:bodyPr>
          <a:lstStyle/>
          <a:p>
            <a:pPr algn="ctr"/>
            <a:r>
              <a:rPr lang="it-IT" sz="2800" b="1" dirty="0"/>
              <a:t>Secondo grado: fase introduttiva</a:t>
            </a:r>
          </a:p>
        </p:txBody>
      </p:sp>
      <p:sp>
        <p:nvSpPr>
          <p:cNvPr id="2" name="CasellaDiTesto 1">
            <a:extLst>
              <a:ext uri="{FF2B5EF4-FFF2-40B4-BE49-F238E27FC236}">
                <a16:creationId xmlns:a16="http://schemas.microsoft.com/office/drawing/2014/main" id="{5E0F69F0-9A2B-7D34-C181-8595188FBD6F}"/>
              </a:ext>
            </a:extLst>
          </p:cNvPr>
          <p:cNvSpPr txBox="1"/>
          <p:nvPr/>
        </p:nvSpPr>
        <p:spPr>
          <a:xfrm>
            <a:off x="-2" y="5087570"/>
            <a:ext cx="6472719" cy="95410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Progetto: PON Governance e Capacità Istituzionale 2014-2020 </a:t>
            </a:r>
            <a:endParaRPr lang="it-IT" sz="2000" dirty="0">
              <a:effectLst/>
              <a:latin typeface="+mj-lt"/>
              <a:ea typeface="Calibri" panose="020F0502020204030204" pitchFamily="34" charset="0"/>
              <a:cs typeface="Times New Roman" panose="02020603050405020304" pitchFamily="18" charset="0"/>
            </a:endParaRPr>
          </a:p>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Titolo progetto: “Modelli, Sistemi e Competenze per l’implementazione dell’Ufficio per il Processo”</a:t>
            </a:r>
            <a:endParaRPr lang="it-IT" sz="2000" dirty="0">
              <a:effectLst/>
              <a:latin typeface="+mj-lt"/>
              <a:ea typeface="Calibri" panose="020F0502020204030204" pitchFamily="34" charset="0"/>
              <a:cs typeface="Times New Roman" panose="02020603050405020304" pitchFamily="18" charset="0"/>
            </a:endParaRPr>
          </a:p>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CUP: H29J22000390006</a:t>
            </a:r>
            <a:endParaRPr lang="it-IT" sz="20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90645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F46705E-E26E-CB42-B312-896944FC17A6}"/>
              </a:ext>
            </a:extLst>
          </p:cNvPr>
          <p:cNvSpPr>
            <a:spLocks noGrp="1"/>
          </p:cNvSpPr>
          <p:nvPr>
            <p:ph type="title"/>
          </p:nvPr>
        </p:nvSpPr>
        <p:spPr/>
        <p:txBody>
          <a:bodyPr/>
          <a:lstStyle/>
          <a:p>
            <a:pPr algn="ctr"/>
            <a:r>
              <a:rPr lang="it-IT" dirty="0"/>
              <a:t>4. Modifiche alla disciplina del filtro in appello</a:t>
            </a:r>
          </a:p>
        </p:txBody>
      </p:sp>
      <p:sp>
        <p:nvSpPr>
          <p:cNvPr id="3" name="Segnaposto testo 2">
            <a:extLst>
              <a:ext uri="{FF2B5EF4-FFF2-40B4-BE49-F238E27FC236}">
                <a16:creationId xmlns:a16="http://schemas.microsoft.com/office/drawing/2014/main" id="{491879A6-8BC6-5549-8A0C-1A3A7F381387}"/>
              </a:ext>
            </a:extLst>
          </p:cNvPr>
          <p:cNvSpPr>
            <a:spLocks noGrp="1"/>
          </p:cNvSpPr>
          <p:nvPr>
            <p:ph type="body" idx="1"/>
          </p:nvPr>
        </p:nvSpPr>
        <p:spPr/>
        <p:txBody>
          <a:bodyPr/>
          <a:lstStyle/>
          <a:p>
            <a:pPr marL="152396" indent="0" algn="just">
              <a:buNone/>
            </a:pPr>
            <a:r>
              <a:rPr lang="it-IT" b="1" u="sng" dirty="0">
                <a:latin typeface="Times New Roman" panose="02020603050405020304" pitchFamily="18" charset="0"/>
                <a:cs typeface="Times New Roman" panose="02020603050405020304" pitchFamily="18" charset="0"/>
              </a:rPr>
              <a:t>Art. 348 bis. Inammissibilità e manifesta infondatezza dell’appello</a:t>
            </a:r>
          </a:p>
          <a:p>
            <a:pPr marL="152396" indent="0" algn="just">
              <a:buNone/>
            </a:pPr>
            <a:endParaRPr lang="it-IT" u="sng" dirty="0">
              <a:latin typeface="Times New Roman" panose="02020603050405020304" pitchFamily="18" charset="0"/>
              <a:cs typeface="Times New Roman" panose="02020603050405020304" pitchFamily="18" charset="0"/>
            </a:endParaRPr>
          </a:p>
          <a:p>
            <a:pPr marL="152396" indent="0" algn="just">
              <a:buNone/>
            </a:pPr>
            <a:r>
              <a:rPr lang="it-IT" i="1" dirty="0">
                <a:latin typeface="Times New Roman" panose="02020603050405020304" pitchFamily="18" charset="0"/>
                <a:cs typeface="Times New Roman" panose="02020603050405020304" pitchFamily="18" charset="0"/>
              </a:rPr>
              <a:t>Quando ravvisa che l'impugnazione è inammissibile o manifestamente infondata, il giudice dispone la discussione orale della causa secondo quanto previsto dall'articolo 350-bis. </a:t>
            </a:r>
          </a:p>
          <a:p>
            <a:pPr marL="152396" indent="0" algn="just">
              <a:buNone/>
            </a:pPr>
            <a:r>
              <a:rPr lang="it-IT" i="1" dirty="0">
                <a:latin typeface="Times New Roman" panose="02020603050405020304" pitchFamily="18" charset="0"/>
                <a:cs typeface="Times New Roman" panose="02020603050405020304" pitchFamily="18" charset="0"/>
              </a:rPr>
              <a:t>Se è proposta impugnazione incidentale, si provvede ai sensi del primo comma solo quando i presupposti ivi indicati ricorrono sia per l'impugnazione principale che per quella incidentale. In mancanza, il giudice procede alla trattazione di tutte le impugnazioni comunque proposte contro la sentenza.</a:t>
            </a:r>
          </a:p>
          <a:p>
            <a:endParaRPr lang="it-IT" dirty="0"/>
          </a:p>
        </p:txBody>
      </p:sp>
    </p:spTree>
    <p:extLst>
      <p:ext uri="{BB962C8B-B14F-4D97-AF65-F5344CB8AC3E}">
        <p14:creationId xmlns:p14="http://schemas.microsoft.com/office/powerpoint/2010/main" val="407818368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D9CB67-6FF0-7BF5-50ED-B5A8D4D9356A}"/>
              </a:ext>
            </a:extLst>
          </p:cNvPr>
          <p:cNvSpPr>
            <a:spLocks noGrp="1"/>
          </p:cNvSpPr>
          <p:nvPr>
            <p:ph type="title"/>
          </p:nvPr>
        </p:nvSpPr>
        <p:spPr/>
        <p:txBody>
          <a:bodyPr/>
          <a:lstStyle/>
          <a:p>
            <a:pPr algn="ctr"/>
            <a:r>
              <a:rPr lang="it-IT" dirty="0"/>
              <a:t>4. Modifiche alla disciplina del filtro in appello</a:t>
            </a:r>
          </a:p>
        </p:txBody>
      </p:sp>
      <p:sp>
        <p:nvSpPr>
          <p:cNvPr id="3" name="Segnaposto testo 2">
            <a:extLst>
              <a:ext uri="{FF2B5EF4-FFF2-40B4-BE49-F238E27FC236}">
                <a16:creationId xmlns:a16="http://schemas.microsoft.com/office/drawing/2014/main" id="{6E51064E-27CA-89D0-3D1D-32723692BD4C}"/>
              </a:ext>
            </a:extLst>
          </p:cNvPr>
          <p:cNvSpPr>
            <a:spLocks noGrp="1"/>
          </p:cNvSpPr>
          <p:nvPr>
            <p:ph type="body" idx="1"/>
          </p:nvPr>
        </p:nvSpPr>
        <p:spPr/>
        <p:txBody>
          <a:bodyPr>
            <a:normAutofit lnSpcReduction="10000"/>
          </a:bodyPr>
          <a:lstStyle/>
          <a:p>
            <a:pPr algn="just"/>
            <a:r>
              <a:rPr lang="it-IT" dirty="0">
                <a:latin typeface="Times New Roman" panose="02020603050405020304" pitchFamily="18" charset="0"/>
                <a:cs typeface="Times New Roman" panose="02020603050405020304" pitchFamily="18" charset="0"/>
              </a:rPr>
              <a:t>Modifiche essenziali dell’art. 348-bis c.p.c.: </a:t>
            </a:r>
          </a:p>
          <a:p>
            <a:pPr lvl="1" algn="just"/>
            <a:r>
              <a:rPr lang="it-IT" dirty="0">
                <a:latin typeface="Times New Roman" panose="02020603050405020304" pitchFamily="18" charset="0"/>
                <a:cs typeface="Times New Roman" panose="02020603050405020304" pitchFamily="18" charset="0"/>
              </a:rPr>
              <a:t>eliminato il riferimento alla ragionevole probabilità di mancato accoglimento</a:t>
            </a:r>
          </a:p>
          <a:p>
            <a:pPr lvl="1" algn="just"/>
            <a:r>
              <a:rPr lang="it-IT" dirty="0">
                <a:latin typeface="Times New Roman" panose="02020603050405020304" pitchFamily="18" charset="0"/>
                <a:cs typeface="Times New Roman" panose="02020603050405020304" pitchFamily="18" charset="0"/>
              </a:rPr>
              <a:t>I nuovi presupposti: a) inammissibilità; b) manifesta infondatezza </a:t>
            </a:r>
          </a:p>
          <a:p>
            <a:pPr marL="795846" lvl="1" indent="0" algn="just">
              <a:buNone/>
            </a:pPr>
            <a:endParaRPr lang="it-IT" dirty="0">
              <a:latin typeface="Times New Roman" panose="02020603050405020304" pitchFamily="18" charset="0"/>
              <a:cs typeface="Times New Roman" panose="02020603050405020304" pitchFamily="18" charset="0"/>
            </a:endParaRPr>
          </a:p>
          <a:p>
            <a:pPr algn="just"/>
            <a:r>
              <a:rPr lang="it-IT" dirty="0">
                <a:latin typeface="Times New Roman" panose="02020603050405020304" pitchFamily="18" charset="0"/>
                <a:cs typeface="Times New Roman" panose="02020603050405020304" pitchFamily="18" charset="0"/>
              </a:rPr>
              <a:t>In caso di </a:t>
            </a:r>
            <a:r>
              <a:rPr lang="it-IT" i="1" dirty="0">
                <a:latin typeface="Times New Roman" panose="02020603050405020304" pitchFamily="18" charset="0"/>
                <a:cs typeface="Times New Roman" panose="02020603050405020304" pitchFamily="18" charset="0"/>
              </a:rPr>
              <a:t>impugnazione incidentale</a:t>
            </a:r>
            <a:r>
              <a:rPr lang="it-IT" dirty="0">
                <a:latin typeface="Times New Roman" panose="02020603050405020304" pitchFamily="18" charset="0"/>
                <a:cs typeface="Times New Roman" panose="02020603050405020304" pitchFamily="18" charset="0"/>
              </a:rPr>
              <a:t>, si provvede con le stesse modalità del comma 1 </a:t>
            </a:r>
            <a:r>
              <a:rPr lang="it-IT" i="1" dirty="0">
                <a:latin typeface="Times New Roman" panose="02020603050405020304" pitchFamily="18" charset="0"/>
                <a:cs typeface="Times New Roman" panose="02020603050405020304" pitchFamily="18" charset="0"/>
              </a:rPr>
              <a:t>solo </a:t>
            </a:r>
            <a:r>
              <a:rPr lang="it-IT" dirty="0">
                <a:latin typeface="Times New Roman" panose="02020603050405020304" pitchFamily="18" charset="0"/>
                <a:cs typeface="Times New Roman" panose="02020603050405020304" pitchFamily="18" charset="0"/>
              </a:rPr>
              <a:t>quando i presupposti ivi indicati ricorrono sia per l’impugnazione principale che per quella incidentale. </a:t>
            </a:r>
          </a:p>
          <a:p>
            <a:pPr marL="152396" indent="0" algn="just">
              <a:buNone/>
            </a:pPr>
            <a:endParaRPr lang="it-IT" dirty="0">
              <a:latin typeface="Times New Roman" panose="02020603050405020304" pitchFamily="18" charset="0"/>
              <a:cs typeface="Times New Roman" panose="02020603050405020304" pitchFamily="18" charset="0"/>
            </a:endParaRPr>
          </a:p>
          <a:p>
            <a:pPr algn="just"/>
            <a:r>
              <a:rPr lang="it-IT" dirty="0">
                <a:latin typeface="Times New Roman" panose="02020603050405020304" pitchFamily="18" charset="0"/>
                <a:cs typeface="Times New Roman" panose="02020603050405020304" pitchFamily="18" charset="0"/>
              </a:rPr>
              <a:t>In caso contrario, si procede alla trattazione congiunta di tutte le impugnazioni contro la sentenza. </a:t>
            </a:r>
          </a:p>
        </p:txBody>
      </p:sp>
    </p:spTree>
    <p:extLst>
      <p:ext uri="{BB962C8B-B14F-4D97-AF65-F5344CB8AC3E}">
        <p14:creationId xmlns:p14="http://schemas.microsoft.com/office/powerpoint/2010/main" val="319167844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2AAE6E1-0C30-6848-A4EA-BDA93487814F}"/>
              </a:ext>
            </a:extLst>
          </p:cNvPr>
          <p:cNvSpPr>
            <a:spLocks noGrp="1"/>
          </p:cNvSpPr>
          <p:nvPr>
            <p:ph type="title"/>
          </p:nvPr>
        </p:nvSpPr>
        <p:spPr/>
        <p:txBody>
          <a:bodyPr/>
          <a:lstStyle/>
          <a:p>
            <a:pPr algn="ctr"/>
            <a:r>
              <a:rPr lang="it-IT" dirty="0"/>
              <a:t>4. Modifiche alla disciplina del filtro in appello</a:t>
            </a:r>
          </a:p>
        </p:txBody>
      </p:sp>
      <p:sp>
        <p:nvSpPr>
          <p:cNvPr id="3" name="Segnaposto testo 2">
            <a:extLst>
              <a:ext uri="{FF2B5EF4-FFF2-40B4-BE49-F238E27FC236}">
                <a16:creationId xmlns:a16="http://schemas.microsoft.com/office/drawing/2014/main" id="{ED8642FB-51F5-184B-BE6A-CA9AC5930C3B}"/>
              </a:ext>
            </a:extLst>
          </p:cNvPr>
          <p:cNvSpPr>
            <a:spLocks noGrp="1"/>
          </p:cNvSpPr>
          <p:nvPr>
            <p:ph type="body" idx="1"/>
          </p:nvPr>
        </p:nvSpPr>
        <p:spPr/>
        <p:txBody>
          <a:bodyPr/>
          <a:lstStyle/>
          <a:p>
            <a:pPr marL="152396" indent="0">
              <a:buNone/>
            </a:pPr>
            <a:r>
              <a:rPr lang="it-IT" b="1" u="sng" dirty="0">
                <a:latin typeface="Times New Roman" panose="02020603050405020304" pitchFamily="18" charset="0"/>
                <a:cs typeface="Times New Roman" panose="02020603050405020304" pitchFamily="18" charset="0"/>
              </a:rPr>
              <a:t>Abrogato l’art. 348-ter c.p.c.</a:t>
            </a:r>
          </a:p>
          <a:p>
            <a:pPr marL="152396" indent="0">
              <a:buNone/>
            </a:pPr>
            <a:endParaRPr lang="it-IT" b="1" u="sng" dirty="0">
              <a:latin typeface="Times New Roman" panose="02020603050405020304" pitchFamily="18" charset="0"/>
              <a:cs typeface="Times New Roman" panose="02020603050405020304" pitchFamily="18" charset="0"/>
            </a:endParaRPr>
          </a:p>
          <a:p>
            <a:pPr algn="just"/>
            <a:r>
              <a:rPr lang="it-IT" dirty="0">
                <a:latin typeface="Times New Roman" panose="02020603050405020304" pitchFamily="18" charset="0"/>
                <a:cs typeface="Times New Roman" panose="02020603050405020304" pitchFamily="18" charset="0"/>
              </a:rPr>
              <a:t>Il provvedimento con cui si decide sull’inammissibilità è la sentenza a seguito di discussione orale (v. richiamo dell’art. 348-bis all’art. 350-bis c.p.c.). </a:t>
            </a:r>
          </a:p>
          <a:p>
            <a:pPr marL="152396" indent="0" algn="just">
              <a:buNone/>
            </a:pPr>
            <a:endParaRPr lang="it-IT" dirty="0">
              <a:latin typeface="Times New Roman" panose="02020603050405020304" pitchFamily="18" charset="0"/>
              <a:cs typeface="Times New Roman" panose="02020603050405020304" pitchFamily="18" charset="0"/>
            </a:endParaRPr>
          </a:p>
          <a:p>
            <a:pPr algn="just"/>
            <a:r>
              <a:rPr lang="it-IT" dirty="0">
                <a:latin typeface="Times New Roman" panose="02020603050405020304" pitchFamily="18" charset="0"/>
                <a:cs typeface="Times New Roman" panose="02020603050405020304" pitchFamily="18" charset="0"/>
              </a:rPr>
              <a:t>Tuttavia, la «doppia conforme», in precedenza prevista ex art. 348-ter, comma 4, non viene meno perché è confluita per coerenza sistematica nell’art. 360, comma 4 c.p.c.</a:t>
            </a:r>
          </a:p>
          <a:p>
            <a:endParaRPr lang="it-IT" dirty="0"/>
          </a:p>
        </p:txBody>
      </p:sp>
    </p:spTree>
    <p:extLst>
      <p:ext uri="{BB962C8B-B14F-4D97-AF65-F5344CB8AC3E}">
        <p14:creationId xmlns:p14="http://schemas.microsoft.com/office/powerpoint/2010/main" val="261379154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Grazie!"/>
          <p:cNvSpPr txBox="1">
            <a:spLocks noGrp="1"/>
          </p:cNvSpPr>
          <p:nvPr>
            <p:ph type="title"/>
          </p:nvPr>
        </p:nvSpPr>
        <p:spPr>
          <a:xfrm>
            <a:off x="2405022" y="2747816"/>
            <a:ext cx="7381955" cy="763601"/>
          </a:xfrm>
          <a:prstGeom prst="rect">
            <a:avLst/>
          </a:prstGeom>
        </p:spPr>
        <p:txBody>
          <a:bodyPr lIns="121896" tIns="121896" rIns="121896" bIns="121896">
            <a:normAutofit fontScale="90000"/>
          </a:bodyPr>
          <a:lstStyle>
            <a:lvl1pPr algn="ctr" defTabSz="914400">
              <a:defRPr sz="2000">
                <a:solidFill>
                  <a:srgbClr val="A32020"/>
                </a:solidFill>
                <a:latin typeface="Raleway"/>
                <a:ea typeface="Raleway"/>
                <a:cs typeface="Raleway"/>
                <a:sym typeface="Raleway"/>
              </a:defRPr>
            </a:lvl1pPr>
          </a:lstStyle>
          <a:p>
            <a:r>
              <a:rPr lang="it-IT" sz="5600" b="1" dirty="0">
                <a:solidFill>
                  <a:srgbClr val="00677F"/>
                </a:solidFill>
              </a:rPr>
              <a:t>Grazie per l’attenzione!</a:t>
            </a:r>
            <a:endParaRPr dirty="0">
              <a:solidFill>
                <a:srgbClr val="00677F"/>
              </a:solidFill>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47234C-A7BB-59CE-D4E5-F7767F46A54E}"/>
              </a:ext>
            </a:extLst>
          </p:cNvPr>
          <p:cNvSpPr>
            <a:spLocks noGrp="1"/>
          </p:cNvSpPr>
          <p:nvPr>
            <p:ph type="title"/>
          </p:nvPr>
        </p:nvSpPr>
        <p:spPr/>
        <p:txBody>
          <a:bodyPr>
            <a:normAutofit/>
          </a:bodyPr>
          <a:lstStyle/>
          <a:p>
            <a:r>
              <a:rPr lang="it-IT" b="0" dirty="0"/>
              <a:t>Indice</a:t>
            </a:r>
          </a:p>
        </p:txBody>
      </p:sp>
      <p:sp>
        <p:nvSpPr>
          <p:cNvPr id="3" name="Segnaposto testo 2">
            <a:extLst>
              <a:ext uri="{FF2B5EF4-FFF2-40B4-BE49-F238E27FC236}">
                <a16:creationId xmlns:a16="http://schemas.microsoft.com/office/drawing/2014/main" id="{39E7A0A0-AF39-7F4A-7629-4298F62CF37D}"/>
              </a:ext>
            </a:extLst>
          </p:cNvPr>
          <p:cNvSpPr>
            <a:spLocks noGrp="1"/>
          </p:cNvSpPr>
          <p:nvPr>
            <p:ph type="body" idx="1"/>
          </p:nvPr>
        </p:nvSpPr>
        <p:spPr/>
        <p:txBody>
          <a:bodyPr/>
          <a:lstStyle/>
          <a:p>
            <a:pPr marL="152396" indent="0" algn="just">
              <a:buNone/>
            </a:pPr>
            <a:r>
              <a:rPr lang="it-IT" sz="2800" dirty="0">
                <a:latin typeface="Times New Roman" panose="02020603050405020304" pitchFamily="18" charset="0"/>
                <a:cs typeface="Times New Roman" panose="02020603050405020304" pitchFamily="18" charset="0"/>
              </a:rPr>
              <a:t>Obiettivo: Il presente intervento ha ad oggetto le modifiche apportate dal d.lgs. 149/2022 alla disciplina dell’appello, con un focus particolare sulla fase introduttiva.</a:t>
            </a:r>
          </a:p>
          <a:p>
            <a:pPr marL="609596" indent="-457200" algn="just">
              <a:buAutoNum type="arabicPeriod"/>
            </a:pPr>
            <a:r>
              <a:rPr lang="it-IT" sz="2800" dirty="0">
                <a:latin typeface="Times New Roman" panose="02020603050405020304" pitchFamily="18" charset="0"/>
                <a:cs typeface="Times New Roman" panose="02020603050405020304" pitchFamily="18" charset="0"/>
              </a:rPr>
              <a:t>Modifiche all’atto di appello</a:t>
            </a:r>
          </a:p>
          <a:p>
            <a:pPr marL="609596" indent="-457200" algn="just">
              <a:buAutoNum type="arabicPeriod"/>
            </a:pPr>
            <a:r>
              <a:rPr lang="it-IT" sz="2800" dirty="0">
                <a:latin typeface="Times New Roman" panose="02020603050405020304" pitchFamily="18" charset="0"/>
                <a:cs typeface="Times New Roman" panose="02020603050405020304" pitchFamily="18" charset="0"/>
              </a:rPr>
              <a:t>Appello incidentale e costituzione in appello</a:t>
            </a:r>
          </a:p>
          <a:p>
            <a:pPr marL="609596" indent="-457200" algn="just">
              <a:buAutoNum type="arabicPeriod"/>
            </a:pPr>
            <a:r>
              <a:rPr lang="it-IT" sz="2800" dirty="0">
                <a:latin typeface="Times New Roman" panose="02020603050405020304" pitchFamily="18" charset="0"/>
                <a:cs typeface="Times New Roman" panose="02020603050405020304" pitchFamily="18" charset="0"/>
              </a:rPr>
              <a:t>Modifiche alla disciplina dell’improcedibilità dell’appello</a:t>
            </a:r>
          </a:p>
          <a:p>
            <a:pPr marL="609596" indent="-457200" algn="just">
              <a:buAutoNum type="arabicPeriod"/>
            </a:pPr>
            <a:r>
              <a:rPr lang="it-IT" sz="2800" dirty="0">
                <a:latin typeface="Times New Roman" panose="02020603050405020304" pitchFamily="18" charset="0"/>
                <a:cs typeface="Times New Roman" panose="02020603050405020304" pitchFamily="18" charset="0"/>
              </a:rPr>
              <a:t>Modifiche alla disciplina del filtro in appello</a:t>
            </a:r>
          </a:p>
          <a:p>
            <a:pPr marL="152396" indent="0">
              <a:buNone/>
            </a:pPr>
            <a:endParaRPr lang="it-IT" dirty="0">
              <a:highlight>
                <a:srgbClr val="FFFF00"/>
              </a:highlight>
            </a:endParaRPr>
          </a:p>
        </p:txBody>
      </p:sp>
    </p:spTree>
    <p:extLst>
      <p:ext uri="{BB962C8B-B14F-4D97-AF65-F5344CB8AC3E}">
        <p14:creationId xmlns:p14="http://schemas.microsoft.com/office/powerpoint/2010/main" val="40919652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B8D789-CA8A-0B81-B142-62EAB304DAB2}"/>
              </a:ext>
            </a:extLst>
          </p:cNvPr>
          <p:cNvSpPr>
            <a:spLocks noGrp="1"/>
          </p:cNvSpPr>
          <p:nvPr>
            <p:ph type="title"/>
          </p:nvPr>
        </p:nvSpPr>
        <p:spPr/>
        <p:txBody>
          <a:bodyPr/>
          <a:lstStyle/>
          <a:p>
            <a:pPr algn="ctr"/>
            <a:r>
              <a:rPr lang="it-IT" dirty="0"/>
              <a:t>1. Modifiche all’atto di appello</a:t>
            </a:r>
          </a:p>
        </p:txBody>
      </p:sp>
      <p:sp>
        <p:nvSpPr>
          <p:cNvPr id="3" name="Segnaposto testo 2">
            <a:extLst>
              <a:ext uri="{FF2B5EF4-FFF2-40B4-BE49-F238E27FC236}">
                <a16:creationId xmlns:a16="http://schemas.microsoft.com/office/drawing/2014/main" id="{EDA6E79A-7851-F01C-AC3A-F11A41169359}"/>
              </a:ext>
            </a:extLst>
          </p:cNvPr>
          <p:cNvSpPr>
            <a:spLocks noGrp="1"/>
          </p:cNvSpPr>
          <p:nvPr>
            <p:ph type="body" idx="1"/>
          </p:nvPr>
        </p:nvSpPr>
        <p:spPr/>
        <p:txBody>
          <a:bodyPr>
            <a:normAutofit fontScale="92500"/>
          </a:bodyPr>
          <a:lstStyle/>
          <a:p>
            <a:pPr marL="152396" indent="0" algn="just">
              <a:buNone/>
            </a:pPr>
            <a:r>
              <a:rPr lang="it-IT" b="1" u="sng" dirty="0">
                <a:latin typeface="Times New Roman" panose="02020603050405020304" pitchFamily="18" charset="0"/>
              </a:rPr>
              <a:t>Art. 342. Forma dell’appello</a:t>
            </a:r>
          </a:p>
          <a:p>
            <a:pPr algn="just"/>
            <a:endParaRPr lang="it-IT" u="sng" dirty="0">
              <a:latin typeface="Times New Roman" panose="02020603050405020304" pitchFamily="18" charset="0"/>
            </a:endParaRPr>
          </a:p>
          <a:p>
            <a:pPr marL="152396" indent="0" algn="just">
              <a:buNone/>
            </a:pPr>
            <a:r>
              <a:rPr lang="it-IT" i="1" dirty="0">
                <a:latin typeface="Times New Roman" panose="02020603050405020304" pitchFamily="18" charset="0"/>
                <a:cs typeface="Times New Roman" panose="02020603050405020304" pitchFamily="18" charset="0"/>
              </a:rPr>
              <a:t>L'appello si propone con citazione contenente le indicazioni prescritte nell'articolo 163. L'appello deve essere motivato, e per ciascuno dei motivi deve indicare a pena di inammissibilità, in modo chiaro, sintetico e specifico: 1) il capo della decisione di primo grado che viene impugnato; 2) le censure proposte alla ricostruzione dei fatti compiuta dal giudice di primo grado; 3) le violazioni di legge denunciate e la loro rilevanza ai fini della decisione impugnata. </a:t>
            </a:r>
          </a:p>
          <a:p>
            <a:pPr marL="152396" indent="0" algn="just">
              <a:buNone/>
            </a:pPr>
            <a:r>
              <a:rPr lang="it-IT" i="1" dirty="0">
                <a:latin typeface="Times New Roman" panose="02020603050405020304" pitchFamily="18" charset="0"/>
                <a:cs typeface="Times New Roman" panose="02020603050405020304" pitchFamily="18" charset="0"/>
              </a:rPr>
              <a:t>Tra il giorno della citazione e quello della prima udienza di trattazione devono intercorrere termini liberi non minori di novanta giorni se il luogo della notificazione si trova in Italia e di centocinquanta giorni se si trova all'estero.</a:t>
            </a:r>
          </a:p>
          <a:p>
            <a:pPr marL="152396" indent="0" algn="just">
              <a:buNone/>
            </a:pPr>
            <a:endParaRPr lang="it-I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476004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B7ABFE-8E8C-5C51-98C4-707C55C52EE7}"/>
              </a:ext>
            </a:extLst>
          </p:cNvPr>
          <p:cNvSpPr>
            <a:spLocks noGrp="1"/>
          </p:cNvSpPr>
          <p:nvPr>
            <p:ph type="title"/>
          </p:nvPr>
        </p:nvSpPr>
        <p:spPr/>
        <p:txBody>
          <a:bodyPr/>
          <a:lstStyle/>
          <a:p>
            <a:pPr algn="ctr"/>
            <a:r>
              <a:rPr lang="it-IT" dirty="0"/>
              <a:t>1. Modifiche all’atto di appello</a:t>
            </a:r>
          </a:p>
        </p:txBody>
      </p:sp>
      <p:sp>
        <p:nvSpPr>
          <p:cNvPr id="3" name="Segnaposto testo 2">
            <a:extLst>
              <a:ext uri="{FF2B5EF4-FFF2-40B4-BE49-F238E27FC236}">
                <a16:creationId xmlns:a16="http://schemas.microsoft.com/office/drawing/2014/main" id="{04609E2F-962F-A40E-4588-E4A99CD86E8F}"/>
              </a:ext>
            </a:extLst>
          </p:cNvPr>
          <p:cNvSpPr>
            <a:spLocks noGrp="1"/>
          </p:cNvSpPr>
          <p:nvPr>
            <p:ph type="body" idx="1"/>
          </p:nvPr>
        </p:nvSpPr>
        <p:spPr/>
        <p:txBody>
          <a:bodyPr>
            <a:normAutofit lnSpcReduction="10000"/>
          </a:bodyPr>
          <a:lstStyle/>
          <a:p>
            <a:pPr algn="just"/>
            <a:r>
              <a:rPr lang="it-IT" dirty="0">
                <a:latin typeface="Times New Roman" panose="02020603050405020304" pitchFamily="18" charset="0"/>
                <a:cs typeface="Times New Roman" panose="02020603050405020304" pitchFamily="18" charset="0"/>
              </a:rPr>
              <a:t>L’appello continua a proporsi con atto di citazione. </a:t>
            </a:r>
          </a:p>
          <a:p>
            <a:pPr algn="just"/>
            <a:r>
              <a:rPr lang="it-IT" dirty="0">
                <a:latin typeface="Times New Roman" panose="02020603050405020304" pitchFamily="18" charset="0"/>
                <a:cs typeface="Times New Roman" panose="02020603050405020304" pitchFamily="18" charset="0"/>
              </a:rPr>
              <a:t>Il riferimento alla chiarezza, sinteticità e specificità non è a pena di inammissibilità (ma potrebbe incidere sulle spese).</a:t>
            </a:r>
          </a:p>
          <a:p>
            <a:pPr algn="just"/>
            <a:r>
              <a:rPr lang="it-IT" dirty="0">
                <a:latin typeface="Times New Roman" panose="02020603050405020304" pitchFamily="18" charset="0"/>
                <a:cs typeface="Times New Roman" panose="02020603050405020304" pitchFamily="18" charset="0"/>
              </a:rPr>
              <a:t>Quanto al punto 1), non si creano problemi: c’è un più preciso richiamo positivo al capo della sentenza;</a:t>
            </a:r>
          </a:p>
          <a:p>
            <a:pPr algn="just"/>
            <a:r>
              <a:rPr lang="it-IT" dirty="0">
                <a:latin typeface="Times New Roman" panose="02020603050405020304" pitchFamily="18" charset="0"/>
                <a:cs typeface="Times New Roman" panose="02020603050405020304" pitchFamily="18" charset="0"/>
              </a:rPr>
              <a:t>Quanto al punto 2), l’appellante deve specificare le censure che muove alla decisione impugnata (sulle questioni di fatto) ma non anche le modifiche che si chiede di apportare;</a:t>
            </a:r>
          </a:p>
          <a:p>
            <a:pPr algn="just"/>
            <a:r>
              <a:rPr lang="it-IT" dirty="0">
                <a:latin typeface="Times New Roman" panose="02020603050405020304" pitchFamily="18" charset="0"/>
                <a:cs typeface="Times New Roman" panose="02020603050405020304" pitchFamily="18" charset="0"/>
              </a:rPr>
              <a:t>Quanto al punto 3), nella sostanza non cambia niente: già in precedenza il principio </a:t>
            </a:r>
            <a:r>
              <a:rPr lang="it-IT" i="1" dirty="0" err="1">
                <a:latin typeface="Times New Roman" panose="02020603050405020304" pitchFamily="18" charset="0"/>
                <a:cs typeface="Times New Roman" panose="02020603050405020304" pitchFamily="18" charset="0"/>
              </a:rPr>
              <a:t>iura</a:t>
            </a:r>
            <a:r>
              <a:rPr lang="it-IT" i="1" dirty="0">
                <a:latin typeface="Times New Roman" panose="02020603050405020304" pitchFamily="18" charset="0"/>
                <a:cs typeface="Times New Roman" panose="02020603050405020304" pitchFamily="18" charset="0"/>
              </a:rPr>
              <a:t> </a:t>
            </a:r>
            <a:r>
              <a:rPr lang="it-IT" i="1" dirty="0" err="1">
                <a:latin typeface="Times New Roman" panose="02020603050405020304" pitchFamily="18" charset="0"/>
                <a:cs typeface="Times New Roman" panose="02020603050405020304" pitchFamily="18" charset="0"/>
              </a:rPr>
              <a:t>novit</a:t>
            </a:r>
            <a:r>
              <a:rPr lang="it-IT" i="1" dirty="0">
                <a:latin typeface="Times New Roman" panose="02020603050405020304" pitchFamily="18" charset="0"/>
                <a:cs typeface="Times New Roman" panose="02020603050405020304" pitchFamily="18" charset="0"/>
              </a:rPr>
              <a:t> curia</a:t>
            </a:r>
            <a:r>
              <a:rPr lang="it-IT" dirty="0">
                <a:latin typeface="Times New Roman" panose="02020603050405020304" pitchFamily="18" charset="0"/>
                <a:cs typeface="Times New Roman" panose="02020603050405020304" pitchFamily="18" charset="0"/>
              </a:rPr>
              <a:t> andava commisurato con i principii propri dell’impugnazione. </a:t>
            </a:r>
          </a:p>
          <a:p>
            <a:pPr marL="152396" indent="0" algn="ctr">
              <a:buNone/>
            </a:pPr>
            <a:endParaRPr lang="it-IT" dirty="0"/>
          </a:p>
        </p:txBody>
      </p:sp>
    </p:spTree>
    <p:extLst>
      <p:ext uri="{BB962C8B-B14F-4D97-AF65-F5344CB8AC3E}">
        <p14:creationId xmlns:p14="http://schemas.microsoft.com/office/powerpoint/2010/main" val="90129639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27E1FB-74FF-0C77-5011-77920E7C88F8}"/>
              </a:ext>
            </a:extLst>
          </p:cNvPr>
          <p:cNvSpPr>
            <a:spLocks noGrp="1"/>
          </p:cNvSpPr>
          <p:nvPr>
            <p:ph type="title"/>
          </p:nvPr>
        </p:nvSpPr>
        <p:spPr/>
        <p:txBody>
          <a:bodyPr/>
          <a:lstStyle/>
          <a:p>
            <a:pPr algn="ctr"/>
            <a:r>
              <a:rPr lang="it-IT" dirty="0"/>
              <a:t>1. Modifiche all’atto di appello</a:t>
            </a:r>
          </a:p>
        </p:txBody>
      </p:sp>
      <p:sp>
        <p:nvSpPr>
          <p:cNvPr id="3" name="Segnaposto testo 2">
            <a:extLst>
              <a:ext uri="{FF2B5EF4-FFF2-40B4-BE49-F238E27FC236}">
                <a16:creationId xmlns:a16="http://schemas.microsoft.com/office/drawing/2014/main" id="{9AC5A08E-798B-0F82-B4FA-7E391F56AE7A}"/>
              </a:ext>
            </a:extLst>
          </p:cNvPr>
          <p:cNvSpPr>
            <a:spLocks noGrp="1"/>
          </p:cNvSpPr>
          <p:nvPr>
            <p:ph type="body" idx="1"/>
          </p:nvPr>
        </p:nvSpPr>
        <p:spPr/>
        <p:txBody>
          <a:bodyPr>
            <a:normAutofit fontScale="92500"/>
          </a:bodyPr>
          <a:lstStyle/>
          <a:p>
            <a:pPr marL="152396" indent="0" algn="just">
              <a:buNone/>
            </a:pPr>
            <a:endParaRPr lang="it-IT" dirty="0">
              <a:latin typeface="Times New Roman" panose="02020603050405020304" pitchFamily="18" charset="0"/>
              <a:cs typeface="Times New Roman" panose="02020603050405020304" pitchFamily="18" charset="0"/>
            </a:endParaRPr>
          </a:p>
          <a:p>
            <a:pPr algn="just"/>
            <a:r>
              <a:rPr lang="it-IT" dirty="0">
                <a:latin typeface="Times New Roman" panose="02020603050405020304" pitchFamily="18" charset="0"/>
                <a:cs typeface="Times New Roman" panose="02020603050405020304" pitchFamily="18" charset="0"/>
              </a:rPr>
              <a:t>Venuto meno il riferimento al termine a comparire ex art. 163 bis c.p.c., poiché in primo grado esso è aumentato per lasciar spazio alle memorie integrative di cui all’art. 171-ter c.p.c. </a:t>
            </a:r>
          </a:p>
          <a:p>
            <a:pPr marL="152396" indent="0" algn="just">
              <a:buNone/>
            </a:pPr>
            <a:endParaRPr lang="it-IT" dirty="0">
              <a:latin typeface="Times New Roman" panose="02020603050405020304" pitchFamily="18" charset="0"/>
              <a:cs typeface="Times New Roman" panose="02020603050405020304" pitchFamily="18" charset="0"/>
            </a:endParaRPr>
          </a:p>
          <a:p>
            <a:pPr algn="just"/>
            <a:r>
              <a:rPr lang="it-IT" dirty="0">
                <a:latin typeface="Times New Roman" panose="02020603050405020304" pitchFamily="18" charset="0"/>
                <a:cs typeface="Times New Roman" panose="02020603050405020304" pitchFamily="18" charset="0"/>
              </a:rPr>
              <a:t>Previsti espressamente i termini minimi a comparire: tra il giorno di notifica della citazione e quello della prima udienza, almeno </a:t>
            </a:r>
            <a:r>
              <a:rPr lang="it-IT" b="1" dirty="0">
                <a:latin typeface="Times New Roman" panose="02020603050405020304" pitchFamily="18" charset="0"/>
                <a:cs typeface="Times New Roman" panose="02020603050405020304" pitchFamily="18" charset="0"/>
              </a:rPr>
              <a:t>90 giorni</a:t>
            </a:r>
            <a:r>
              <a:rPr lang="it-IT" dirty="0">
                <a:latin typeface="Times New Roman" panose="02020603050405020304" pitchFamily="18" charset="0"/>
                <a:cs typeface="Times New Roman" panose="02020603050405020304" pitchFamily="18" charset="0"/>
              </a:rPr>
              <a:t> se la notifica è da effettuarsi in Italia, </a:t>
            </a:r>
            <a:r>
              <a:rPr lang="it-IT" b="1" dirty="0">
                <a:latin typeface="Times New Roman" panose="02020603050405020304" pitchFamily="18" charset="0"/>
                <a:cs typeface="Times New Roman" panose="02020603050405020304" pitchFamily="18" charset="0"/>
              </a:rPr>
              <a:t>150 giorni </a:t>
            </a:r>
            <a:r>
              <a:rPr lang="it-IT" dirty="0">
                <a:latin typeface="Times New Roman" panose="02020603050405020304" pitchFamily="18" charset="0"/>
                <a:cs typeface="Times New Roman" panose="02020603050405020304" pitchFamily="18" charset="0"/>
              </a:rPr>
              <a:t>se è all’estero. </a:t>
            </a:r>
          </a:p>
          <a:p>
            <a:pPr marL="152396" indent="0" algn="just">
              <a:buNone/>
            </a:pPr>
            <a:endParaRPr lang="it-IT" dirty="0">
              <a:latin typeface="Times New Roman" panose="02020603050405020304" pitchFamily="18" charset="0"/>
              <a:cs typeface="Times New Roman" panose="02020603050405020304" pitchFamily="18" charset="0"/>
            </a:endParaRPr>
          </a:p>
          <a:p>
            <a:pPr algn="just"/>
            <a:r>
              <a:rPr lang="it-IT" dirty="0">
                <a:latin typeface="Times New Roman" panose="02020603050405020304" pitchFamily="18" charset="0"/>
                <a:cs typeface="Times New Roman" panose="02020603050405020304" pitchFamily="18" charset="0"/>
              </a:rPr>
              <a:t>Il Presidente o il giudice istruttore possono differire la data di prima udienza fino a un massimo di 45 giorni (art. 349-bis, comma 2 c.p.c.)</a:t>
            </a:r>
          </a:p>
          <a:p>
            <a:pPr marL="152396" indent="0" algn="just">
              <a:buNone/>
            </a:pPr>
            <a:endParaRPr lang="it-I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389559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1203B13-C365-EF47-AE6E-540FC7904704}"/>
              </a:ext>
            </a:extLst>
          </p:cNvPr>
          <p:cNvSpPr>
            <a:spLocks noGrp="1"/>
          </p:cNvSpPr>
          <p:nvPr>
            <p:ph type="title"/>
          </p:nvPr>
        </p:nvSpPr>
        <p:spPr/>
        <p:txBody>
          <a:bodyPr/>
          <a:lstStyle/>
          <a:p>
            <a:pPr algn="ctr"/>
            <a:r>
              <a:rPr lang="it-IT" dirty="0"/>
              <a:t> 2. Appello incidentale e costituzione in appello</a:t>
            </a:r>
          </a:p>
        </p:txBody>
      </p:sp>
      <p:sp>
        <p:nvSpPr>
          <p:cNvPr id="3" name="Segnaposto testo 2">
            <a:extLst>
              <a:ext uri="{FF2B5EF4-FFF2-40B4-BE49-F238E27FC236}">
                <a16:creationId xmlns:a16="http://schemas.microsoft.com/office/drawing/2014/main" id="{27EC473B-AA99-2D43-87B3-4D37A44A7B41}"/>
              </a:ext>
            </a:extLst>
          </p:cNvPr>
          <p:cNvSpPr>
            <a:spLocks noGrp="1"/>
          </p:cNvSpPr>
          <p:nvPr>
            <p:ph type="body" idx="1"/>
          </p:nvPr>
        </p:nvSpPr>
        <p:spPr/>
        <p:txBody>
          <a:bodyPr/>
          <a:lstStyle/>
          <a:p>
            <a:pPr marL="152396" indent="0" algn="just">
              <a:buNone/>
            </a:pPr>
            <a:r>
              <a:rPr lang="it-IT" b="1" u="sng" dirty="0">
                <a:latin typeface="Times New Roman" panose="02020603050405020304" pitchFamily="18" charset="0"/>
                <a:cs typeface="Times New Roman" panose="02020603050405020304" pitchFamily="18" charset="0"/>
              </a:rPr>
              <a:t>Art. 343. Modo e termine dell’appello incidentale</a:t>
            </a:r>
          </a:p>
          <a:p>
            <a:pPr marL="152396" indent="0" algn="just">
              <a:buNone/>
            </a:pPr>
            <a:endParaRPr lang="it-IT" dirty="0">
              <a:latin typeface="Times New Roman" panose="02020603050405020304" pitchFamily="18" charset="0"/>
              <a:cs typeface="Times New Roman" panose="02020603050405020304" pitchFamily="18" charset="0"/>
            </a:endParaRPr>
          </a:p>
          <a:p>
            <a:pPr marL="152396" indent="0" algn="just">
              <a:buNone/>
            </a:pPr>
            <a:r>
              <a:rPr lang="it-IT" dirty="0">
                <a:latin typeface="Times New Roman" panose="02020603050405020304" pitchFamily="18" charset="0"/>
                <a:cs typeface="Times New Roman" panose="02020603050405020304" pitchFamily="18" charset="0"/>
              </a:rPr>
              <a:t>L’appello incidentale si propone, a pena di decadenza, nella comparsa di risposta </a:t>
            </a:r>
            <a:r>
              <a:rPr lang="it-IT" i="1" dirty="0">
                <a:latin typeface="Times New Roman" panose="02020603050405020304" pitchFamily="18" charset="0"/>
                <a:cs typeface="Times New Roman" panose="02020603050405020304" pitchFamily="18" charset="0"/>
              </a:rPr>
              <a:t>depositata almeno venti giorni prima dell’udienza di comparizione fissata nell’atto di citazione o dell’udienza fissata a norma dell’art. 349-bis, comma 2.</a:t>
            </a:r>
          </a:p>
          <a:p>
            <a:pPr marL="152396" indent="0" algn="just">
              <a:buNone/>
            </a:pPr>
            <a:r>
              <a:rPr lang="it-IT" dirty="0">
                <a:latin typeface="Times New Roman" panose="02020603050405020304" pitchFamily="18" charset="0"/>
                <a:cs typeface="Times New Roman" panose="02020603050405020304" pitchFamily="18" charset="0"/>
              </a:rPr>
              <a:t>Se l’interesse a proporre l’appello incidentale sorge dalla impugnazione proposta da altra parte che non sia l’appellante principale, tale appello si propone alla prima udienza successiva alla proposizione dell’impugnazione stessa. </a:t>
            </a:r>
          </a:p>
        </p:txBody>
      </p:sp>
    </p:spTree>
    <p:extLst>
      <p:ext uri="{BB962C8B-B14F-4D97-AF65-F5344CB8AC3E}">
        <p14:creationId xmlns:p14="http://schemas.microsoft.com/office/powerpoint/2010/main" val="134595427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D99286-BB51-604F-9978-68A85A42E6D3}"/>
              </a:ext>
            </a:extLst>
          </p:cNvPr>
          <p:cNvSpPr>
            <a:spLocks noGrp="1"/>
          </p:cNvSpPr>
          <p:nvPr>
            <p:ph type="title"/>
          </p:nvPr>
        </p:nvSpPr>
        <p:spPr/>
        <p:txBody>
          <a:bodyPr/>
          <a:lstStyle/>
          <a:p>
            <a:pPr algn="ctr"/>
            <a:r>
              <a:rPr lang="it-IT" dirty="0"/>
              <a:t>2. Appello incidentale e costituzione in appello</a:t>
            </a:r>
          </a:p>
        </p:txBody>
      </p:sp>
      <p:sp>
        <p:nvSpPr>
          <p:cNvPr id="3" name="Segnaposto testo 2">
            <a:extLst>
              <a:ext uri="{FF2B5EF4-FFF2-40B4-BE49-F238E27FC236}">
                <a16:creationId xmlns:a16="http://schemas.microsoft.com/office/drawing/2014/main" id="{A65A690B-62F7-684D-AD42-E232BE1A427C}"/>
              </a:ext>
            </a:extLst>
          </p:cNvPr>
          <p:cNvSpPr>
            <a:spLocks noGrp="1"/>
          </p:cNvSpPr>
          <p:nvPr>
            <p:ph type="body" idx="1"/>
          </p:nvPr>
        </p:nvSpPr>
        <p:spPr/>
        <p:txBody>
          <a:bodyPr/>
          <a:lstStyle/>
          <a:p>
            <a:pPr algn="just"/>
            <a:r>
              <a:rPr lang="it-IT" dirty="0">
                <a:latin typeface="Times New Roman" panose="02020603050405020304" pitchFamily="18" charset="0"/>
                <a:cs typeface="Times New Roman" panose="02020603050405020304" pitchFamily="18" charset="0"/>
              </a:rPr>
              <a:t>Modifica dell’art. 343 c.p.c. dettata da esigenze di coordinamento: ora è espressamente indicato il termine entro cui è possibile proporre l’appello incidentale.</a:t>
            </a:r>
          </a:p>
          <a:p>
            <a:pPr marL="152396" indent="0" algn="just">
              <a:buNone/>
            </a:pPr>
            <a:endParaRPr lang="it-IT" dirty="0">
              <a:latin typeface="Times New Roman" panose="02020603050405020304" pitchFamily="18" charset="0"/>
              <a:cs typeface="Times New Roman" panose="02020603050405020304" pitchFamily="18" charset="0"/>
            </a:endParaRPr>
          </a:p>
          <a:p>
            <a:pPr algn="just"/>
            <a:r>
              <a:rPr lang="it-IT" dirty="0">
                <a:latin typeface="Times New Roman" panose="02020603050405020304" pitchFamily="18" charset="0"/>
                <a:cs typeface="Times New Roman" panose="02020603050405020304" pitchFamily="18" charset="0"/>
              </a:rPr>
              <a:t>Quanto alla </a:t>
            </a:r>
            <a:r>
              <a:rPr lang="it-IT" i="1" dirty="0">
                <a:latin typeface="Times New Roman" panose="02020603050405020304" pitchFamily="18" charset="0"/>
                <a:cs typeface="Times New Roman" panose="02020603050405020304" pitchFamily="18" charset="0"/>
              </a:rPr>
              <a:t>costituzione delle parti</a:t>
            </a:r>
            <a:r>
              <a:rPr lang="it-IT" dirty="0">
                <a:latin typeface="Times New Roman" panose="02020603050405020304" pitchFamily="18" charset="0"/>
                <a:cs typeface="Times New Roman" panose="02020603050405020304" pitchFamily="18" charset="0"/>
              </a:rPr>
              <a:t>, mancato coordinamento dell’art. 347 c.p.c. alle modifiche apportate alla fase introduttiva del giudizio di primo grado</a:t>
            </a:r>
            <a:r>
              <a:rPr lang="it-IT" dirty="0">
                <a:latin typeface="Times New Roman" panose="02020603050405020304" pitchFamily="18" charset="0"/>
                <a:cs typeface="Times New Roman" panose="02020603050405020304" pitchFamily="18" charset="0"/>
                <a:sym typeface="Wingdings" pitchFamily="2" charset="2"/>
              </a:rPr>
              <a:t> </a:t>
            </a:r>
            <a:r>
              <a:rPr lang="it-IT" dirty="0">
                <a:latin typeface="Times New Roman" panose="02020603050405020304" pitchFamily="18" charset="0"/>
                <a:cs typeface="Times New Roman" panose="02020603050405020304" pitchFamily="18" charset="0"/>
              </a:rPr>
              <a:t>Soluzione in via interpretativa: i termini per la costituzione continuano ad essere 10 giorni dalla notifica per l’appellante e 20 giorni dall’udienza ex art. 342 per l’appellato (v. art. 343 c.p.c.) </a:t>
            </a:r>
          </a:p>
          <a:p>
            <a:pPr marL="152396" indent="0" algn="just">
              <a:buNone/>
            </a:pPr>
            <a:r>
              <a:rPr lang="it-IT" dirty="0">
                <a:latin typeface="Times New Roman" panose="02020603050405020304" pitchFamily="18" charset="0"/>
                <a:cs typeface="Times New Roman" panose="02020603050405020304" pitchFamily="18" charset="0"/>
              </a:rPr>
              <a:t> </a:t>
            </a:r>
            <a:endParaRPr lang="it-IT" dirty="0"/>
          </a:p>
        </p:txBody>
      </p:sp>
    </p:spTree>
    <p:extLst>
      <p:ext uri="{BB962C8B-B14F-4D97-AF65-F5344CB8AC3E}">
        <p14:creationId xmlns:p14="http://schemas.microsoft.com/office/powerpoint/2010/main" val="150091169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15DC00A-D3C7-2246-8C56-E045C307204E}"/>
              </a:ext>
            </a:extLst>
          </p:cNvPr>
          <p:cNvSpPr>
            <a:spLocks noGrp="1"/>
          </p:cNvSpPr>
          <p:nvPr>
            <p:ph type="title"/>
          </p:nvPr>
        </p:nvSpPr>
        <p:spPr/>
        <p:txBody>
          <a:bodyPr/>
          <a:lstStyle/>
          <a:p>
            <a:pPr algn="ctr"/>
            <a:r>
              <a:rPr lang="it-IT" dirty="0"/>
              <a:t> </a:t>
            </a:r>
            <a:r>
              <a:rPr lang="it-IT" sz="2800" dirty="0"/>
              <a:t>3. Modifiche alla disciplina dell’improcedibilità dell’appello</a:t>
            </a:r>
          </a:p>
        </p:txBody>
      </p:sp>
      <p:sp>
        <p:nvSpPr>
          <p:cNvPr id="3" name="Segnaposto testo 2">
            <a:extLst>
              <a:ext uri="{FF2B5EF4-FFF2-40B4-BE49-F238E27FC236}">
                <a16:creationId xmlns:a16="http://schemas.microsoft.com/office/drawing/2014/main" id="{A30B619B-9848-F740-AE60-830B097D1175}"/>
              </a:ext>
            </a:extLst>
          </p:cNvPr>
          <p:cNvSpPr>
            <a:spLocks noGrp="1"/>
          </p:cNvSpPr>
          <p:nvPr>
            <p:ph type="body" idx="1"/>
          </p:nvPr>
        </p:nvSpPr>
        <p:spPr/>
        <p:txBody>
          <a:bodyPr/>
          <a:lstStyle/>
          <a:p>
            <a:pPr marL="152396" indent="0" algn="just">
              <a:buNone/>
            </a:pPr>
            <a:r>
              <a:rPr lang="it-IT" b="1" u="sng" dirty="0">
                <a:latin typeface="Times New Roman" panose="02020603050405020304" pitchFamily="18" charset="0"/>
                <a:cs typeface="Times New Roman" panose="02020603050405020304" pitchFamily="18" charset="0"/>
              </a:rPr>
              <a:t>Art. 348. Improcedibilità dell’appello</a:t>
            </a:r>
          </a:p>
          <a:p>
            <a:pPr marL="152396" indent="0" algn="just">
              <a:buNone/>
            </a:pPr>
            <a:endParaRPr lang="it-IT" sz="2000" dirty="0">
              <a:latin typeface="Times New Roman" panose="02020603050405020304" pitchFamily="18" charset="0"/>
              <a:cs typeface="Times New Roman" panose="02020603050405020304" pitchFamily="18" charset="0"/>
            </a:endParaRPr>
          </a:p>
          <a:p>
            <a:pPr marL="152396" indent="0" algn="just">
              <a:buNone/>
            </a:pPr>
            <a:r>
              <a:rPr lang="it-IT" sz="2000" dirty="0">
                <a:latin typeface="Times New Roman" panose="02020603050405020304" pitchFamily="18" charset="0"/>
                <a:cs typeface="Times New Roman" panose="02020603050405020304" pitchFamily="18" charset="0"/>
              </a:rPr>
              <a:t>L’appello è dichiarato improcedibile, anche d’ufficio, se l’appellante non si costituisce nei termini.</a:t>
            </a:r>
          </a:p>
          <a:p>
            <a:pPr marL="152396" indent="0" algn="just">
              <a:buNone/>
            </a:pPr>
            <a:r>
              <a:rPr lang="it-IT" sz="2000" dirty="0">
                <a:latin typeface="Times New Roman" panose="02020603050405020304" pitchFamily="18" charset="0"/>
                <a:cs typeface="Times New Roman" panose="02020603050405020304" pitchFamily="18" charset="0"/>
              </a:rPr>
              <a:t>Se l’appellante non compare alla prima udienza, benché si sia anteriormente costituito, il collegio, con ordinanza non impugnabile, rinvia la causa ad una prossima udienza, della quale il cancelliere dà comunicazione all’appellante. Se anche alla nuova udienza l’appellante non compare, l’appello è dichiarato improcedibile anche d’ufficio.</a:t>
            </a:r>
          </a:p>
          <a:p>
            <a:pPr marL="152396" indent="0" algn="just">
              <a:buNone/>
            </a:pPr>
            <a:r>
              <a:rPr lang="it-IT" sz="2000" i="1" dirty="0">
                <a:latin typeface="Times New Roman" panose="02020603050405020304" pitchFamily="18" charset="0"/>
                <a:cs typeface="Times New Roman" panose="02020603050405020304" pitchFamily="18" charset="0"/>
              </a:rPr>
              <a:t>L’improcedibilità è dichiarata con sentenza. Davanti alla corte di appello l’istruttore, se nominato, provvede con ordinanza reclamabile nelle forme e nei termini previsti dall’art. 178, commi 3, 4 e 5, e il collegio procede ai sensi dell’art. 308, comma 2. </a:t>
            </a:r>
          </a:p>
        </p:txBody>
      </p:sp>
    </p:spTree>
    <p:extLst>
      <p:ext uri="{BB962C8B-B14F-4D97-AF65-F5344CB8AC3E}">
        <p14:creationId xmlns:p14="http://schemas.microsoft.com/office/powerpoint/2010/main" val="112578454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A76FB8-C44B-104D-A4AC-12E57B8DECB0}"/>
              </a:ext>
            </a:extLst>
          </p:cNvPr>
          <p:cNvSpPr>
            <a:spLocks noGrp="1"/>
          </p:cNvSpPr>
          <p:nvPr>
            <p:ph type="title"/>
          </p:nvPr>
        </p:nvSpPr>
        <p:spPr/>
        <p:txBody>
          <a:bodyPr/>
          <a:lstStyle/>
          <a:p>
            <a:pPr algn="ctr"/>
            <a:r>
              <a:rPr lang="it-IT" sz="2800" dirty="0"/>
              <a:t>3. Modifiche alla disciplina dell’improcedibilità dell’appello</a:t>
            </a:r>
          </a:p>
        </p:txBody>
      </p:sp>
      <p:sp>
        <p:nvSpPr>
          <p:cNvPr id="3" name="Segnaposto testo 2">
            <a:extLst>
              <a:ext uri="{FF2B5EF4-FFF2-40B4-BE49-F238E27FC236}">
                <a16:creationId xmlns:a16="http://schemas.microsoft.com/office/drawing/2014/main" id="{66AABB82-0ABF-3E45-A4E1-7B19321883A8}"/>
              </a:ext>
            </a:extLst>
          </p:cNvPr>
          <p:cNvSpPr>
            <a:spLocks noGrp="1"/>
          </p:cNvSpPr>
          <p:nvPr>
            <p:ph type="body" idx="1"/>
          </p:nvPr>
        </p:nvSpPr>
        <p:spPr/>
        <p:txBody>
          <a:bodyPr>
            <a:normAutofit lnSpcReduction="10000"/>
          </a:bodyPr>
          <a:lstStyle/>
          <a:p>
            <a:pPr algn="just"/>
            <a:r>
              <a:rPr lang="it-IT" dirty="0">
                <a:latin typeface="Times New Roman" panose="02020603050405020304" pitchFamily="18" charset="0"/>
                <a:cs typeface="Times New Roman" panose="02020603050405020304" pitchFamily="18" charset="0"/>
              </a:rPr>
              <a:t>Mancato coordinamento del 348, comma 2 con introduzione del consigliere istruttore: la norma continua a fare riferimento al rinvio ad altra udienza da parte del </a:t>
            </a:r>
            <a:r>
              <a:rPr lang="it-IT" i="1" dirty="0">
                <a:latin typeface="Times New Roman" panose="02020603050405020304" pitchFamily="18" charset="0"/>
                <a:cs typeface="Times New Roman" panose="02020603050405020304" pitchFamily="18" charset="0"/>
              </a:rPr>
              <a:t>collegio</a:t>
            </a:r>
            <a:r>
              <a:rPr lang="it-IT" dirty="0">
                <a:latin typeface="Times New Roman" panose="02020603050405020304" pitchFamily="18" charset="0"/>
                <a:cs typeface="Times New Roman" panose="02020603050405020304" pitchFamily="18" charset="0"/>
              </a:rPr>
              <a:t>, ma la prima udienza ora si tiene davanti al consigliere istruttore</a:t>
            </a:r>
            <a:r>
              <a:rPr lang="it-IT" dirty="0">
                <a:latin typeface="Times New Roman" panose="02020603050405020304" pitchFamily="18" charset="0"/>
                <a:cs typeface="Times New Roman" panose="02020603050405020304" pitchFamily="18" charset="0"/>
                <a:sym typeface="Wingdings" pitchFamily="2" charset="2"/>
              </a:rPr>
              <a:t> soluzione in via interpretativa: il rinvio ad altra udienza per mancata comparizione dell’appellante potrebbe essere disposta anche dal consigliere istruttore.</a:t>
            </a:r>
          </a:p>
          <a:p>
            <a:pPr marL="152396" indent="0" algn="just">
              <a:buNone/>
            </a:pPr>
            <a:endParaRPr lang="it-IT" dirty="0">
              <a:latin typeface="Times New Roman" panose="02020603050405020304" pitchFamily="18" charset="0"/>
              <a:cs typeface="Times New Roman" panose="02020603050405020304" pitchFamily="18" charset="0"/>
            </a:endParaRPr>
          </a:p>
          <a:p>
            <a:pPr algn="just"/>
            <a:r>
              <a:rPr lang="it-IT" dirty="0">
                <a:latin typeface="Times New Roman" panose="02020603050405020304" pitchFamily="18" charset="0"/>
                <a:cs typeface="Times New Roman" panose="02020603050405020304" pitchFamily="18" charset="0"/>
              </a:rPr>
              <a:t>Quale provvedimento? Anche se l’art. 348, comma 3 prevede innanzitutto la sentenza, normalmente si tratterà di </a:t>
            </a:r>
            <a:r>
              <a:rPr lang="it-IT" i="1" dirty="0">
                <a:latin typeface="Times New Roman" panose="02020603050405020304" pitchFamily="18" charset="0"/>
                <a:cs typeface="Times New Roman" panose="02020603050405020304" pitchFamily="18" charset="0"/>
              </a:rPr>
              <a:t>ordinanza </a:t>
            </a:r>
            <a:r>
              <a:rPr lang="it-IT" dirty="0">
                <a:latin typeface="Times New Roman" panose="02020603050405020304" pitchFamily="18" charset="0"/>
                <a:cs typeface="Times New Roman" panose="02020603050405020304" pitchFamily="18" charset="0"/>
              </a:rPr>
              <a:t>dell’istruttore </a:t>
            </a:r>
            <a:r>
              <a:rPr lang="it-IT" i="1" dirty="0">
                <a:latin typeface="Times New Roman" panose="02020603050405020304" pitchFamily="18" charset="0"/>
                <a:cs typeface="Times New Roman" panose="02020603050405020304" pitchFamily="18" charset="0"/>
              </a:rPr>
              <a:t>reclamabile </a:t>
            </a:r>
            <a:r>
              <a:rPr lang="it-IT" dirty="0">
                <a:latin typeface="Times New Roman" panose="02020603050405020304" pitchFamily="18" charset="0"/>
                <a:cs typeface="Times New Roman" panose="02020603050405020304" pitchFamily="18" charset="0"/>
              </a:rPr>
              <a:t>avanti al collegio, che deciderà ex 308, comma 2 (sentenza se respinge il reclamo, ordinanza non impugnabile se lo accoglie).</a:t>
            </a:r>
          </a:p>
          <a:p>
            <a:endParaRPr lang="it-IT" dirty="0"/>
          </a:p>
        </p:txBody>
      </p:sp>
    </p:spTree>
    <p:extLst>
      <p:ext uri="{BB962C8B-B14F-4D97-AF65-F5344CB8AC3E}">
        <p14:creationId xmlns:p14="http://schemas.microsoft.com/office/powerpoint/2010/main" val="4099317567"/>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LASTSLIDEVIEWED" val="309,1,Slide54"/>
</p:tagLst>
</file>

<file path=ppt/theme/theme1.xml><?xml version="1.0" encoding="utf-8"?>
<a:theme xmlns:a="http://schemas.openxmlformats.org/drawingml/2006/main" name="Simple Light">
  <a:themeElements>
    <a:clrScheme name="Simple Light">
      <a:dk1>
        <a:srgbClr val="000000"/>
      </a:dk1>
      <a:lt1>
        <a:srgbClr val="FFFFFF"/>
      </a:lt1>
      <a:dk2>
        <a:srgbClr val="A7A7A7"/>
      </a:dk2>
      <a:lt2>
        <a:srgbClr val="535353"/>
      </a:lt2>
      <a:accent1>
        <a:srgbClr val="FFAB40"/>
      </a:accent1>
      <a:accent2>
        <a:srgbClr val="212121"/>
      </a:accent2>
      <a:accent3>
        <a:srgbClr val="78909C"/>
      </a:accent3>
      <a:accent4>
        <a:srgbClr val="8F6024"/>
      </a:accent4>
      <a:accent5>
        <a:srgbClr val="0097A7"/>
      </a:accent5>
      <a:accent6>
        <a:srgbClr val="EEFF41"/>
      </a:accent6>
      <a:hlink>
        <a:srgbClr val="0000FF"/>
      </a:hlink>
      <a:folHlink>
        <a:srgbClr val="FF00FF"/>
      </a:folHlink>
    </a:clrScheme>
    <a:fontScheme name="Simple Light">
      <a:majorFont>
        <a:latin typeface="Arial"/>
        <a:ea typeface="Arial"/>
        <a:cs typeface="Arial"/>
      </a:majorFont>
      <a:minorFont>
        <a:latin typeface="Helvetica"/>
        <a:ea typeface="Helvetica"/>
        <a:cs typeface="Helvetica"/>
      </a:minorFont>
    </a:fontScheme>
    <a:fmtScheme name="Simple 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9027789-733c-4c69-9658-3261ad6a2ebe" xsi:nil="true"/>
    <lcf76f155ced4ddcb4097134ff3c332f xmlns="e51b996e-8e65-4322-ab1b-b6986186a920">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6C2BED075D094D47BEED1432A078DA6D" ma:contentTypeVersion="13" ma:contentTypeDescription="Creare un nuovo documento." ma:contentTypeScope="" ma:versionID="f3cbd1be3cf80f9eb7a1eab8f663d263">
  <xsd:schema xmlns:xsd="http://www.w3.org/2001/XMLSchema" xmlns:xs="http://www.w3.org/2001/XMLSchema" xmlns:p="http://schemas.microsoft.com/office/2006/metadata/properties" xmlns:ns2="e51b996e-8e65-4322-ab1b-b6986186a920" xmlns:ns3="d9027789-733c-4c69-9658-3261ad6a2ebe" targetNamespace="http://schemas.microsoft.com/office/2006/metadata/properties" ma:root="true" ma:fieldsID="132414a1fc5ad5f9535c9b5d22d52284" ns2:_="" ns3:_="">
    <xsd:import namespace="e51b996e-8e65-4322-ab1b-b6986186a920"/>
    <xsd:import namespace="d9027789-733c-4c69-9658-3261ad6a2eb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1b996e-8e65-4322-ab1b-b6986186a9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Tag immagine" ma:readOnly="false" ma:fieldId="{5cf76f15-5ced-4ddc-b409-7134ff3c332f}" ma:taxonomyMulti="true" ma:sspId="b96d6b56-9229-47fc-a629-c3c0cfd3ea3e"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9027789-733c-4c69-9658-3261ad6a2ebe"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f769226-c558-4de1-8254-a74a995603fc}" ma:internalName="TaxCatchAll" ma:showField="CatchAllData" ma:web="d9027789-733c-4c69-9658-3261ad6a2ebe">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436D64C-2D49-4F67-AAE5-B0C5D4D62AFA}">
  <ds:schemaRefs>
    <ds:schemaRef ds:uri="1b33f3b5-1d24-4fc0-911b-0026e8a76e46"/>
    <ds:schemaRef ds:uri="http://purl.org/dc/elements/1.1/"/>
    <ds:schemaRef ds:uri="82f6a70b-822a-49c0-8be8-fa79a0fd7826"/>
    <ds:schemaRef ds:uri="http://schemas.microsoft.com/office/2006/metadata/properties"/>
    <ds:schemaRef ds:uri="http://www.w3.org/XML/1998/namespace"/>
    <ds:schemaRef ds:uri="http://schemas.openxmlformats.org/package/2006/metadata/core-properties"/>
    <ds:schemaRef ds:uri="http://purl.org/dc/dcmitype/"/>
    <ds:schemaRef ds:uri="http://purl.org/dc/terms/"/>
    <ds:schemaRef ds:uri="http://schemas.microsoft.com/office/2006/documentManagement/types"/>
    <ds:schemaRef ds:uri="http://schemas.microsoft.com/office/infopath/2007/PartnerControls"/>
  </ds:schemaRefs>
</ds:datastoreItem>
</file>

<file path=customXml/itemProps2.xml><?xml version="1.0" encoding="utf-8"?>
<ds:datastoreItem xmlns:ds="http://schemas.openxmlformats.org/officeDocument/2006/customXml" ds:itemID="{423C7193-0D82-46F4-BC4F-C8723E9F829E}"/>
</file>

<file path=customXml/itemProps3.xml><?xml version="1.0" encoding="utf-8"?>
<ds:datastoreItem xmlns:ds="http://schemas.openxmlformats.org/officeDocument/2006/customXml" ds:itemID="{8B76E088-F1B7-484E-9B57-368135802A8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6940</TotalTime>
  <Words>1176</Words>
  <Application>Microsoft Macintosh PowerPoint</Application>
  <PresentationFormat>Widescreen</PresentationFormat>
  <Paragraphs>68</Paragraphs>
  <Slides>13</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13</vt:i4>
      </vt:variant>
    </vt:vector>
  </HeadingPairs>
  <TitlesOfParts>
    <vt:vector size="19" baseType="lpstr">
      <vt:lpstr>Raleway</vt:lpstr>
      <vt:lpstr>Arial</vt:lpstr>
      <vt:lpstr>Calibri</vt:lpstr>
      <vt:lpstr>Helvetica</vt:lpstr>
      <vt:lpstr>Times New Roman</vt:lpstr>
      <vt:lpstr>Simple Light</vt:lpstr>
      <vt:lpstr>Presentazione standard di PowerPoint</vt:lpstr>
      <vt:lpstr>Indice</vt:lpstr>
      <vt:lpstr>1. Modifiche all’atto di appello</vt:lpstr>
      <vt:lpstr>1. Modifiche all’atto di appello</vt:lpstr>
      <vt:lpstr>1. Modifiche all’atto di appello</vt:lpstr>
      <vt:lpstr> 2. Appello incidentale e costituzione in appello</vt:lpstr>
      <vt:lpstr>2. Appello incidentale e costituzione in appello</vt:lpstr>
      <vt:lpstr> 3. Modifiche alla disciplina dell’improcedibilità dell’appello</vt:lpstr>
      <vt:lpstr>3. Modifiche alla disciplina dell’improcedibilità dell’appello</vt:lpstr>
      <vt:lpstr>4. Modifiche alla disciplina del filtro in appello</vt:lpstr>
      <vt:lpstr>4. Modifiche alla disciplina del filtro in appello</vt:lpstr>
      <vt:lpstr>4. Modifiche alla disciplina del filtro in appello</vt:lpstr>
      <vt:lpstr>Grazie per l’attenzione!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romana.cipolla@gmail.com</dc:creator>
  <cp:lastModifiedBy>closer90 vicino</cp:lastModifiedBy>
  <cp:revision>117</cp:revision>
  <dcterms:created xsi:type="dcterms:W3CDTF">2021-07-29T09:49:52Z</dcterms:created>
  <dcterms:modified xsi:type="dcterms:W3CDTF">2023-06-16T15:48:07Z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0x0101006C2BED075D094D47BEED1432A078DA6D</vt:lpwstr>
  </property>
  <property fmtid="{D5CDD505-2E9C-101B-9397-08002B2CF9AE}" pid="3" name="MediaServiceImageTags">
    <vt:lpwstr/>
  </property>
</Properties>
</file>