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73" r:id="rId4"/>
    <p:sldId id="272" r:id="rId5"/>
    <p:sldId id="260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zione predefinita" id="{2A31377A-B338-456E-B8CD-1A9D121F647A}">
          <p14:sldIdLst/>
        </p14:section>
        <p14:section name="Sezione senza titolo" id="{243FF94F-DBB2-497C-A1D9-3463A50F3A0C}">
          <p14:sldIdLst>
            <p14:sldId id="270"/>
            <p14:sldId id="268"/>
            <p14:sldId id="273"/>
            <p14:sldId id="272"/>
            <p14:sldId id="260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28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7036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95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5218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5586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9549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0168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2198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6793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773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344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4956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2749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203269" y="618836"/>
            <a:ext cx="7715794" cy="111130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 smtClean="0">
              <a:solidFill>
                <a:srgbClr val="FF0000"/>
              </a:solidFill>
            </a:endParaRP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MODALITÀ ALTERNATIVE DI SVOLGIMENTO DELLE UDIENZE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</a:rPr>
              <a:t>Art. 127, comma 3, </a:t>
            </a:r>
            <a:r>
              <a:rPr lang="en-US" sz="2000" b="1" dirty="0" err="1">
                <a:solidFill>
                  <a:srgbClr val="FF0000"/>
                </a:solidFill>
              </a:rPr>
              <a:t>c.p.c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46094" y="1834362"/>
            <a:ext cx="830144" cy="3020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864844" y="2309866"/>
            <a:ext cx="8395590" cy="155180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Il </a:t>
            </a:r>
            <a:r>
              <a:rPr lang="it-IT" sz="2000" dirty="0">
                <a:solidFill>
                  <a:schemeClr val="tx1"/>
                </a:solidFill>
              </a:rPr>
              <a:t>giudice può </a:t>
            </a:r>
            <a:r>
              <a:rPr lang="it-IT" sz="2000" dirty="0" smtClean="0">
                <a:solidFill>
                  <a:schemeClr val="tx1"/>
                </a:solidFill>
              </a:rPr>
              <a:t>disporre, </a:t>
            </a:r>
            <a:r>
              <a:rPr lang="it-IT" sz="2000" b="1" dirty="0" smtClean="0">
                <a:solidFill>
                  <a:schemeClr val="tx1"/>
                </a:solidFill>
              </a:rPr>
              <a:t>nei </a:t>
            </a:r>
            <a:r>
              <a:rPr lang="it-IT" sz="2000" b="1" dirty="0">
                <a:solidFill>
                  <a:schemeClr val="tx1"/>
                </a:solidFill>
              </a:rPr>
              <a:t>casi </a:t>
            </a:r>
            <a:r>
              <a:rPr lang="it-IT" sz="2000" dirty="0">
                <a:solidFill>
                  <a:schemeClr val="tx1"/>
                </a:solidFill>
              </a:rPr>
              <a:t>e </a:t>
            </a:r>
            <a:r>
              <a:rPr lang="it-IT" sz="2000" b="1" dirty="0">
                <a:solidFill>
                  <a:schemeClr val="tx1"/>
                </a:solidFill>
              </a:rPr>
              <a:t>secondo le disposizioni di cui agli articoli 127 </a:t>
            </a:r>
            <a:r>
              <a:rPr lang="it-IT" sz="2000" b="1" i="1" dirty="0">
                <a:solidFill>
                  <a:schemeClr val="tx1"/>
                </a:solidFill>
              </a:rPr>
              <a:t>bis</a:t>
            </a:r>
            <a:r>
              <a:rPr lang="it-IT" sz="2000" b="1" dirty="0">
                <a:solidFill>
                  <a:schemeClr val="tx1"/>
                </a:solidFill>
              </a:rPr>
              <a:t> e 127 </a:t>
            </a:r>
            <a:r>
              <a:rPr lang="it-IT" sz="2000" b="1" i="1" dirty="0">
                <a:solidFill>
                  <a:schemeClr val="tx1"/>
                </a:solidFill>
              </a:rPr>
              <a:t>ter</a:t>
            </a:r>
            <a:r>
              <a:rPr lang="it-IT" sz="2000" b="1" dirty="0">
                <a:solidFill>
                  <a:schemeClr val="tx1"/>
                </a:solidFill>
              </a:rPr>
              <a:t> </a:t>
            </a:r>
            <a:r>
              <a:rPr lang="it-IT" sz="2000" b="1" dirty="0" err="1">
                <a:solidFill>
                  <a:schemeClr val="tx1"/>
                </a:solidFill>
              </a:rPr>
              <a:t>c.p.c</a:t>
            </a:r>
            <a:r>
              <a:rPr lang="it-IT" sz="2000" b="1" dirty="0" err="1" smtClean="0">
                <a:solidFill>
                  <a:schemeClr val="tx1"/>
                </a:solidFill>
              </a:rPr>
              <a:t>.</a:t>
            </a:r>
            <a:r>
              <a:rPr lang="it-IT" sz="2000" dirty="0" smtClean="0">
                <a:solidFill>
                  <a:schemeClr val="tx1"/>
                </a:solidFill>
              </a:rPr>
              <a:t>,</a:t>
            </a:r>
            <a:r>
              <a:rPr lang="it-IT" sz="2000" dirty="0">
                <a:solidFill>
                  <a:schemeClr val="tx1"/>
                </a:solidFill>
              </a:rPr>
              <a:t> che </a:t>
            </a:r>
            <a:r>
              <a:rPr lang="it-IT" sz="2000" dirty="0" smtClean="0">
                <a:solidFill>
                  <a:schemeClr val="tx1"/>
                </a:solidFill>
              </a:rPr>
              <a:t>l'udienza: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6476238" y="4574506"/>
            <a:ext cx="4202545" cy="1453278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/>
              <a:t>sia sostituita dal </a:t>
            </a:r>
            <a:endParaRPr lang="it-IT" sz="2000" dirty="0" smtClean="0"/>
          </a:p>
          <a:p>
            <a:pPr algn="ctr"/>
            <a:r>
              <a:rPr lang="it-IT" sz="2000" b="1" dirty="0" smtClean="0"/>
              <a:t>deposito </a:t>
            </a:r>
            <a:r>
              <a:rPr lang="it-IT" sz="2000" b="1" dirty="0"/>
              <a:t>di note </a:t>
            </a:r>
            <a:r>
              <a:rPr lang="it-IT" sz="2000" b="1" dirty="0" smtClean="0"/>
              <a:t>scritte</a:t>
            </a:r>
          </a:p>
          <a:p>
            <a:pPr algn="ctr"/>
            <a:r>
              <a:rPr lang="it-IT" sz="1400" dirty="0" smtClean="0"/>
              <a:t>ex art. 127 </a:t>
            </a:r>
            <a:r>
              <a:rPr lang="it-IT" sz="1400" i="1" dirty="0" smtClean="0"/>
              <a:t>ter</a:t>
            </a:r>
            <a:r>
              <a:rPr lang="it-IT" sz="1400" dirty="0" smtClean="0"/>
              <a:t> </a:t>
            </a:r>
            <a:r>
              <a:rPr lang="it-IT" sz="1400" dirty="0" err="1" smtClean="0"/>
              <a:t>c.p.c.</a:t>
            </a:r>
            <a:endParaRPr lang="it-IT" sz="1400" dirty="0"/>
          </a:p>
        </p:txBody>
      </p:sp>
      <p:sp>
        <p:nvSpPr>
          <p:cNvPr id="9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1509260" y="4574506"/>
            <a:ext cx="4136834" cy="1446547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/>
              <a:t>si svolga mediante</a:t>
            </a:r>
          </a:p>
          <a:p>
            <a:pPr algn="ctr"/>
            <a:r>
              <a:rPr lang="it-IT" sz="2000" b="1" dirty="0"/>
              <a:t> collegamenti audiovisivi a </a:t>
            </a:r>
            <a:r>
              <a:rPr lang="it-IT" sz="2000" b="1" dirty="0" smtClean="0"/>
              <a:t>distanza</a:t>
            </a:r>
          </a:p>
          <a:p>
            <a:pPr algn="ctr"/>
            <a:r>
              <a:rPr lang="it-IT" sz="1400" dirty="0" smtClean="0"/>
              <a:t>ex art. 127 </a:t>
            </a:r>
            <a:r>
              <a:rPr lang="it-IT" sz="1400" i="1" dirty="0" smtClean="0"/>
              <a:t>bis</a:t>
            </a:r>
            <a:r>
              <a:rPr lang="it-IT" sz="1400" dirty="0" smtClean="0"/>
              <a:t> </a:t>
            </a:r>
            <a:r>
              <a:rPr lang="it-IT" sz="1400" dirty="0" err="1" smtClean="0"/>
              <a:t>c.p.c.</a:t>
            </a:r>
            <a:endParaRPr lang="it-IT" sz="1400" dirty="0"/>
          </a:p>
        </p:txBody>
      </p:sp>
      <p:sp>
        <p:nvSpPr>
          <p:cNvPr id="10" name="Freccia in su 9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3424358" y="4032984"/>
            <a:ext cx="620779" cy="371585"/>
          </a:xfrm>
          <a:prstGeom prst="upArrow">
            <a:avLst>
              <a:gd name="adj1" fmla="val 50000"/>
              <a:gd name="adj2" fmla="val 46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su 10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8149148" y="4032984"/>
            <a:ext cx="620779" cy="371586"/>
          </a:xfrm>
          <a:prstGeom prst="upArrow">
            <a:avLst>
              <a:gd name="adj1" fmla="val 50000"/>
              <a:gd name="adj2" fmla="val 469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0950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483358" y="196309"/>
            <a:ext cx="6958148" cy="94909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UDIENZA MEDIANTE COLLEGAMENTI AUDIOVISIVI</a:t>
            </a: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Art</a:t>
            </a:r>
            <a:r>
              <a:rPr lang="it-IT" sz="2000" b="1" dirty="0">
                <a:solidFill>
                  <a:srgbClr val="FF0000"/>
                </a:solidFill>
              </a:rPr>
              <a:t>. 127 </a:t>
            </a:r>
            <a:r>
              <a:rPr lang="it-IT" sz="2000" b="1" i="1" dirty="0">
                <a:solidFill>
                  <a:srgbClr val="FF0000"/>
                </a:solidFill>
              </a:rPr>
              <a:t>bis </a:t>
            </a:r>
            <a:r>
              <a:rPr lang="it-IT" sz="2000" b="1" dirty="0" err="1">
                <a:solidFill>
                  <a:srgbClr val="FF0000"/>
                </a:solidFill>
              </a:rPr>
              <a:t>c.p.c.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47359" y="1260077"/>
            <a:ext cx="830144" cy="3603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65340" y="1735102"/>
            <a:ext cx="11194182" cy="1009585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Lo svolgimento dell'udienza, </a:t>
            </a:r>
            <a:r>
              <a:rPr lang="it-IT" sz="1600" b="1" dirty="0" smtClean="0">
                <a:solidFill>
                  <a:schemeClr val="tx1"/>
                </a:solidFill>
              </a:rPr>
              <a:t>ANCHE PUBBLICA</a:t>
            </a:r>
            <a:r>
              <a:rPr lang="it-IT" sz="1600" dirty="0" smtClean="0">
                <a:solidFill>
                  <a:schemeClr val="tx1"/>
                </a:solidFill>
              </a:rPr>
              <a:t>, </a:t>
            </a:r>
            <a:r>
              <a:rPr lang="it-IT" sz="1600" dirty="0">
                <a:solidFill>
                  <a:schemeClr val="tx1"/>
                </a:solidFill>
              </a:rPr>
              <a:t>mediante collegamenti audiovisivi a distanza può essere disposto dal giudice </a:t>
            </a:r>
            <a:r>
              <a:rPr lang="it-IT" sz="1600" b="1" dirty="0">
                <a:solidFill>
                  <a:schemeClr val="tx1"/>
                </a:solidFill>
              </a:rPr>
              <a:t>quando </a:t>
            </a:r>
            <a:r>
              <a:rPr lang="it-IT" sz="1600" b="1" dirty="0" smtClean="0">
                <a:solidFill>
                  <a:schemeClr val="tx1"/>
                </a:solidFill>
              </a:rPr>
              <a:t>NON </a:t>
            </a:r>
            <a:r>
              <a:rPr lang="it-IT" sz="1600" b="1" dirty="0">
                <a:solidFill>
                  <a:schemeClr val="tx1"/>
                </a:solidFill>
              </a:rPr>
              <a:t>è richiesta la presenza di soggetti diversi dai </a:t>
            </a:r>
            <a:r>
              <a:rPr lang="it-IT" sz="1600" b="1" u="sng" dirty="0">
                <a:solidFill>
                  <a:schemeClr val="tx1"/>
                </a:solidFill>
              </a:rPr>
              <a:t>difensori</a:t>
            </a:r>
            <a:r>
              <a:rPr lang="it-IT" sz="1600" b="1" dirty="0">
                <a:solidFill>
                  <a:schemeClr val="tx1"/>
                </a:solidFill>
              </a:rPr>
              <a:t>, dalle </a:t>
            </a:r>
            <a:r>
              <a:rPr lang="it-IT" sz="1600" b="1" u="sng" dirty="0">
                <a:solidFill>
                  <a:schemeClr val="tx1"/>
                </a:solidFill>
              </a:rPr>
              <a:t>parti</a:t>
            </a:r>
            <a:r>
              <a:rPr lang="it-IT" sz="1600" b="1" dirty="0">
                <a:solidFill>
                  <a:schemeClr val="tx1"/>
                </a:solidFill>
              </a:rPr>
              <a:t>, dal </a:t>
            </a:r>
            <a:r>
              <a:rPr lang="it-IT" sz="1600" b="1" u="sng" dirty="0">
                <a:solidFill>
                  <a:schemeClr val="tx1"/>
                </a:solidFill>
              </a:rPr>
              <a:t>pubblico ministero</a:t>
            </a:r>
            <a:r>
              <a:rPr lang="it-IT" sz="1600" b="1" dirty="0">
                <a:solidFill>
                  <a:schemeClr val="tx1"/>
                </a:solidFill>
              </a:rPr>
              <a:t> e dagli </a:t>
            </a:r>
            <a:r>
              <a:rPr lang="it-IT" sz="1600" b="1" u="sng" dirty="0">
                <a:solidFill>
                  <a:schemeClr val="tx1"/>
                </a:solidFill>
              </a:rPr>
              <a:t>ausiliari del giudice</a:t>
            </a:r>
            <a:r>
              <a:rPr lang="it-IT" sz="1600" b="1" dirty="0" smtClean="0">
                <a:solidFill>
                  <a:schemeClr val="tx1"/>
                </a:solidFill>
              </a:rPr>
              <a:t>.</a:t>
            </a:r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6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452387" y="2915967"/>
            <a:ext cx="3108960" cy="155089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 smtClean="0">
                <a:solidFill>
                  <a:schemeClr val="tx1"/>
                </a:solidFill>
              </a:rPr>
              <a:t>Il relativo provvedimento è </a:t>
            </a:r>
            <a:r>
              <a:rPr lang="it-IT" sz="1600" dirty="0">
                <a:solidFill>
                  <a:schemeClr val="tx1"/>
                </a:solidFill>
              </a:rPr>
              <a:t>comunicato alle parti almeno </a:t>
            </a:r>
            <a:r>
              <a:rPr lang="it-IT" sz="1600" b="1" dirty="0" smtClean="0">
                <a:solidFill>
                  <a:schemeClr val="tx1"/>
                </a:solidFill>
              </a:rPr>
              <a:t>15 </a:t>
            </a:r>
            <a:r>
              <a:rPr lang="it-IT" sz="1600" b="1" dirty="0">
                <a:solidFill>
                  <a:schemeClr val="tx1"/>
                </a:solidFill>
              </a:rPr>
              <a:t>giorni </a:t>
            </a:r>
            <a:r>
              <a:rPr lang="it-IT" sz="1600" dirty="0">
                <a:solidFill>
                  <a:schemeClr val="tx1"/>
                </a:solidFill>
              </a:rPr>
              <a:t>prima dell'udienza. </a:t>
            </a:r>
            <a:endParaRPr lang="it-IT" sz="1600" dirty="0" smtClean="0">
              <a:solidFill>
                <a:schemeClr val="tx1"/>
              </a:solidFill>
            </a:endParaRPr>
          </a:p>
        </p:txBody>
      </p:sp>
      <p:sp>
        <p:nvSpPr>
          <p:cNvPr id="10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4407951" y="2938468"/>
            <a:ext cx="3108960" cy="155089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/>
              <a:t>Ciascuna parte costituita, </a:t>
            </a:r>
            <a:r>
              <a:rPr lang="it-IT" sz="1600" b="1" dirty="0"/>
              <a:t>entro </a:t>
            </a:r>
            <a:r>
              <a:rPr lang="it-IT" sz="1600" b="1" dirty="0" smtClean="0"/>
              <a:t>5 </a:t>
            </a:r>
            <a:r>
              <a:rPr lang="it-IT" sz="1600" b="1" dirty="0"/>
              <a:t>giorni</a:t>
            </a:r>
            <a:r>
              <a:rPr lang="it-IT" sz="1600" dirty="0"/>
              <a:t> dalla comunicazione, può chiedere che l'udienza si svolga </a:t>
            </a:r>
            <a:endParaRPr lang="it-IT" sz="1600" dirty="0" smtClean="0"/>
          </a:p>
          <a:p>
            <a:pPr algn="just"/>
            <a:r>
              <a:rPr lang="it-IT" sz="1600" b="1" dirty="0" smtClean="0"/>
              <a:t>in </a:t>
            </a:r>
            <a:r>
              <a:rPr lang="it-IT" sz="1600" b="1" dirty="0"/>
              <a:t>presenza</a:t>
            </a:r>
            <a:r>
              <a:rPr lang="it-IT" sz="1600" dirty="0"/>
              <a:t>.</a:t>
            </a:r>
            <a:endParaRPr lang="it-IT" sz="1400" dirty="0" smtClean="0">
              <a:solidFill>
                <a:schemeClr val="tx1"/>
              </a:solidFill>
            </a:endParaRPr>
          </a:p>
        </p:txBody>
      </p:sp>
      <p:sp>
        <p:nvSpPr>
          <p:cNvPr id="11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8363515" y="2955501"/>
            <a:ext cx="3445005" cy="1516825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Il giudice, tenuto conto dell'</a:t>
            </a:r>
            <a:r>
              <a:rPr lang="it-IT" sz="1600" b="1" dirty="0">
                <a:solidFill>
                  <a:schemeClr val="tx1"/>
                </a:solidFill>
              </a:rPr>
              <a:t>utilità </a:t>
            </a:r>
            <a:r>
              <a:rPr lang="it-IT" sz="1600" dirty="0">
                <a:solidFill>
                  <a:schemeClr val="tx1"/>
                </a:solidFill>
              </a:rPr>
              <a:t>e dell'</a:t>
            </a:r>
            <a:r>
              <a:rPr lang="it-IT" sz="1600" b="1" dirty="0">
                <a:solidFill>
                  <a:schemeClr val="tx1"/>
                </a:solidFill>
              </a:rPr>
              <a:t>importanza </a:t>
            </a:r>
            <a:r>
              <a:rPr lang="it-IT" sz="1600" dirty="0">
                <a:solidFill>
                  <a:schemeClr val="tx1"/>
                </a:solidFill>
              </a:rPr>
              <a:t>della presenza delle parti in relazione agli adempimenti da svolgersi in udienza, provvede nei </a:t>
            </a:r>
            <a:r>
              <a:rPr lang="it-IT" sz="1600" b="1" dirty="0" smtClean="0">
                <a:solidFill>
                  <a:schemeClr val="tx1"/>
                </a:solidFill>
              </a:rPr>
              <a:t>5 </a:t>
            </a:r>
            <a:r>
              <a:rPr lang="it-IT" sz="1600" b="1" dirty="0">
                <a:solidFill>
                  <a:schemeClr val="tx1"/>
                </a:solidFill>
              </a:rPr>
              <a:t>giorni </a:t>
            </a:r>
            <a:r>
              <a:rPr lang="it-IT" sz="1600" dirty="0">
                <a:solidFill>
                  <a:schemeClr val="tx1"/>
                </a:solidFill>
              </a:rPr>
              <a:t>successivi con </a:t>
            </a:r>
            <a:r>
              <a:rPr lang="it-IT" sz="1600" b="1" dirty="0" smtClean="0">
                <a:solidFill>
                  <a:schemeClr val="tx1"/>
                </a:solidFill>
              </a:rPr>
              <a:t>decreto </a:t>
            </a:r>
            <a:r>
              <a:rPr lang="it-IT" sz="1600" b="1" dirty="0">
                <a:solidFill>
                  <a:schemeClr val="tx1"/>
                </a:solidFill>
              </a:rPr>
              <a:t>non </a:t>
            </a:r>
            <a:r>
              <a:rPr lang="it-IT" sz="1600" b="1" dirty="0" smtClean="0">
                <a:solidFill>
                  <a:schemeClr val="tx1"/>
                </a:solidFill>
              </a:rPr>
              <a:t>impugnabile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  <a:endParaRPr lang="it-IT" sz="1600" dirty="0" smtClean="0">
              <a:solidFill>
                <a:schemeClr val="tx1"/>
              </a:solidFill>
            </a:endParaRPr>
          </a:p>
        </p:txBody>
      </p:sp>
      <p:sp>
        <p:nvSpPr>
          <p:cNvPr id="12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7516911" y="4896926"/>
            <a:ext cx="4364217" cy="155089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 smtClean="0"/>
              <a:t>Il giudice può </a:t>
            </a:r>
            <a:r>
              <a:rPr lang="it-IT" sz="1600" dirty="0"/>
              <a:t>anche disporre che l'udienza si svolga </a:t>
            </a:r>
            <a:r>
              <a:rPr lang="it-IT" sz="1600" b="1" dirty="0"/>
              <a:t>alla presenza delle parti che ne hanno fatto richiesta</a:t>
            </a:r>
            <a:r>
              <a:rPr lang="it-IT" sz="1600" dirty="0"/>
              <a:t> e </a:t>
            </a:r>
            <a:r>
              <a:rPr lang="it-IT" sz="1600" b="1" dirty="0"/>
              <a:t>con collegamento audiovisivo per le altre </a:t>
            </a:r>
            <a:r>
              <a:rPr lang="it-IT" sz="1600" b="1" dirty="0" smtClean="0"/>
              <a:t>parti</a:t>
            </a:r>
            <a:r>
              <a:rPr lang="it-IT" sz="1600" dirty="0" smtClean="0"/>
              <a:t> (ferma </a:t>
            </a:r>
            <a:r>
              <a:rPr lang="it-IT" sz="1600" dirty="0"/>
              <a:t>la possibilità per queste ultime di partecipare in </a:t>
            </a:r>
            <a:r>
              <a:rPr lang="it-IT" sz="1600" dirty="0" smtClean="0"/>
              <a:t>presenza).</a:t>
            </a:r>
            <a:endParaRPr lang="it-IT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1330960" y="4996672"/>
            <a:ext cx="5250847" cy="1046600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N.B: Se </a:t>
            </a:r>
            <a:r>
              <a:rPr lang="it-IT" sz="1600" b="1" dirty="0">
                <a:solidFill>
                  <a:srgbClr val="FF0000"/>
                </a:solidFill>
              </a:rPr>
              <a:t>ricorrono particolari ragioni di urgenza, delle quali il giudice dà atto nel provvedimento, </a:t>
            </a:r>
            <a:r>
              <a:rPr lang="it-IT" sz="1600" b="1" dirty="0" smtClean="0">
                <a:solidFill>
                  <a:srgbClr val="FF0000"/>
                </a:solidFill>
              </a:rPr>
              <a:t>i presenti </a:t>
            </a:r>
            <a:r>
              <a:rPr lang="it-IT" sz="1600" b="1" dirty="0">
                <a:solidFill>
                  <a:srgbClr val="FF0000"/>
                </a:solidFill>
              </a:rPr>
              <a:t>termini </a:t>
            </a:r>
            <a:r>
              <a:rPr lang="it-IT" sz="1600" b="1" dirty="0" smtClean="0">
                <a:solidFill>
                  <a:srgbClr val="FF0000"/>
                </a:solidFill>
              </a:rPr>
              <a:t>possono </a:t>
            </a:r>
            <a:r>
              <a:rPr lang="it-IT" sz="1600" b="1" dirty="0">
                <a:solidFill>
                  <a:srgbClr val="FF0000"/>
                </a:solidFill>
              </a:rPr>
              <a:t>essere </a:t>
            </a:r>
            <a:r>
              <a:rPr lang="it-IT" sz="1600" b="1" u="sng" dirty="0">
                <a:solidFill>
                  <a:srgbClr val="FF0000"/>
                </a:solidFill>
              </a:rPr>
              <a:t>abbreviati</a:t>
            </a:r>
            <a:r>
              <a:rPr lang="it-IT" sz="16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Freccia in su 15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5400000">
            <a:off x="3569577" y="3511237"/>
            <a:ext cx="830144" cy="3603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Freccia in su 16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5400000">
            <a:off x="7525141" y="3506590"/>
            <a:ext cx="830144" cy="3603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in su 17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9797890" y="4571380"/>
            <a:ext cx="576254" cy="2235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23933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483358" y="277762"/>
            <a:ext cx="6958148" cy="94909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Art</a:t>
            </a:r>
            <a:r>
              <a:rPr lang="en-US" sz="2000" b="1" dirty="0">
                <a:solidFill>
                  <a:srgbClr val="FF0000"/>
                </a:solidFill>
              </a:rPr>
              <a:t>. 196 </a:t>
            </a:r>
            <a:r>
              <a:rPr lang="en-US" sz="2000" b="1" i="1" dirty="0" err="1">
                <a:solidFill>
                  <a:srgbClr val="FF0000"/>
                </a:solidFill>
              </a:rPr>
              <a:t>duodecies</a:t>
            </a:r>
            <a:r>
              <a:rPr lang="en-US" sz="2000" b="1" dirty="0">
                <a:solidFill>
                  <a:srgbClr val="FF0000"/>
                </a:solidFill>
              </a:rPr>
              <a:t> disp. att. </a:t>
            </a:r>
            <a:r>
              <a:rPr lang="en-US" sz="2000" b="1" dirty="0" err="1">
                <a:solidFill>
                  <a:srgbClr val="FF0000"/>
                </a:solidFill>
              </a:rPr>
              <a:t>c.p.c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endParaRPr lang="it-IT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47360" y="1319279"/>
            <a:ext cx="830144" cy="2646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724888" y="1705640"/>
            <a:ext cx="10664373" cy="1009585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L'udienza di cui all'articolo 127 </a:t>
            </a:r>
            <a:r>
              <a:rPr lang="it-IT" sz="1600" i="1" dirty="0">
                <a:solidFill>
                  <a:schemeClr val="tx1"/>
                </a:solidFill>
              </a:rPr>
              <a:t>bis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 err="1" smtClean="0">
                <a:solidFill>
                  <a:schemeClr val="tx1"/>
                </a:solidFill>
              </a:rPr>
              <a:t>c.p.c.</a:t>
            </a:r>
            <a:r>
              <a:rPr lang="it-IT" sz="1600" dirty="0" smtClean="0">
                <a:solidFill>
                  <a:schemeClr val="tx1"/>
                </a:solidFill>
              </a:rPr>
              <a:t> è </a:t>
            </a:r>
            <a:r>
              <a:rPr lang="it-IT" sz="1600" dirty="0">
                <a:solidFill>
                  <a:schemeClr val="tx1"/>
                </a:solidFill>
              </a:rPr>
              <a:t>tenuta con modalità idonee a salvaguardare il </a:t>
            </a:r>
            <a:r>
              <a:rPr lang="it-IT" sz="1600" b="1" dirty="0">
                <a:solidFill>
                  <a:schemeClr val="tx1"/>
                </a:solidFill>
              </a:rPr>
              <a:t>contraddittorio</a:t>
            </a:r>
            <a:r>
              <a:rPr lang="it-IT" sz="1600" dirty="0">
                <a:solidFill>
                  <a:schemeClr val="tx1"/>
                </a:solidFill>
              </a:rPr>
              <a:t> e ad assicurare </a:t>
            </a:r>
            <a:r>
              <a:rPr lang="it-IT" sz="1600" b="1" dirty="0">
                <a:solidFill>
                  <a:schemeClr val="tx1"/>
                </a:solidFill>
              </a:rPr>
              <a:t>l'effettiva partecipazione</a:t>
            </a:r>
            <a:r>
              <a:rPr lang="it-IT" sz="1600" dirty="0">
                <a:solidFill>
                  <a:schemeClr val="tx1"/>
                </a:solidFill>
              </a:rPr>
              <a:t> delle parti e, se l'udienza non è pubblica, la sua </a:t>
            </a:r>
            <a:r>
              <a:rPr lang="it-IT" sz="1600" b="1" dirty="0" smtClean="0">
                <a:solidFill>
                  <a:schemeClr val="tx1"/>
                </a:solidFill>
              </a:rPr>
              <a:t>riservatezza</a:t>
            </a:r>
            <a:r>
              <a:rPr lang="it-IT" sz="1600" dirty="0">
                <a:solidFill>
                  <a:schemeClr val="tx1"/>
                </a:solidFill>
              </a:rPr>
              <a:t>. Si applica </a:t>
            </a:r>
            <a:r>
              <a:rPr lang="it-IT" sz="1600" dirty="0" smtClean="0">
                <a:solidFill>
                  <a:schemeClr val="tx1"/>
                </a:solidFill>
              </a:rPr>
              <a:t>l'art. 84 </a:t>
            </a:r>
            <a:r>
              <a:rPr lang="it-IT" sz="1600" dirty="0" err="1" smtClean="0">
                <a:solidFill>
                  <a:schemeClr val="tx1"/>
                </a:solidFill>
              </a:rPr>
              <a:t>disp</a:t>
            </a:r>
            <a:r>
              <a:rPr lang="it-IT" sz="1600" dirty="0">
                <a:solidFill>
                  <a:schemeClr val="tx1"/>
                </a:solidFill>
              </a:rPr>
              <a:t>. </a:t>
            </a:r>
            <a:r>
              <a:rPr lang="it-IT" sz="1600" dirty="0" err="1">
                <a:solidFill>
                  <a:schemeClr val="tx1"/>
                </a:solidFill>
              </a:rPr>
              <a:t>att</a:t>
            </a:r>
            <a:r>
              <a:rPr lang="it-IT" sz="1600" dirty="0">
                <a:solidFill>
                  <a:schemeClr val="tx1"/>
                </a:solidFill>
              </a:rPr>
              <a:t>. </a:t>
            </a:r>
            <a:r>
              <a:rPr lang="it-IT" sz="1600" dirty="0" err="1">
                <a:solidFill>
                  <a:schemeClr val="tx1"/>
                </a:solidFill>
              </a:rPr>
              <a:t>c.p.c</a:t>
            </a:r>
            <a:r>
              <a:rPr lang="it-IT" sz="1600" dirty="0" err="1" smtClean="0">
                <a:solidFill>
                  <a:schemeClr val="tx1"/>
                </a:solidFill>
              </a:rPr>
              <a:t>.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13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747938" y="2893188"/>
            <a:ext cx="10664374" cy="1269584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Nel verbale si dà atto della </a:t>
            </a:r>
            <a:r>
              <a:rPr lang="it-IT" sz="1600" b="1" dirty="0">
                <a:solidFill>
                  <a:schemeClr val="tx1"/>
                </a:solidFill>
              </a:rPr>
              <a:t>dichiarazione di identità dei presenti</a:t>
            </a:r>
            <a:r>
              <a:rPr lang="it-IT" sz="1600" dirty="0">
                <a:solidFill>
                  <a:schemeClr val="tx1"/>
                </a:solidFill>
              </a:rPr>
              <a:t>, i quali assicurano che non sono in atto collegamenti con soggetti non legittimati e che non sono presenti soggetti non legittimati nei luoghi da cui sono in collegamento.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I presenti mantengono </a:t>
            </a:r>
            <a:r>
              <a:rPr lang="it-IT" sz="1600" b="1" dirty="0">
                <a:solidFill>
                  <a:schemeClr val="tx1"/>
                </a:solidFill>
              </a:rPr>
              <a:t>attiva la funzione video </a:t>
            </a:r>
            <a:r>
              <a:rPr lang="it-IT" sz="1600" dirty="0">
                <a:solidFill>
                  <a:schemeClr val="tx1"/>
                </a:solidFill>
              </a:rPr>
              <a:t>per tutta la durata dell'udienza.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Agli </a:t>
            </a:r>
            <a:r>
              <a:rPr lang="it-IT" sz="1600" dirty="0">
                <a:solidFill>
                  <a:schemeClr val="tx1"/>
                </a:solidFill>
              </a:rPr>
              <a:t>stessi </a:t>
            </a:r>
            <a:r>
              <a:rPr lang="it-IT" sz="1600" b="1" dirty="0">
                <a:solidFill>
                  <a:schemeClr val="tx1"/>
                </a:solidFill>
              </a:rPr>
              <a:t>è vietata la registrazione </a:t>
            </a:r>
            <a:r>
              <a:rPr lang="it-IT" sz="1600" dirty="0">
                <a:solidFill>
                  <a:schemeClr val="tx1"/>
                </a:solidFill>
              </a:rPr>
              <a:t>dell'udienza.</a:t>
            </a:r>
          </a:p>
        </p:txBody>
      </p:sp>
      <p:sp>
        <p:nvSpPr>
          <p:cNvPr id="15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483034" y="4340735"/>
            <a:ext cx="11194182" cy="1009585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Il luogo dal quale il giudice si collega è considerato </a:t>
            </a:r>
            <a:r>
              <a:rPr lang="it-IT" sz="1600" b="1" dirty="0">
                <a:solidFill>
                  <a:schemeClr val="tx1"/>
                </a:solidFill>
              </a:rPr>
              <a:t>aula d'udienza a tutti gli effetti </a:t>
            </a:r>
            <a:r>
              <a:rPr lang="it-IT" sz="1600" dirty="0">
                <a:solidFill>
                  <a:schemeClr val="tx1"/>
                </a:solidFill>
              </a:rPr>
              <a:t>e l'udienza si considera tenuta </a:t>
            </a:r>
            <a:r>
              <a:rPr lang="it-IT" sz="1600" b="1" dirty="0">
                <a:solidFill>
                  <a:schemeClr val="tx1"/>
                </a:solidFill>
              </a:rPr>
              <a:t>nell'ufficio giudiziario</a:t>
            </a:r>
            <a:r>
              <a:rPr lang="it-IT" sz="1600" dirty="0">
                <a:solidFill>
                  <a:schemeClr val="tx1"/>
                </a:solidFill>
              </a:rPr>
              <a:t> davanti al quale è pendente il procedimento.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436933" y="5533911"/>
            <a:ext cx="11240281" cy="699417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tx1"/>
                </a:solidFill>
              </a:rPr>
              <a:t>Con provvedimenti del </a:t>
            </a:r>
            <a:r>
              <a:rPr lang="it-IT" sz="1400" b="1" dirty="0">
                <a:solidFill>
                  <a:schemeClr val="tx1"/>
                </a:solidFill>
              </a:rPr>
              <a:t>direttore generale dei sistemi informativi e automatizzati del Ministero della giustizia </a:t>
            </a:r>
            <a:r>
              <a:rPr lang="it-IT" sz="1400" dirty="0">
                <a:solidFill>
                  <a:schemeClr val="tx1"/>
                </a:solidFill>
              </a:rPr>
              <a:t>sono individuati e regolati i </a:t>
            </a:r>
            <a:r>
              <a:rPr lang="it-IT" sz="1400" b="1" dirty="0">
                <a:solidFill>
                  <a:schemeClr val="tx1"/>
                </a:solidFill>
              </a:rPr>
              <a:t>collegamenti audiovisivi a distanza </a:t>
            </a:r>
            <a:r>
              <a:rPr lang="it-IT" sz="1400" dirty="0">
                <a:solidFill>
                  <a:schemeClr val="tx1"/>
                </a:solidFill>
              </a:rPr>
              <a:t>per lo svolgimento dell'udienza e le </a:t>
            </a:r>
            <a:r>
              <a:rPr lang="it-IT" sz="1400" b="1" dirty="0">
                <a:solidFill>
                  <a:schemeClr val="tx1"/>
                </a:solidFill>
              </a:rPr>
              <a:t>modalità </a:t>
            </a:r>
            <a:r>
              <a:rPr lang="it-IT" sz="1400" dirty="0">
                <a:solidFill>
                  <a:schemeClr val="tx1"/>
                </a:solidFill>
              </a:rPr>
              <a:t>attraverso le quali è garantita la pubblicità dell'udienza in cui si discute la causa.</a:t>
            </a:r>
          </a:p>
        </p:txBody>
      </p:sp>
    </p:spTree>
    <p:extLst>
      <p:ext uri="{BB962C8B-B14F-4D97-AF65-F5344CB8AC3E}">
        <p14:creationId xmlns:p14="http://schemas.microsoft.com/office/powerpoint/2010/main" xmlns="" val="1085413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483357" y="174925"/>
            <a:ext cx="6958148" cy="94909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DEPOSITO DI NOTE SCRITTE IN SOSTITUZIONE DELL'UDIENZA</a:t>
            </a:r>
          </a:p>
          <a:p>
            <a:pPr algn="ctr"/>
            <a:r>
              <a:rPr lang="it-IT" sz="2000" b="1" dirty="0" smtClean="0">
                <a:solidFill>
                  <a:srgbClr val="FF0000"/>
                </a:solidFill>
              </a:rPr>
              <a:t>ART. </a:t>
            </a:r>
            <a:r>
              <a:rPr lang="it-IT" sz="2000" b="1" dirty="0">
                <a:solidFill>
                  <a:srgbClr val="FF0000"/>
                </a:solidFill>
              </a:rPr>
              <a:t>127 </a:t>
            </a:r>
            <a:r>
              <a:rPr lang="it-IT" sz="2000" b="1" i="1" dirty="0" smtClean="0">
                <a:solidFill>
                  <a:srgbClr val="FF0000"/>
                </a:solidFill>
              </a:rPr>
              <a:t>ter </a:t>
            </a:r>
            <a:r>
              <a:rPr lang="it-IT" sz="2000" b="1" dirty="0" err="1">
                <a:solidFill>
                  <a:srgbClr val="FF0000"/>
                </a:solidFill>
              </a:rPr>
              <a:t>c.p.c.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47359" y="1223077"/>
            <a:ext cx="830144" cy="3603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693228" y="1674376"/>
            <a:ext cx="10538404" cy="83753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L'udienza, </a:t>
            </a:r>
            <a:r>
              <a:rPr lang="it-IT" sz="1600" b="1" dirty="0">
                <a:solidFill>
                  <a:schemeClr val="tx1"/>
                </a:solidFill>
              </a:rPr>
              <a:t>anche se precedentemente fissata</a:t>
            </a:r>
            <a:r>
              <a:rPr lang="it-IT" sz="1600" dirty="0">
                <a:solidFill>
                  <a:schemeClr val="tx1"/>
                </a:solidFill>
              </a:rPr>
              <a:t>, </a:t>
            </a:r>
            <a:r>
              <a:rPr lang="it-IT" sz="1600" b="1" u="sng" dirty="0">
                <a:solidFill>
                  <a:schemeClr val="tx1"/>
                </a:solidFill>
              </a:rPr>
              <a:t>può essere sostituita </a:t>
            </a:r>
            <a:r>
              <a:rPr lang="it-IT" sz="1600" dirty="0">
                <a:solidFill>
                  <a:schemeClr val="tx1"/>
                </a:solidFill>
              </a:rPr>
              <a:t>dal deposito di note scritte,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contenenti </a:t>
            </a:r>
            <a:r>
              <a:rPr lang="it-IT" sz="1600" dirty="0">
                <a:solidFill>
                  <a:schemeClr val="tx1"/>
                </a:solidFill>
              </a:rPr>
              <a:t>le sole istanze e conclusioni,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se NON </a:t>
            </a:r>
            <a:r>
              <a:rPr lang="it-IT" sz="1600" b="1" dirty="0">
                <a:solidFill>
                  <a:schemeClr val="tx1"/>
                </a:solidFill>
              </a:rPr>
              <a:t>richiede la presenza di soggetti diversi dai difensori, dalle parti, dal pubblico ministero e dagli ausiliari del giudice. </a:t>
            </a:r>
            <a:endParaRPr lang="it-IT" sz="1600" b="1" dirty="0" smtClean="0">
              <a:solidFill>
                <a:schemeClr val="tx1"/>
              </a:solidFill>
            </a:endParaRPr>
          </a:p>
        </p:txBody>
      </p:sp>
      <p:sp>
        <p:nvSpPr>
          <p:cNvPr id="10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4407950" y="3460960"/>
            <a:ext cx="3108960" cy="177827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it-IT" sz="1600" dirty="0" smtClean="0"/>
          </a:p>
          <a:p>
            <a:pPr algn="just"/>
            <a:r>
              <a:rPr lang="it-IT" sz="1600" dirty="0" smtClean="0"/>
              <a:t>Ciascuna </a:t>
            </a:r>
            <a:r>
              <a:rPr lang="it-IT" sz="1600" dirty="0"/>
              <a:t>parte costituita può opporsi entro </a:t>
            </a:r>
            <a:r>
              <a:rPr lang="it-IT" sz="1600" b="1" dirty="0" smtClean="0"/>
              <a:t>5 </a:t>
            </a:r>
            <a:r>
              <a:rPr lang="it-IT" sz="1600" b="1" dirty="0"/>
              <a:t>giorni </a:t>
            </a:r>
            <a:r>
              <a:rPr lang="it-IT" sz="1600" dirty="0"/>
              <a:t>dalla </a:t>
            </a:r>
            <a:r>
              <a:rPr lang="it-IT" sz="1600" dirty="0" smtClean="0"/>
              <a:t>comunicazione e i</a:t>
            </a:r>
            <a:r>
              <a:rPr lang="it-IT" sz="1600" dirty="0" smtClean="0">
                <a:solidFill>
                  <a:schemeClr val="tx1"/>
                </a:solidFill>
              </a:rPr>
              <a:t>l </a:t>
            </a:r>
            <a:r>
              <a:rPr lang="it-IT" sz="1600" dirty="0">
                <a:solidFill>
                  <a:schemeClr val="tx1"/>
                </a:solidFill>
              </a:rPr>
              <a:t>giudice provvede </a:t>
            </a:r>
            <a:r>
              <a:rPr lang="it-IT" sz="1600" dirty="0" smtClean="0">
                <a:solidFill>
                  <a:schemeClr val="tx1"/>
                </a:solidFill>
              </a:rPr>
              <a:t>nei </a:t>
            </a:r>
            <a:r>
              <a:rPr lang="it-IT" sz="1600" b="1" dirty="0">
                <a:solidFill>
                  <a:schemeClr val="tx1"/>
                </a:solidFill>
              </a:rPr>
              <a:t>5 giorni </a:t>
            </a:r>
            <a:r>
              <a:rPr lang="it-IT" sz="1600" dirty="0">
                <a:solidFill>
                  <a:schemeClr val="tx1"/>
                </a:solidFill>
              </a:rPr>
              <a:t>successivi con </a:t>
            </a:r>
            <a:r>
              <a:rPr lang="it-IT" sz="1600" b="1" dirty="0">
                <a:solidFill>
                  <a:schemeClr val="tx1"/>
                </a:solidFill>
              </a:rPr>
              <a:t>decreto non </a:t>
            </a:r>
            <a:r>
              <a:rPr lang="it-IT" sz="1600" b="1" dirty="0" smtClean="0">
                <a:solidFill>
                  <a:schemeClr val="tx1"/>
                </a:solidFill>
              </a:rPr>
              <a:t>impugnabile.</a:t>
            </a:r>
            <a:endParaRPr lang="it-IT" sz="1600" dirty="0">
              <a:solidFill>
                <a:schemeClr val="tx1"/>
              </a:solidFill>
            </a:endParaRPr>
          </a:p>
          <a:p>
            <a:pPr algn="just"/>
            <a:endParaRPr lang="it-IT" sz="1400" dirty="0" smtClean="0">
              <a:solidFill>
                <a:schemeClr val="tx1"/>
              </a:solidFill>
            </a:endParaRPr>
          </a:p>
        </p:txBody>
      </p:sp>
      <p:sp>
        <p:nvSpPr>
          <p:cNvPr id="14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811038" y="5569863"/>
            <a:ext cx="6302784" cy="719037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N.B: Se </a:t>
            </a:r>
            <a:r>
              <a:rPr lang="it-IT" sz="1600" b="1" dirty="0">
                <a:solidFill>
                  <a:srgbClr val="FF0000"/>
                </a:solidFill>
              </a:rPr>
              <a:t>ricorrono particolari ragioni di urgenza, delle quali il giudice dà atto nel provvedimento, </a:t>
            </a:r>
            <a:r>
              <a:rPr lang="it-IT" sz="1600" b="1" dirty="0" smtClean="0">
                <a:solidFill>
                  <a:srgbClr val="FF0000"/>
                </a:solidFill>
              </a:rPr>
              <a:t>i presenti </a:t>
            </a:r>
            <a:r>
              <a:rPr lang="it-IT" sz="1600" b="1" dirty="0">
                <a:solidFill>
                  <a:srgbClr val="FF0000"/>
                </a:solidFill>
              </a:rPr>
              <a:t>termini </a:t>
            </a:r>
            <a:r>
              <a:rPr lang="it-IT" sz="1600" b="1" dirty="0" smtClean="0">
                <a:solidFill>
                  <a:srgbClr val="FF0000"/>
                </a:solidFill>
              </a:rPr>
              <a:t>possono </a:t>
            </a:r>
            <a:r>
              <a:rPr lang="it-IT" sz="1600" b="1" dirty="0">
                <a:solidFill>
                  <a:srgbClr val="FF0000"/>
                </a:solidFill>
              </a:rPr>
              <a:t>essere </a:t>
            </a:r>
            <a:r>
              <a:rPr lang="it-IT" sz="1600" b="1" u="sng" dirty="0">
                <a:solidFill>
                  <a:srgbClr val="FF0000"/>
                </a:solidFill>
              </a:rPr>
              <a:t>abbreviati</a:t>
            </a:r>
            <a:r>
              <a:rPr lang="it-IT" sz="1600" b="1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6" name="Freccia in su 15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5400000">
            <a:off x="3689998" y="4150759"/>
            <a:ext cx="830144" cy="3603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203367" y="2670177"/>
            <a:ext cx="9518126" cy="555124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Negli stessi casi</a:t>
            </a:r>
            <a:r>
              <a:rPr lang="it-IT" sz="1600" dirty="0">
                <a:solidFill>
                  <a:schemeClr val="tx1"/>
                </a:solidFill>
              </a:rPr>
              <a:t>, l'udienza </a:t>
            </a:r>
            <a:r>
              <a:rPr lang="it-IT" sz="1600" b="1" u="sng" dirty="0">
                <a:solidFill>
                  <a:schemeClr val="tx1"/>
                </a:solidFill>
              </a:rPr>
              <a:t>è sostituita </a:t>
            </a:r>
            <a:r>
              <a:rPr lang="it-IT" sz="1600" dirty="0">
                <a:solidFill>
                  <a:schemeClr val="tx1"/>
                </a:solidFill>
              </a:rPr>
              <a:t>dal deposito di note scritte </a:t>
            </a:r>
            <a:r>
              <a:rPr lang="it-IT" sz="1600" b="1" dirty="0">
                <a:solidFill>
                  <a:schemeClr val="tx1"/>
                </a:solidFill>
              </a:rPr>
              <a:t>se ne fanno richiesta tutte le parti costituite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  <a:endParaRPr lang="it-IT" sz="1600" dirty="0" smtClean="0">
              <a:solidFill>
                <a:schemeClr val="tx1"/>
              </a:solidFill>
            </a:endParaRPr>
          </a:p>
        </p:txBody>
      </p:sp>
      <p:sp>
        <p:nvSpPr>
          <p:cNvPr id="19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693228" y="3511268"/>
            <a:ext cx="3108960" cy="177827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Con il provvedimento con cui sostituisce l'udienza il giudice assegna un </a:t>
            </a:r>
            <a:r>
              <a:rPr lang="it-IT" sz="1600" b="1" dirty="0">
                <a:solidFill>
                  <a:schemeClr val="tx1"/>
                </a:solidFill>
              </a:rPr>
              <a:t>termine perentorio </a:t>
            </a:r>
            <a:r>
              <a:rPr lang="it-IT" sz="1600" dirty="0">
                <a:solidFill>
                  <a:schemeClr val="tx1"/>
                </a:solidFill>
              </a:rPr>
              <a:t>non inferiore a </a:t>
            </a:r>
            <a:r>
              <a:rPr lang="it-IT" sz="1600" b="1" dirty="0">
                <a:solidFill>
                  <a:schemeClr val="tx1"/>
                </a:solidFill>
              </a:rPr>
              <a:t>15 giorni </a:t>
            </a:r>
            <a:r>
              <a:rPr lang="it-IT" sz="1600" dirty="0">
                <a:solidFill>
                  <a:schemeClr val="tx1"/>
                </a:solidFill>
              </a:rPr>
              <a:t>per il deposito delle note. </a:t>
            </a:r>
          </a:p>
        </p:txBody>
      </p:sp>
      <p:sp>
        <p:nvSpPr>
          <p:cNvPr id="21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8122672" y="3441799"/>
            <a:ext cx="3108960" cy="177827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In </a:t>
            </a:r>
            <a:r>
              <a:rPr lang="it-IT" dirty="0">
                <a:solidFill>
                  <a:schemeClr val="tx1"/>
                </a:solidFill>
              </a:rPr>
              <a:t>caso di </a:t>
            </a:r>
            <a:r>
              <a:rPr lang="it-IT" dirty="0" smtClean="0">
                <a:solidFill>
                  <a:schemeClr val="tx1"/>
                </a:solidFill>
              </a:rPr>
              <a:t>opposizione </a:t>
            </a:r>
            <a:r>
              <a:rPr lang="it-IT" dirty="0">
                <a:solidFill>
                  <a:schemeClr val="tx1"/>
                </a:solidFill>
              </a:rPr>
              <a:t>proposta congiuntamente da </a:t>
            </a:r>
            <a:r>
              <a:rPr lang="it-IT" u="sng" dirty="0">
                <a:solidFill>
                  <a:schemeClr val="tx1"/>
                </a:solidFill>
              </a:rPr>
              <a:t>tutte le parti </a:t>
            </a:r>
            <a:r>
              <a:rPr lang="it-IT" b="1" dirty="0">
                <a:solidFill>
                  <a:schemeClr val="tx1"/>
                </a:solidFill>
              </a:rPr>
              <a:t>il giudice dispone in conformità.</a:t>
            </a:r>
          </a:p>
        </p:txBody>
      </p:sp>
      <p:sp>
        <p:nvSpPr>
          <p:cNvPr id="22" name="Freccia in su 21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5400000">
            <a:off x="7404717" y="4150759"/>
            <a:ext cx="830144" cy="3603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4344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552318" y="669661"/>
            <a:ext cx="6958148" cy="1654234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Se </a:t>
            </a:r>
            <a:r>
              <a:rPr lang="it-IT" sz="1600" dirty="0">
                <a:solidFill>
                  <a:schemeClr val="tx1"/>
                </a:solidFill>
              </a:rPr>
              <a:t>nessuna delle parti deposita le note nel termine assegnato</a:t>
            </a:r>
            <a:r>
              <a:rPr lang="it-IT" sz="1600" b="1" dirty="0">
                <a:solidFill>
                  <a:schemeClr val="tx1"/>
                </a:solidFill>
              </a:rPr>
              <a:t> il giudice assegna un nuovo termine perentorio</a:t>
            </a:r>
            <a:r>
              <a:rPr lang="it-IT" sz="1600" dirty="0">
                <a:solidFill>
                  <a:schemeClr val="tx1"/>
                </a:solidFill>
              </a:rPr>
              <a:t> per il deposito delle note scritte o fissa udienza. Se nessuna delle parti deposita le note nel nuovo termine o compare all'udienza, il giudice </a:t>
            </a:r>
            <a:r>
              <a:rPr lang="it-IT" sz="1600" b="1" dirty="0" smtClean="0">
                <a:solidFill>
                  <a:schemeClr val="tx1"/>
                </a:solidFill>
              </a:rPr>
              <a:t>ordina che la causa sia cancellata dal </a:t>
            </a:r>
            <a:r>
              <a:rPr lang="it-IT" sz="1600" b="1" dirty="0">
                <a:solidFill>
                  <a:schemeClr val="tx1"/>
                </a:solidFill>
              </a:rPr>
              <a:t>ruolo </a:t>
            </a:r>
            <a:r>
              <a:rPr lang="it-IT" sz="1600" dirty="0">
                <a:solidFill>
                  <a:schemeClr val="tx1"/>
                </a:solidFill>
              </a:rPr>
              <a:t>e </a:t>
            </a:r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r>
              <a:rPr lang="it-IT" sz="1600" b="1" dirty="0" smtClean="0">
                <a:solidFill>
                  <a:schemeClr val="tx1"/>
                </a:solidFill>
              </a:rPr>
              <a:t>dichiara l'estinzione </a:t>
            </a:r>
            <a:r>
              <a:rPr lang="it-IT" sz="1600" b="1" dirty="0">
                <a:solidFill>
                  <a:schemeClr val="tx1"/>
                </a:solidFill>
              </a:rPr>
              <a:t>del processo</a:t>
            </a:r>
            <a:r>
              <a:rPr lang="it-IT" sz="16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it-IT" sz="1600" dirty="0" smtClean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16320" y="2505586"/>
            <a:ext cx="830144" cy="3020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2230081" y="3003743"/>
            <a:ext cx="7605791" cy="945809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Il giudice provvede entro </a:t>
            </a:r>
            <a:r>
              <a:rPr lang="it-IT" sz="1600" b="1" dirty="0">
                <a:solidFill>
                  <a:schemeClr val="tx1"/>
                </a:solidFill>
              </a:rPr>
              <a:t>30 giorni </a:t>
            </a:r>
            <a:r>
              <a:rPr lang="it-IT" sz="1600" dirty="0">
                <a:solidFill>
                  <a:schemeClr val="tx1"/>
                </a:solidFill>
              </a:rPr>
              <a:t>dalla scadenza del termine per il deposito delle note.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2552318" y="4488281"/>
            <a:ext cx="7096071" cy="1350945"/>
          </a:xfrm>
          <a:prstGeom prst="roundRect">
            <a:avLst>
              <a:gd name="adj" fmla="val 18126"/>
            </a:avLst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N.B.: Il </a:t>
            </a:r>
            <a:r>
              <a:rPr lang="it-IT" sz="1600" b="1" dirty="0">
                <a:solidFill>
                  <a:srgbClr val="FF0000"/>
                </a:solidFill>
              </a:rPr>
              <a:t>giorno di scadenza del termine assegnato per il deposito delle </a:t>
            </a:r>
            <a:r>
              <a:rPr lang="it-IT" sz="1600" b="1" dirty="0" smtClean="0">
                <a:solidFill>
                  <a:srgbClr val="FF0000"/>
                </a:solidFill>
              </a:rPr>
              <a:t>note</a:t>
            </a:r>
          </a:p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>
                <a:solidFill>
                  <a:srgbClr val="FF0000"/>
                </a:solidFill>
              </a:rPr>
              <a:t>di cui </a:t>
            </a:r>
            <a:r>
              <a:rPr lang="it-IT" sz="1600" b="1" dirty="0" smtClean="0">
                <a:solidFill>
                  <a:srgbClr val="FF0000"/>
                </a:solidFill>
              </a:rPr>
              <a:t>all’art. </a:t>
            </a:r>
            <a:r>
              <a:rPr lang="it-IT" sz="1600" b="1" dirty="0">
                <a:solidFill>
                  <a:srgbClr val="FF0000"/>
                </a:solidFill>
              </a:rPr>
              <a:t>127 ter </a:t>
            </a:r>
            <a:r>
              <a:rPr lang="it-IT" sz="1600" b="1" dirty="0" err="1">
                <a:solidFill>
                  <a:srgbClr val="FF0000"/>
                </a:solidFill>
              </a:rPr>
              <a:t>c.p.c.</a:t>
            </a:r>
            <a:endParaRPr lang="it-IT" sz="1600" b="1" dirty="0">
              <a:solidFill>
                <a:srgbClr val="FF0000"/>
              </a:solidFill>
            </a:endParaRPr>
          </a:p>
          <a:p>
            <a:pPr algn="ctr"/>
            <a:r>
              <a:rPr lang="it-IT" sz="1600" b="1" dirty="0" smtClean="0">
                <a:solidFill>
                  <a:srgbClr val="FF0000"/>
                </a:solidFill>
              </a:rPr>
              <a:t>è </a:t>
            </a:r>
            <a:r>
              <a:rPr lang="it-IT" sz="1600" b="1" dirty="0">
                <a:solidFill>
                  <a:srgbClr val="FF0000"/>
                </a:solidFill>
              </a:rPr>
              <a:t>considerato data di udienza </a:t>
            </a:r>
            <a:r>
              <a:rPr lang="it-IT" sz="1600" b="1" u="sng" dirty="0">
                <a:solidFill>
                  <a:srgbClr val="FF0000"/>
                </a:solidFill>
              </a:rPr>
              <a:t>a tutti gli effetti</a:t>
            </a:r>
            <a:r>
              <a:rPr lang="it-IT" sz="16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711292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86145F1-E437-419A-A6E9-37B8826FCA4F}"/>
</file>

<file path=customXml/itemProps2.xml><?xml version="1.0" encoding="utf-8"?>
<ds:datastoreItem xmlns:ds="http://schemas.openxmlformats.org/officeDocument/2006/customXml" ds:itemID="{D0344501-F71A-4A8A-B3AD-63AB1A426170}"/>
</file>

<file path=customXml/itemProps3.xml><?xml version="1.0" encoding="utf-8"?>
<ds:datastoreItem xmlns:ds="http://schemas.openxmlformats.org/officeDocument/2006/customXml" ds:itemID="{91E113C8-A1C3-401E-9270-315668CA4406}"/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715</Words>
  <Application>Microsoft Office PowerPoint</Application>
  <PresentationFormat>Personalizzato</PresentationFormat>
  <Paragraphs>45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</dc:creator>
  <cp:lastModifiedBy>giorgio poli</cp:lastModifiedBy>
  <cp:revision>132</cp:revision>
  <dcterms:created xsi:type="dcterms:W3CDTF">2023-06-11T15:34:09Z</dcterms:created>
  <dcterms:modified xsi:type="dcterms:W3CDTF">2023-07-18T06:07:05Z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