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8" r:id="rId3"/>
    <p:sldId id="269" r:id="rId4"/>
    <p:sldId id="257" r:id="rId5"/>
    <p:sldId id="260" r:id="rId6"/>
    <p:sldId id="261" r:id="rId7"/>
    <p:sldId id="263" r:id="rId8"/>
    <p:sldId id="271" r:id="rId9"/>
    <p:sldId id="266" r:id="rId10"/>
    <p:sldId id="267" r:id="rId1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Sezione predefinita" id="{2A31377A-B338-456E-B8CD-1A9D121F647A}">
          <p14:sldIdLst/>
        </p14:section>
        <p14:section name="Sezione senza titolo" id="{243FF94F-DBB2-497C-A1D9-3463A50F3A0C}">
          <p14:sldIdLst>
            <p14:sldId id="270"/>
            <p14:sldId id="268"/>
            <p14:sldId id="269"/>
            <p14:sldId id="257"/>
            <p14:sldId id="260"/>
            <p14:sldId id="261"/>
            <p14:sldId id="263"/>
            <p14:sldId id="271"/>
            <p14:sldId id="266"/>
            <p14:sldId id="267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7" d="100"/>
          <a:sy n="87" d="100"/>
        </p:scale>
        <p:origin x="-528" y="-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D6D9-1861-430D-84D7-330492422CCD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18AA-5FF5-40C4-B3E0-4A962931259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70368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D6D9-1861-430D-84D7-330492422CCD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18AA-5FF5-40C4-B3E0-4A962931259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7951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D6D9-1861-430D-84D7-330492422CCD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18AA-5FF5-40C4-B3E0-4A962931259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52182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D6D9-1861-430D-84D7-330492422CCD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18AA-5FF5-40C4-B3E0-4A962931259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755863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D6D9-1861-430D-84D7-330492422CCD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18AA-5FF5-40C4-B3E0-4A962931259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795499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D6D9-1861-430D-84D7-330492422CCD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18AA-5FF5-40C4-B3E0-4A962931259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301683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D6D9-1861-430D-84D7-330492422CCD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18AA-5FF5-40C4-B3E0-4A962931259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21984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D6D9-1861-430D-84D7-330492422CCD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18AA-5FF5-40C4-B3E0-4A962931259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56793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D6D9-1861-430D-84D7-330492422CCD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18AA-5FF5-40C4-B3E0-4A962931259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477732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D6D9-1861-430D-84D7-330492422CCD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18AA-5FF5-40C4-B3E0-4A962931259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03449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D6D9-1861-430D-84D7-330492422CCD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418AA-5FF5-40C4-B3E0-4A962931259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949561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6D6D9-1861-430D-84D7-330492422CCD}" type="datetimeFigureOut">
              <a:rPr lang="it-IT" smtClean="0"/>
              <a:pPr/>
              <a:t>18/07/2023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418AA-5FF5-40C4-B3E0-4A962931259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27494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xmlns="" id="{7CDA1C38-E1D1-26D4-60FE-7AF2A123928C}"/>
              </a:ext>
            </a:extLst>
          </p:cNvPr>
          <p:cNvSpPr/>
          <p:nvPr/>
        </p:nvSpPr>
        <p:spPr>
          <a:xfrm>
            <a:off x="2203269" y="78378"/>
            <a:ext cx="7715794" cy="1393372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rgbClr val="FF0000"/>
                </a:solidFill>
              </a:rPr>
              <a:t>IL PROCEDIMENTO IN MATERIA DI </a:t>
            </a:r>
          </a:p>
          <a:p>
            <a:pPr algn="ctr"/>
            <a:r>
              <a:rPr lang="it-IT" sz="2000" b="1" dirty="0">
                <a:solidFill>
                  <a:srgbClr val="FF0000"/>
                </a:solidFill>
              </a:rPr>
              <a:t>PERSONE, MINORENNI E FAMIGLIE</a:t>
            </a:r>
          </a:p>
          <a:p>
            <a:pPr algn="ctr"/>
            <a:r>
              <a:rPr lang="it-IT" sz="2000" b="1" dirty="0">
                <a:solidFill>
                  <a:srgbClr val="FF0000"/>
                </a:solidFill>
              </a:rPr>
              <a:t>Libro II, nuovo Titolo IV </a:t>
            </a:r>
            <a:r>
              <a:rPr lang="it-IT" sz="2000" b="1" i="1" dirty="0">
                <a:solidFill>
                  <a:srgbClr val="FF0000"/>
                </a:solidFill>
              </a:rPr>
              <a:t>bis</a:t>
            </a:r>
          </a:p>
          <a:p>
            <a:pPr algn="ctr"/>
            <a:r>
              <a:rPr lang="it-IT" sz="2000" b="1" dirty="0">
                <a:solidFill>
                  <a:srgbClr val="FF0000"/>
                </a:solidFill>
              </a:rPr>
              <a:t>Artt. 473 </a:t>
            </a:r>
            <a:r>
              <a:rPr lang="it-IT" sz="2000" b="1" i="1" dirty="0">
                <a:solidFill>
                  <a:srgbClr val="FF0000"/>
                </a:solidFill>
              </a:rPr>
              <a:t>bis</a:t>
            </a:r>
            <a:r>
              <a:rPr lang="it-IT" sz="2000" b="1" dirty="0">
                <a:solidFill>
                  <a:srgbClr val="FF0000"/>
                </a:solidFill>
              </a:rPr>
              <a:t> e ss.</a:t>
            </a:r>
          </a:p>
        </p:txBody>
      </p:sp>
      <p:sp>
        <p:nvSpPr>
          <p:cNvPr id="3" name="Freccia in su 2">
            <a:extLst>
              <a:ext uri="{FF2B5EF4-FFF2-40B4-BE49-F238E27FC236}">
                <a16:creationId xmlns:a16="http://schemas.microsoft.com/office/drawing/2014/main" xmlns="" id="{9725616D-FC58-EB69-6F63-1CDDF35A3776}"/>
              </a:ext>
            </a:extLst>
          </p:cNvPr>
          <p:cNvSpPr/>
          <p:nvPr/>
        </p:nvSpPr>
        <p:spPr>
          <a:xfrm rot="10800000">
            <a:off x="5698345" y="1596683"/>
            <a:ext cx="830144" cy="30208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1367246" y="1976216"/>
            <a:ext cx="9492343" cy="2746529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000" dirty="0">
              <a:solidFill>
                <a:srgbClr val="FF0000"/>
              </a:solidFill>
            </a:endParaRPr>
          </a:p>
          <a:p>
            <a:pPr algn="ctr"/>
            <a:r>
              <a:rPr lang="it-IT" sz="2000" b="1" dirty="0">
                <a:solidFill>
                  <a:srgbClr val="FF0000"/>
                </a:solidFill>
              </a:rPr>
              <a:t>AMBITO DI APPLICAZIONE</a:t>
            </a:r>
          </a:p>
          <a:p>
            <a:pPr algn="just"/>
            <a:r>
              <a:rPr lang="it-IT" sz="1600" dirty="0">
                <a:solidFill>
                  <a:srgbClr val="FF0000"/>
                </a:solidFill>
              </a:rPr>
              <a:t>Procedimenti relativi allo stato delle persone, ai minorenni e alle famiglie attribuiti alla competenza del Tribunale ordinario, Giudice tutelare, Tribunale per i minorenni. In dettaglio, il nuovo procedimento si applica:</a:t>
            </a:r>
          </a:p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rgbClr val="FF0000"/>
                </a:solidFill>
              </a:rPr>
              <a:t>Impugnazione, annullamento, simulazione del matrimonio;</a:t>
            </a:r>
          </a:p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rgbClr val="FF0000"/>
                </a:solidFill>
              </a:rPr>
              <a:t>Azione di nullità e annullamento dell’unione civile;</a:t>
            </a:r>
          </a:p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rgbClr val="FF0000"/>
                </a:solidFill>
              </a:rPr>
              <a:t>Separazione, scioglimento o cessazione degli effetti civili del matrimonio/unione civile e regolamento/revisione delle condizioni di esercizio della responsabilità genitoriale;</a:t>
            </a:r>
          </a:p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rgbClr val="FF0000"/>
                </a:solidFill>
              </a:rPr>
              <a:t> scioglimento delle convivenze di fatto;</a:t>
            </a:r>
          </a:p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rgbClr val="FF0000"/>
                </a:solidFill>
              </a:rPr>
              <a:t>Controversie relative allo stato di filiazione;</a:t>
            </a:r>
          </a:p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rgbClr val="FF0000"/>
                </a:solidFill>
              </a:rPr>
              <a:t>Procedimenti in materia di adozione dei maggiorenni.</a:t>
            </a:r>
          </a:p>
          <a:p>
            <a:pPr algn="ctr"/>
            <a:endParaRPr lang="it-IT" sz="1600" b="1" dirty="0">
              <a:solidFill>
                <a:srgbClr val="FF0000"/>
              </a:solidFill>
            </a:endParaRPr>
          </a:p>
        </p:txBody>
      </p:sp>
      <p:sp>
        <p:nvSpPr>
          <p:cNvPr id="21" name="Rettangolo con angoli arrotondati 20">
            <a:extLst>
              <a:ext uri="{FF2B5EF4-FFF2-40B4-BE49-F238E27FC236}">
                <a16:creationId xmlns:a16="http://schemas.microsoft.com/office/drawing/2014/main" xmlns="" id="{16D62481-0192-BA19-2E26-FEE402C37F03}"/>
              </a:ext>
            </a:extLst>
          </p:cNvPr>
          <p:cNvSpPr/>
          <p:nvPr/>
        </p:nvSpPr>
        <p:spPr>
          <a:xfrm>
            <a:off x="3030585" y="5172890"/>
            <a:ext cx="6139542" cy="1685109"/>
          </a:xfrm>
          <a:prstGeom prst="roundRect">
            <a:avLst>
              <a:gd name="adj" fmla="val 18126"/>
            </a:avLst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dirty="0"/>
              <a:t>Con esclusione dei procedimenti:</a:t>
            </a:r>
          </a:p>
          <a:p>
            <a:pPr marL="342900" indent="-342900" algn="just">
              <a:buFontTx/>
              <a:buChar char="-"/>
            </a:pPr>
            <a:r>
              <a:rPr lang="it-IT" sz="1600" dirty="0"/>
              <a:t>Volti alla dichiarazione di adottabilità e adozione di minori;</a:t>
            </a:r>
          </a:p>
          <a:p>
            <a:pPr marL="342900" indent="-342900" algn="just">
              <a:buFontTx/>
              <a:buChar char="-"/>
            </a:pPr>
            <a:r>
              <a:rPr lang="it-IT" sz="1600" dirty="0"/>
              <a:t>Di competenza delle sezioni specializzate in materia di immigrazione, protezione internazionale e libera circolazione dei cittadini UE. </a:t>
            </a:r>
          </a:p>
          <a:p>
            <a:pPr marL="342900" indent="-342900" algn="just">
              <a:buFontTx/>
              <a:buChar char="-"/>
            </a:pPr>
            <a:r>
              <a:rPr lang="it-IT" sz="1600" dirty="0"/>
              <a:t>Procedimenti per i quali la legge dispone diversamente</a:t>
            </a:r>
          </a:p>
        </p:txBody>
      </p:sp>
      <p:sp>
        <p:nvSpPr>
          <p:cNvPr id="52" name="Freccia in su 51">
            <a:extLst>
              <a:ext uri="{FF2B5EF4-FFF2-40B4-BE49-F238E27FC236}">
                <a16:creationId xmlns:a16="http://schemas.microsoft.com/office/drawing/2014/main" xmlns="" id="{58016608-61D2-C0AB-FEAB-A940304582B7}"/>
              </a:ext>
            </a:extLst>
          </p:cNvPr>
          <p:cNvSpPr/>
          <p:nvPr/>
        </p:nvSpPr>
        <p:spPr>
          <a:xfrm rot="10800000">
            <a:off x="5646094" y="4789713"/>
            <a:ext cx="830144" cy="31620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6095021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xmlns="" id="{7CDA1C38-E1D1-26D4-60FE-7AF2A123928C}"/>
              </a:ext>
            </a:extLst>
          </p:cNvPr>
          <p:cNvSpPr/>
          <p:nvPr/>
        </p:nvSpPr>
        <p:spPr>
          <a:xfrm>
            <a:off x="2621281" y="105015"/>
            <a:ext cx="6958148" cy="774551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rgbClr val="FF0000"/>
                </a:solidFill>
              </a:rPr>
              <a:t>L’APPELLO</a:t>
            </a:r>
          </a:p>
          <a:p>
            <a:pPr algn="ctr"/>
            <a:r>
              <a:rPr lang="it-IT" sz="2000" b="1" dirty="0">
                <a:solidFill>
                  <a:srgbClr val="FF0000"/>
                </a:solidFill>
              </a:rPr>
              <a:t>Art. 473 </a:t>
            </a:r>
            <a:r>
              <a:rPr lang="it-IT" sz="2000" b="1" i="1" dirty="0">
                <a:solidFill>
                  <a:srgbClr val="FF0000"/>
                </a:solidFill>
              </a:rPr>
              <a:t>bis</a:t>
            </a:r>
            <a:r>
              <a:rPr lang="it-IT" sz="2000" b="1" dirty="0">
                <a:solidFill>
                  <a:srgbClr val="FF0000"/>
                </a:solidFill>
              </a:rPr>
              <a:t>.30 e ss.</a:t>
            </a:r>
          </a:p>
        </p:txBody>
      </p:sp>
      <p:sp>
        <p:nvSpPr>
          <p:cNvPr id="3" name="Freccia in su 2">
            <a:extLst>
              <a:ext uri="{FF2B5EF4-FFF2-40B4-BE49-F238E27FC236}">
                <a16:creationId xmlns:a16="http://schemas.microsoft.com/office/drawing/2014/main" xmlns="" id="{9725616D-FC58-EB69-6F63-1CDDF35A3776}"/>
              </a:ext>
            </a:extLst>
          </p:cNvPr>
          <p:cNvSpPr/>
          <p:nvPr/>
        </p:nvSpPr>
        <p:spPr>
          <a:xfrm rot="10800000">
            <a:off x="5685283" y="1000477"/>
            <a:ext cx="830144" cy="30208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1306286" y="1423468"/>
            <a:ext cx="10067108" cy="1180395"/>
          </a:xfrm>
          <a:prstGeom prst="roundRect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dirty="0">
                <a:solidFill>
                  <a:schemeClr val="tx1"/>
                </a:solidFill>
              </a:rPr>
              <a:t>Si propone con </a:t>
            </a:r>
            <a:r>
              <a:rPr lang="it-IT" sz="1600" b="1" dirty="0">
                <a:solidFill>
                  <a:schemeClr val="tx1"/>
                </a:solidFill>
              </a:rPr>
              <a:t>RICORSO</a:t>
            </a:r>
            <a:r>
              <a:rPr lang="it-IT" sz="1600" dirty="0">
                <a:solidFill>
                  <a:schemeClr val="tx1"/>
                </a:solidFill>
              </a:rPr>
              <a:t> che deve contenere le indicazioni previste dall’art. </a:t>
            </a:r>
            <a:r>
              <a:rPr lang="it-IT" sz="1600" b="1" dirty="0">
                <a:solidFill>
                  <a:schemeClr val="tx1"/>
                </a:solidFill>
              </a:rPr>
              <a:t>342 </a:t>
            </a:r>
            <a:r>
              <a:rPr lang="it-IT" sz="1600" b="1" dirty="0" err="1">
                <a:solidFill>
                  <a:schemeClr val="tx1"/>
                </a:solidFill>
              </a:rPr>
              <a:t>c.p.c.</a:t>
            </a:r>
            <a:endParaRPr lang="it-IT" sz="1600" b="1" dirty="0">
              <a:solidFill>
                <a:schemeClr val="tx1"/>
              </a:solidFill>
            </a:endParaRPr>
          </a:p>
          <a:p>
            <a:pPr algn="ctr"/>
            <a:r>
              <a:rPr lang="it-IT" sz="1600" dirty="0">
                <a:solidFill>
                  <a:schemeClr val="tx1"/>
                </a:solidFill>
              </a:rPr>
              <a:t>Entro 5 giorni dal deposito, il presidente della </a:t>
            </a:r>
            <a:r>
              <a:rPr lang="it-IT" sz="1600" dirty="0" err="1">
                <a:solidFill>
                  <a:schemeClr val="tx1"/>
                </a:solidFill>
              </a:rPr>
              <a:t>CdA</a:t>
            </a:r>
            <a:r>
              <a:rPr lang="it-IT" sz="1600" dirty="0">
                <a:solidFill>
                  <a:schemeClr val="tx1"/>
                </a:solidFill>
              </a:rPr>
              <a:t> nomina il relatore e fissa l’udienza di comparizione trattazione e il termine entro cui l’appellante deve notificare il ricorso e il decreto all’appellato.</a:t>
            </a:r>
          </a:p>
          <a:p>
            <a:pPr algn="ctr"/>
            <a:r>
              <a:rPr lang="it-IT" sz="1600" dirty="0">
                <a:solidFill>
                  <a:schemeClr val="tx1"/>
                </a:solidFill>
              </a:rPr>
              <a:t>Tra la notificazione e l’udienza deve intercorrere un termine non minore di 90 giorni (150 se all’estero).</a:t>
            </a:r>
          </a:p>
        </p:txBody>
      </p:sp>
      <p:sp>
        <p:nvSpPr>
          <p:cNvPr id="21" name="Rettangolo con angoli arrotondati 20">
            <a:extLst>
              <a:ext uri="{FF2B5EF4-FFF2-40B4-BE49-F238E27FC236}">
                <a16:creationId xmlns:a16="http://schemas.microsoft.com/office/drawing/2014/main" xmlns="" id="{16D62481-0192-BA19-2E26-FEE402C37F03}"/>
              </a:ext>
            </a:extLst>
          </p:cNvPr>
          <p:cNvSpPr/>
          <p:nvPr/>
        </p:nvSpPr>
        <p:spPr>
          <a:xfrm>
            <a:off x="2621281" y="2969624"/>
            <a:ext cx="6958148" cy="1071153"/>
          </a:xfrm>
          <a:prstGeom prst="roundRect">
            <a:avLst>
              <a:gd name="adj" fmla="val 18126"/>
            </a:avLst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/>
              <a:t>LA COSTITUZIONE DELL’APPELLATO</a:t>
            </a:r>
          </a:p>
          <a:p>
            <a:pPr algn="ctr"/>
            <a:r>
              <a:rPr lang="it-IT" sz="1600" dirty="0"/>
              <a:t>Almeno 30 giorni prima dell’udienza mediante COMPARSA DI COSTITUZIONE in cui deve esporre le sue difese in modo chiaro e specifico. A pena di decadenza, può proporre appello incidentale.</a:t>
            </a:r>
          </a:p>
        </p:txBody>
      </p:sp>
      <p:sp>
        <p:nvSpPr>
          <p:cNvPr id="52" name="Freccia in su 51">
            <a:extLst>
              <a:ext uri="{FF2B5EF4-FFF2-40B4-BE49-F238E27FC236}">
                <a16:creationId xmlns:a16="http://schemas.microsoft.com/office/drawing/2014/main" xmlns="" id="{58016608-61D2-C0AB-FEAB-A940304582B7}"/>
              </a:ext>
            </a:extLst>
          </p:cNvPr>
          <p:cNvSpPr/>
          <p:nvPr/>
        </p:nvSpPr>
        <p:spPr>
          <a:xfrm rot="10800000">
            <a:off x="5685283" y="2699657"/>
            <a:ext cx="830144" cy="20029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Freccia in su 9">
            <a:extLst>
              <a:ext uri="{FF2B5EF4-FFF2-40B4-BE49-F238E27FC236}">
                <a16:creationId xmlns:a16="http://schemas.microsoft.com/office/drawing/2014/main" xmlns="" id="{58016608-61D2-C0AB-FEAB-A940304582B7}"/>
              </a:ext>
            </a:extLst>
          </p:cNvPr>
          <p:cNvSpPr/>
          <p:nvPr/>
        </p:nvSpPr>
        <p:spPr>
          <a:xfrm rot="10800000">
            <a:off x="5685281" y="4136569"/>
            <a:ext cx="830144" cy="2438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con angoli arrotondati 20">
            <a:extLst>
              <a:ext uri="{FF2B5EF4-FFF2-40B4-BE49-F238E27FC236}">
                <a16:creationId xmlns:a16="http://schemas.microsoft.com/office/drawing/2014/main" xmlns="" id="{16D62481-0192-BA19-2E26-FEE402C37F03}"/>
              </a:ext>
            </a:extLst>
          </p:cNvPr>
          <p:cNvSpPr/>
          <p:nvPr/>
        </p:nvSpPr>
        <p:spPr>
          <a:xfrm>
            <a:off x="2621281" y="4476209"/>
            <a:ext cx="6958148" cy="923104"/>
          </a:xfrm>
          <a:prstGeom prst="roundRect">
            <a:avLst>
              <a:gd name="adj" fmla="val 18126"/>
            </a:avLst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sz="1600" b="1" dirty="0"/>
              <a:t>L’appellante</a:t>
            </a:r>
            <a:r>
              <a:rPr lang="it-IT" sz="1600" dirty="0"/>
              <a:t> entro il termine perentorio di </a:t>
            </a:r>
            <a:r>
              <a:rPr lang="it-IT" sz="1600" b="1" dirty="0"/>
              <a:t>20 giorni</a:t>
            </a:r>
            <a:r>
              <a:rPr lang="it-IT" sz="1600" dirty="0"/>
              <a:t> prima dell’udienza può depositare una MEMORIA DI REPLICA e </a:t>
            </a:r>
            <a:r>
              <a:rPr lang="it-IT" sz="1600" b="1" dirty="0"/>
              <a:t>l’appellato</a:t>
            </a:r>
            <a:r>
              <a:rPr lang="it-IT" sz="1600" dirty="0"/>
              <a:t> può replicare con una MEMORIA entro il termine perentorio di </a:t>
            </a:r>
            <a:r>
              <a:rPr lang="it-IT" sz="1600" b="1" dirty="0"/>
              <a:t>10 giorni </a:t>
            </a:r>
            <a:r>
              <a:rPr lang="it-IT" sz="1600" dirty="0"/>
              <a:t>prima dell’udienza.</a:t>
            </a:r>
          </a:p>
        </p:txBody>
      </p:sp>
      <p:sp>
        <p:nvSpPr>
          <p:cNvPr id="12" name="Rettangolo con angoli arrotondati 1">
            <a:extLst>
              <a:ext uri="{FF2B5EF4-FFF2-40B4-BE49-F238E27FC236}">
                <a16:creationId xmlns:a16="http://schemas.microsoft.com/office/drawing/2014/main" xmlns="" id="{7CDA1C38-E1D1-26D4-60FE-7AF2A123928C}"/>
              </a:ext>
            </a:extLst>
          </p:cNvPr>
          <p:cNvSpPr/>
          <p:nvPr/>
        </p:nvSpPr>
        <p:spPr>
          <a:xfrm>
            <a:off x="687978" y="5765074"/>
            <a:ext cx="11225348" cy="1027612"/>
          </a:xfrm>
          <a:prstGeom prst="roundRect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dirty="0">
                <a:solidFill>
                  <a:schemeClr val="tx1"/>
                </a:solidFill>
              </a:rPr>
              <a:t>La trattazione è collegiale; all’udienza il giudice delegato fa la relazione orale e all’esito della discussione il collegio trattiene la causa per la decisione. Su richiesta delle parti, può assegnare un termine per le note difensive e rinviare la causa ad altra udienza. La sentenza è depositata nei 60 giorni successivi. È possibile l’adozione dei provvedimenti indifferibili o temporanei e urgenti. </a:t>
            </a:r>
          </a:p>
        </p:txBody>
      </p:sp>
      <p:sp>
        <p:nvSpPr>
          <p:cNvPr id="13" name="Freccia in su 12">
            <a:extLst>
              <a:ext uri="{FF2B5EF4-FFF2-40B4-BE49-F238E27FC236}">
                <a16:creationId xmlns:a16="http://schemas.microsoft.com/office/drawing/2014/main" xmlns="" id="{58016608-61D2-C0AB-FEAB-A940304582B7}"/>
              </a:ext>
            </a:extLst>
          </p:cNvPr>
          <p:cNvSpPr/>
          <p:nvPr/>
        </p:nvSpPr>
        <p:spPr>
          <a:xfrm rot="10800000">
            <a:off x="5685282" y="5468982"/>
            <a:ext cx="830144" cy="23513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844807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xmlns="" id="{7CDA1C38-E1D1-26D4-60FE-7AF2A123928C}"/>
              </a:ext>
            </a:extLst>
          </p:cNvPr>
          <p:cNvSpPr/>
          <p:nvPr/>
        </p:nvSpPr>
        <p:spPr>
          <a:xfrm>
            <a:off x="2621281" y="105015"/>
            <a:ext cx="6958148" cy="1312506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rgbClr val="FF0000"/>
                </a:solidFill>
              </a:rPr>
              <a:t>I POTERI DEL GIUDICE</a:t>
            </a:r>
          </a:p>
          <a:p>
            <a:pPr algn="ctr"/>
            <a:r>
              <a:rPr lang="it-IT" sz="2000" b="1" dirty="0">
                <a:solidFill>
                  <a:srgbClr val="FF0000"/>
                </a:solidFill>
              </a:rPr>
              <a:t>ART. 473 </a:t>
            </a:r>
            <a:r>
              <a:rPr lang="it-IT" sz="2000" b="1" i="1" dirty="0">
                <a:solidFill>
                  <a:srgbClr val="FF0000"/>
                </a:solidFill>
              </a:rPr>
              <a:t>bis</a:t>
            </a:r>
            <a:r>
              <a:rPr lang="it-IT" sz="2000" b="1" dirty="0">
                <a:solidFill>
                  <a:srgbClr val="FF0000"/>
                </a:solidFill>
              </a:rPr>
              <a:t>.2</a:t>
            </a:r>
          </a:p>
          <a:p>
            <a:pPr algn="ctr"/>
            <a:r>
              <a:rPr lang="it-IT" sz="2000" b="1" dirty="0">
                <a:solidFill>
                  <a:srgbClr val="FF0000"/>
                </a:solidFill>
              </a:rPr>
              <a:t>Art. 473 </a:t>
            </a:r>
            <a:r>
              <a:rPr lang="it-IT" sz="2000" b="1" i="1" dirty="0">
                <a:solidFill>
                  <a:srgbClr val="FF0000"/>
                </a:solidFill>
              </a:rPr>
              <a:t>bis</a:t>
            </a:r>
            <a:r>
              <a:rPr lang="it-IT" sz="2000" b="1" dirty="0">
                <a:solidFill>
                  <a:srgbClr val="FF0000"/>
                </a:solidFill>
              </a:rPr>
              <a:t>.26 </a:t>
            </a:r>
          </a:p>
        </p:txBody>
      </p:sp>
      <p:sp>
        <p:nvSpPr>
          <p:cNvPr id="3" name="Freccia in su 2">
            <a:extLst>
              <a:ext uri="{FF2B5EF4-FFF2-40B4-BE49-F238E27FC236}">
                <a16:creationId xmlns:a16="http://schemas.microsoft.com/office/drawing/2014/main" xmlns="" id="{9725616D-FC58-EB69-6F63-1CDDF35A3776}"/>
              </a:ext>
            </a:extLst>
          </p:cNvPr>
          <p:cNvSpPr/>
          <p:nvPr/>
        </p:nvSpPr>
        <p:spPr>
          <a:xfrm rot="10800000">
            <a:off x="5547360" y="1584959"/>
            <a:ext cx="830144" cy="49639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1402079" y="2248786"/>
            <a:ext cx="9492343" cy="4247808"/>
          </a:xfrm>
          <a:prstGeom prst="roundRect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sz="1600" dirty="0">
                <a:solidFill>
                  <a:schemeClr val="tx1"/>
                </a:solidFill>
              </a:rPr>
              <a:t>A tutela del minore, il giudice può d’ufficio: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1"/>
                </a:solidFill>
              </a:rPr>
              <a:t>Nominare il curatore speciale nei casi previsti dalla legge;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1"/>
                </a:solidFill>
              </a:rPr>
              <a:t>Adottare i provvedimenti opportuni, in deroga al principio della domanda </a:t>
            </a:r>
            <a:r>
              <a:rPr lang="it-IT" sz="1600" i="1" dirty="0">
                <a:solidFill>
                  <a:schemeClr val="tx1"/>
                </a:solidFill>
              </a:rPr>
              <a:t>ex</a:t>
            </a:r>
            <a:r>
              <a:rPr lang="it-IT" sz="1600" dirty="0">
                <a:solidFill>
                  <a:schemeClr val="tx1"/>
                </a:solidFill>
              </a:rPr>
              <a:t> art. 112 </a:t>
            </a:r>
            <a:r>
              <a:rPr lang="it-IT" sz="1600" dirty="0" err="1">
                <a:solidFill>
                  <a:schemeClr val="tx1"/>
                </a:solidFill>
              </a:rPr>
              <a:t>c.p.c.</a:t>
            </a:r>
            <a:r>
              <a:rPr lang="it-IT" sz="1600" dirty="0">
                <a:solidFill>
                  <a:schemeClr val="tx1"/>
                </a:solidFill>
              </a:rPr>
              <a:t>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1"/>
                </a:solidFill>
              </a:rPr>
              <a:t>Disporre mezzi di prova al di fuori dei limiti di ammissibilità del c.c., rispettando il principio del contraddittorio;</a:t>
            </a:r>
          </a:p>
          <a:p>
            <a:pPr algn="just"/>
            <a:r>
              <a:rPr lang="it-IT" sz="1600" dirty="0">
                <a:solidFill>
                  <a:schemeClr val="tx1"/>
                </a:solidFill>
              </a:rPr>
              <a:t>Con riferimento alle domande di contributo economico, il giudice d’ufficio può:</a:t>
            </a:r>
          </a:p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chemeClr val="tx1"/>
                </a:solidFill>
              </a:rPr>
              <a:t>Ordinare l’integrazione della documentazione depositata dalle parti</a:t>
            </a:r>
          </a:p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chemeClr val="tx1"/>
                </a:solidFill>
              </a:rPr>
              <a:t>Disporre ordini di esibizione e indagini sui redditi, sui patrimoni e sull’effettivo tenore di vita, anche nei confronti di terzi, valendosi eventualmente della polizia tributaria.</a:t>
            </a:r>
          </a:p>
          <a:p>
            <a:pPr algn="just"/>
            <a:r>
              <a:rPr lang="it-IT" sz="1600" dirty="0">
                <a:solidFill>
                  <a:schemeClr val="tx1"/>
                </a:solidFill>
              </a:rPr>
              <a:t>Inoltre, ai sensi dell’art. 473 </a:t>
            </a:r>
            <a:r>
              <a:rPr lang="it-IT" sz="1600" i="1" dirty="0">
                <a:solidFill>
                  <a:schemeClr val="tx1"/>
                </a:solidFill>
              </a:rPr>
              <a:t>bis</a:t>
            </a:r>
            <a:r>
              <a:rPr lang="it-IT" sz="1600" dirty="0">
                <a:solidFill>
                  <a:schemeClr val="tx1"/>
                </a:solidFill>
              </a:rPr>
              <a:t>.26 </a:t>
            </a:r>
            <a:r>
              <a:rPr lang="it-IT" sz="1600" dirty="0" err="1">
                <a:solidFill>
                  <a:schemeClr val="tx1"/>
                </a:solidFill>
              </a:rPr>
              <a:t>c.p.c.</a:t>
            </a:r>
            <a:r>
              <a:rPr lang="it-IT" sz="1600" dirty="0">
                <a:solidFill>
                  <a:schemeClr val="tx1"/>
                </a:solidFill>
              </a:rPr>
              <a:t>, il giudice, su istanza congiunta delle parti, può nominare uno o più esperti, scelti tra gli iscritti all’albo dei consulenti tecnici d’ufficio (o al di fuori, se vi è accordo delle parti) per intervenire sul nucleo familiare al fine di superare i conflitti, fornire ausilio ai minori e agevolare la ripresa o il miglioramento delle relazioni tra genitori e figli. </a:t>
            </a:r>
          </a:p>
        </p:txBody>
      </p:sp>
    </p:spTree>
    <p:extLst>
      <p:ext uri="{BB962C8B-B14F-4D97-AF65-F5344CB8AC3E}">
        <p14:creationId xmlns:p14="http://schemas.microsoft.com/office/powerpoint/2010/main" xmlns="" val="823933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xmlns="" id="{7CDA1C38-E1D1-26D4-60FE-7AF2A123928C}"/>
              </a:ext>
            </a:extLst>
          </p:cNvPr>
          <p:cNvSpPr/>
          <p:nvPr/>
        </p:nvSpPr>
        <p:spPr>
          <a:xfrm>
            <a:off x="2483357" y="16881"/>
            <a:ext cx="6958148" cy="1002022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000" b="1" dirty="0">
              <a:solidFill>
                <a:srgbClr val="FF0000"/>
              </a:solidFill>
            </a:endParaRPr>
          </a:p>
          <a:p>
            <a:pPr algn="ctr"/>
            <a:r>
              <a:rPr lang="it-IT" sz="2000" b="1" dirty="0">
                <a:solidFill>
                  <a:srgbClr val="FF0000"/>
                </a:solidFill>
              </a:rPr>
              <a:t>L’ASCOLTO DEL MINORE</a:t>
            </a:r>
          </a:p>
          <a:p>
            <a:pPr algn="ctr"/>
            <a:r>
              <a:rPr lang="it-IT" sz="2000" b="1" dirty="0">
                <a:solidFill>
                  <a:srgbClr val="FF0000"/>
                </a:solidFill>
              </a:rPr>
              <a:t>ART. 473 </a:t>
            </a:r>
            <a:r>
              <a:rPr lang="it-IT" sz="2000" b="1" i="1" dirty="0">
                <a:solidFill>
                  <a:srgbClr val="FF0000"/>
                </a:solidFill>
              </a:rPr>
              <a:t>bis</a:t>
            </a:r>
            <a:r>
              <a:rPr lang="it-IT" sz="2000" b="1" dirty="0">
                <a:solidFill>
                  <a:srgbClr val="FF0000"/>
                </a:solidFill>
              </a:rPr>
              <a:t>.4 e ss.</a:t>
            </a:r>
          </a:p>
          <a:p>
            <a:pPr algn="ctr"/>
            <a:endParaRPr lang="it-IT" sz="2000" b="1" dirty="0">
              <a:solidFill>
                <a:srgbClr val="FF0000"/>
              </a:solidFill>
            </a:endParaRPr>
          </a:p>
        </p:txBody>
      </p:sp>
      <p:sp>
        <p:nvSpPr>
          <p:cNvPr id="3" name="Freccia in su 2">
            <a:extLst>
              <a:ext uri="{FF2B5EF4-FFF2-40B4-BE49-F238E27FC236}">
                <a16:creationId xmlns:a16="http://schemas.microsoft.com/office/drawing/2014/main" xmlns="" id="{9725616D-FC58-EB69-6F63-1CDDF35A3776}"/>
              </a:ext>
            </a:extLst>
          </p:cNvPr>
          <p:cNvSpPr/>
          <p:nvPr/>
        </p:nvSpPr>
        <p:spPr>
          <a:xfrm rot="10800000">
            <a:off x="5547360" y="1100941"/>
            <a:ext cx="830144" cy="40599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1724297" y="1632867"/>
            <a:ext cx="8708572" cy="2416619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sz="1600" dirty="0">
                <a:solidFill>
                  <a:schemeClr val="tx1"/>
                </a:solidFill>
              </a:rPr>
              <a:t>Il minore che ha compiuto 12 anni e anche di età inferiore ove capace di discernimento è ascoltato dal giudice nei procedimenti in cui devono essere adottati provvedimenti che lo riguardano.</a:t>
            </a:r>
          </a:p>
          <a:p>
            <a:pPr algn="just"/>
            <a:r>
              <a:rPr lang="it-IT" sz="1600" b="1" dirty="0">
                <a:solidFill>
                  <a:schemeClr val="tx1"/>
                </a:solidFill>
              </a:rPr>
              <a:t>Non</a:t>
            </a:r>
            <a:r>
              <a:rPr lang="it-IT" sz="1600" dirty="0">
                <a:solidFill>
                  <a:schemeClr val="tx1"/>
                </a:solidFill>
              </a:rPr>
              <a:t> si procede all’ascolto se:</a:t>
            </a:r>
          </a:p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chemeClr val="tx1"/>
                </a:solidFill>
              </a:rPr>
              <a:t>È in contrasto con l’interesse del minore;</a:t>
            </a:r>
          </a:p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chemeClr val="tx1"/>
                </a:solidFill>
              </a:rPr>
              <a:t>È manifestamente superfluo;</a:t>
            </a:r>
          </a:p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chemeClr val="tx1"/>
                </a:solidFill>
              </a:rPr>
              <a:t>In caso di impossibilità fisica o psichica;</a:t>
            </a:r>
          </a:p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chemeClr val="tx1"/>
                </a:solidFill>
              </a:rPr>
              <a:t>Se il minore manifesta la volontà di non essere ascoltato.</a:t>
            </a:r>
          </a:p>
          <a:p>
            <a:pPr algn="just"/>
            <a:r>
              <a:rPr lang="it-IT" sz="1600" dirty="0">
                <a:solidFill>
                  <a:schemeClr val="tx1"/>
                </a:solidFill>
              </a:rPr>
              <a:t>Nel caso in cui ci sia un accordo dei genitori relativo alle condizioni di affidamento dei figli, il giudice procede all’ascolto solo se necessario.</a:t>
            </a:r>
          </a:p>
        </p:txBody>
      </p:sp>
      <p:sp>
        <p:nvSpPr>
          <p:cNvPr id="21" name="Rettangolo con angoli arrotondati 20">
            <a:extLst>
              <a:ext uri="{FF2B5EF4-FFF2-40B4-BE49-F238E27FC236}">
                <a16:creationId xmlns:a16="http://schemas.microsoft.com/office/drawing/2014/main" xmlns="" id="{16D62481-0192-BA19-2E26-FEE402C37F03}"/>
              </a:ext>
            </a:extLst>
          </p:cNvPr>
          <p:cNvSpPr/>
          <p:nvPr/>
        </p:nvSpPr>
        <p:spPr>
          <a:xfrm>
            <a:off x="548640" y="4593430"/>
            <a:ext cx="11094719" cy="2264570"/>
          </a:xfrm>
          <a:prstGeom prst="roundRect">
            <a:avLst>
              <a:gd name="adj" fmla="val 18126"/>
            </a:avLst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600" b="1" dirty="0"/>
          </a:p>
          <a:p>
            <a:pPr algn="ctr"/>
            <a:endParaRPr lang="it-IT" sz="1600" b="1" dirty="0"/>
          </a:p>
          <a:p>
            <a:pPr algn="ctr"/>
            <a:endParaRPr lang="it-IT" sz="1600" b="1" dirty="0"/>
          </a:p>
          <a:p>
            <a:pPr algn="ctr"/>
            <a:r>
              <a:rPr lang="it-IT" sz="1600" b="1" dirty="0"/>
              <a:t>MODALITÀ DELL’ASCOLTO</a:t>
            </a:r>
          </a:p>
          <a:p>
            <a:pPr algn="just"/>
            <a:r>
              <a:rPr lang="it-IT" sz="1600" dirty="0"/>
              <a:t>L’ascolto è condotto dal giudice (collegio o relatore) che può farsi assistere da esperti e altri ausiliari. Se ci sono più minori, vanno ascoltati separatamente. L’udienza è fissata tenendo conto degli impegni scolastici del minore e in locali adeguati. Il giudice informa il minore della natura del procedimento e degli effetti dell’ascolto e procede in modo da garantirne la serenità e la riservatezza. È effettuata registrazione audiovisiva, in alternativa ove non sia possibile, deve essere descritto dettagliatamente il contegno del minore.</a:t>
            </a:r>
          </a:p>
          <a:p>
            <a:pPr algn="just"/>
            <a:r>
              <a:rPr lang="it-IT" sz="1600" dirty="0"/>
              <a:t>Prima dell’ascolto, il giudice ne indica i temi ai genitori, agli esercenti la responsabilità genitoriale, ai difensori e al curatore speciale, che possono proporre altri argomenti ed essere autorizzati a partecipare. </a:t>
            </a:r>
          </a:p>
          <a:p>
            <a:pPr algn="just"/>
            <a:endParaRPr lang="it-IT" sz="1600" dirty="0"/>
          </a:p>
          <a:p>
            <a:pPr algn="just"/>
            <a:endParaRPr lang="it-IT" sz="1600" dirty="0"/>
          </a:p>
          <a:p>
            <a:pPr algn="just"/>
            <a:endParaRPr lang="it-IT" sz="1600" dirty="0"/>
          </a:p>
        </p:txBody>
      </p:sp>
      <p:sp>
        <p:nvSpPr>
          <p:cNvPr id="52" name="Freccia in su 51">
            <a:extLst>
              <a:ext uri="{FF2B5EF4-FFF2-40B4-BE49-F238E27FC236}">
                <a16:creationId xmlns:a16="http://schemas.microsoft.com/office/drawing/2014/main" xmlns="" id="{58016608-61D2-C0AB-FEAB-A940304582B7}"/>
              </a:ext>
            </a:extLst>
          </p:cNvPr>
          <p:cNvSpPr/>
          <p:nvPr/>
        </p:nvSpPr>
        <p:spPr>
          <a:xfrm rot="10800000">
            <a:off x="5547359" y="4175418"/>
            <a:ext cx="830144" cy="29207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717866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con angoli arrotondati 4">
            <a:extLst>
              <a:ext uri="{FF2B5EF4-FFF2-40B4-BE49-F238E27FC236}">
                <a16:creationId xmlns:a16="http://schemas.microsoft.com/office/drawing/2014/main" xmlns="" id="{9F6CC84C-D45C-700B-2575-7FF3EB8092F8}"/>
              </a:ext>
            </a:extLst>
          </p:cNvPr>
          <p:cNvSpPr/>
          <p:nvPr/>
        </p:nvSpPr>
        <p:spPr>
          <a:xfrm>
            <a:off x="2029097" y="69669"/>
            <a:ext cx="7741920" cy="1393371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solidFill>
                  <a:schemeClr val="tx1"/>
                </a:solidFill>
              </a:rPr>
              <a:t>COMPETENZA PER TERRITORIO</a:t>
            </a:r>
            <a:r>
              <a:rPr lang="it-IT" sz="1600" dirty="0">
                <a:solidFill>
                  <a:schemeClr val="tx1"/>
                </a:solidFill>
              </a:rPr>
              <a:t>:</a:t>
            </a:r>
          </a:p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chemeClr val="tx1"/>
                </a:solidFill>
              </a:rPr>
              <a:t>Nei procedimenti che riguardano i minori → il tribunale del luogo in cui egli ha la residenza abituale;</a:t>
            </a:r>
          </a:p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chemeClr val="tx1"/>
                </a:solidFill>
              </a:rPr>
              <a:t>In tutti gli altri casi → disposizioni generali</a:t>
            </a:r>
          </a:p>
        </p:txBody>
      </p:sp>
      <p:sp>
        <p:nvSpPr>
          <p:cNvPr id="15" name="Rettangolo con angoli arrotondati 15">
            <a:extLst>
              <a:ext uri="{FF2B5EF4-FFF2-40B4-BE49-F238E27FC236}">
                <a16:creationId xmlns:a16="http://schemas.microsoft.com/office/drawing/2014/main" xmlns="" id="{68A89725-6AE6-C491-45C1-D54751B75417}"/>
              </a:ext>
            </a:extLst>
          </p:cNvPr>
          <p:cNvSpPr/>
          <p:nvPr/>
        </p:nvSpPr>
        <p:spPr>
          <a:xfrm flipH="1">
            <a:off x="1395542" y="2142308"/>
            <a:ext cx="8969830" cy="4715692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600" b="1" dirty="0">
              <a:solidFill>
                <a:schemeClr val="tx1"/>
              </a:solidFill>
            </a:endParaRPr>
          </a:p>
          <a:p>
            <a:pPr algn="just"/>
            <a:endParaRPr lang="it-IT" sz="1600" b="1" dirty="0">
              <a:solidFill>
                <a:schemeClr val="tx1"/>
              </a:solidFill>
            </a:endParaRPr>
          </a:p>
          <a:p>
            <a:pPr algn="ctr"/>
            <a:endParaRPr lang="it-IT" sz="1600" b="1" dirty="0">
              <a:solidFill>
                <a:schemeClr val="tx1"/>
              </a:solidFill>
            </a:endParaRPr>
          </a:p>
          <a:p>
            <a:pPr algn="ctr"/>
            <a:endParaRPr lang="it-IT" sz="1600" b="1" dirty="0">
              <a:solidFill>
                <a:schemeClr val="tx1"/>
              </a:solidFill>
            </a:endParaRPr>
          </a:p>
          <a:p>
            <a:pPr algn="ctr"/>
            <a:endParaRPr lang="it-IT" sz="1600" b="1" dirty="0">
              <a:solidFill>
                <a:schemeClr val="tx1"/>
              </a:solidFill>
            </a:endParaRPr>
          </a:p>
          <a:p>
            <a:pPr algn="ctr"/>
            <a:endParaRPr lang="it-IT" sz="1600" b="1" dirty="0">
              <a:solidFill>
                <a:schemeClr val="tx1"/>
              </a:solidFill>
            </a:endParaRPr>
          </a:p>
          <a:p>
            <a:pPr algn="ctr"/>
            <a:endParaRPr lang="it-IT" sz="1600" b="1" dirty="0">
              <a:solidFill>
                <a:schemeClr val="tx1"/>
              </a:solidFill>
            </a:endParaRPr>
          </a:p>
          <a:p>
            <a:pPr algn="ctr"/>
            <a:endParaRPr lang="it-IT" sz="1600" b="1" dirty="0">
              <a:solidFill>
                <a:schemeClr val="tx1"/>
              </a:solidFill>
            </a:endParaRPr>
          </a:p>
          <a:p>
            <a:pPr algn="ctr"/>
            <a:r>
              <a:rPr lang="it-IT" sz="1600" b="1" dirty="0">
                <a:solidFill>
                  <a:schemeClr val="tx1"/>
                </a:solidFill>
              </a:rPr>
              <a:t>FORMA DELLA DOMANDA</a:t>
            </a:r>
          </a:p>
          <a:p>
            <a:pPr algn="just"/>
            <a:r>
              <a:rPr lang="it-IT" sz="1600" dirty="0">
                <a:solidFill>
                  <a:schemeClr val="tx1"/>
                </a:solidFill>
              </a:rPr>
              <a:t>La domanda si propone con </a:t>
            </a:r>
            <a:r>
              <a:rPr lang="it-IT" sz="1600" b="1" dirty="0">
                <a:solidFill>
                  <a:schemeClr val="tx1"/>
                </a:solidFill>
              </a:rPr>
              <a:t>RICORSO </a:t>
            </a:r>
            <a:r>
              <a:rPr lang="it-IT" sz="1600" dirty="0">
                <a:solidFill>
                  <a:schemeClr val="tx1"/>
                </a:solidFill>
              </a:rPr>
              <a:t>che deve indicare:</a:t>
            </a:r>
          </a:p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chemeClr val="tx1"/>
                </a:solidFill>
              </a:rPr>
              <a:t>L’ufficio giudiziario;</a:t>
            </a:r>
          </a:p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chemeClr val="tx1"/>
                </a:solidFill>
              </a:rPr>
              <a:t>Le parti, eventualmente figli minori, maggiorenni  non autosufficienti o portatori di handicap;</a:t>
            </a:r>
          </a:p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chemeClr val="tx1"/>
                </a:solidFill>
              </a:rPr>
              <a:t>Il procuratore e la procura;</a:t>
            </a:r>
          </a:p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chemeClr val="tx1"/>
                </a:solidFill>
              </a:rPr>
              <a:t>L‘oggetto;</a:t>
            </a:r>
          </a:p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chemeClr val="tx1"/>
                </a:solidFill>
              </a:rPr>
              <a:t>La chiara e sintetica esposizione di fatti e degli elementi di diritto sui quali la domanda si fonda con le relative conclusioni;</a:t>
            </a:r>
          </a:p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chemeClr val="tx1"/>
                </a:solidFill>
              </a:rPr>
              <a:t>I mezzi di prova di cui l’attore intende avvalersi e dei documenti;</a:t>
            </a:r>
          </a:p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chemeClr val="tx1"/>
                </a:solidFill>
              </a:rPr>
              <a:t>Eventuali </a:t>
            </a:r>
            <a:r>
              <a:rPr lang="it-IT" sz="1600" b="1" dirty="0">
                <a:solidFill>
                  <a:schemeClr val="tx1"/>
                </a:solidFill>
              </a:rPr>
              <a:t>altri procedimenti </a:t>
            </a:r>
            <a:r>
              <a:rPr lang="it-IT" sz="1600" dirty="0">
                <a:solidFill>
                  <a:schemeClr val="tx1"/>
                </a:solidFill>
              </a:rPr>
              <a:t>sulle stesse domande o domande connesse, allegando copia dei provvedimenti, anche provvisori, già adottati.</a:t>
            </a:r>
          </a:p>
          <a:p>
            <a:pPr algn="just"/>
            <a:r>
              <a:rPr lang="it-IT" sz="1600" dirty="0">
                <a:solidFill>
                  <a:schemeClr val="tx1"/>
                </a:solidFill>
              </a:rPr>
              <a:t>In caso di domande di contributo economico o se ci sono figli minori vanno allegati:</a:t>
            </a:r>
          </a:p>
          <a:p>
            <a:pPr algn="just"/>
            <a:r>
              <a:rPr lang="it-IT" sz="1600" dirty="0">
                <a:solidFill>
                  <a:schemeClr val="tx1"/>
                </a:solidFill>
              </a:rPr>
              <a:t> - la dichiarazione dei redditi degli ultimi tre anni;</a:t>
            </a:r>
          </a:p>
          <a:p>
            <a:pPr algn="just"/>
            <a:r>
              <a:rPr lang="it-IT" sz="1600" dirty="0">
                <a:solidFill>
                  <a:schemeClr val="tx1"/>
                </a:solidFill>
              </a:rPr>
              <a:t> - la documentazione relativa alla titolarità di beni immobili e mobili registrati e quote sociali;</a:t>
            </a:r>
          </a:p>
          <a:p>
            <a:pPr algn="just"/>
            <a:r>
              <a:rPr lang="it-IT" sz="1600" dirty="0">
                <a:solidFill>
                  <a:schemeClr val="tx1"/>
                </a:solidFill>
              </a:rPr>
              <a:t> -  gli estratti conto bancari e finanziari degli ultimi tre anni.</a:t>
            </a:r>
          </a:p>
          <a:p>
            <a:pPr algn="just"/>
            <a:r>
              <a:rPr lang="it-IT" sz="1600" dirty="0">
                <a:solidFill>
                  <a:schemeClr val="tx1"/>
                </a:solidFill>
              </a:rPr>
              <a:t>Nei procedimenti relativi ai minori, al ricorso è allegato un </a:t>
            </a:r>
            <a:r>
              <a:rPr lang="it-IT" sz="1600" b="1" dirty="0">
                <a:solidFill>
                  <a:schemeClr val="tx1"/>
                </a:solidFill>
              </a:rPr>
              <a:t>piano genitoriale </a:t>
            </a:r>
            <a:r>
              <a:rPr lang="it-IT" sz="1600" dirty="0">
                <a:solidFill>
                  <a:schemeClr val="tx1"/>
                </a:solidFill>
              </a:rPr>
              <a:t>che indica gli impegni e le attività quotidiane dei figli relative alla scuola, al percorso educativo, alle attività extrascolastiche, alle frequentazioni abituali e alle vacanze.</a:t>
            </a:r>
          </a:p>
          <a:p>
            <a:pPr marL="285750" indent="-285750" algn="just">
              <a:buFontTx/>
              <a:buChar char="-"/>
            </a:pPr>
            <a:endParaRPr lang="it-IT" sz="1600" dirty="0">
              <a:solidFill>
                <a:schemeClr val="tx1"/>
              </a:solidFill>
            </a:endParaRPr>
          </a:p>
          <a:p>
            <a:pPr marL="285750" indent="-285750" algn="just">
              <a:buFontTx/>
              <a:buChar char="-"/>
            </a:pPr>
            <a:endParaRPr lang="it-IT" sz="1600" dirty="0">
              <a:solidFill>
                <a:schemeClr val="tx1"/>
              </a:solidFill>
            </a:endParaRPr>
          </a:p>
          <a:p>
            <a:pPr marL="285750" indent="-285750" algn="just">
              <a:buFontTx/>
              <a:buChar char="-"/>
            </a:pPr>
            <a:endParaRPr lang="it-IT" sz="1600" dirty="0">
              <a:solidFill>
                <a:schemeClr val="tx1"/>
              </a:solidFill>
            </a:endParaRPr>
          </a:p>
          <a:p>
            <a:pPr marL="285750" indent="-285750" algn="just">
              <a:buFontTx/>
              <a:buChar char="-"/>
            </a:pPr>
            <a:endParaRPr lang="it-IT" sz="1600" dirty="0">
              <a:solidFill>
                <a:schemeClr val="tx1"/>
              </a:solidFill>
            </a:endParaRPr>
          </a:p>
          <a:p>
            <a:pPr marL="285750" indent="-285750" algn="just">
              <a:buFontTx/>
              <a:buChar char="-"/>
            </a:pPr>
            <a:endParaRPr lang="it-IT" sz="1600" dirty="0">
              <a:solidFill>
                <a:schemeClr val="tx1"/>
              </a:solidFill>
            </a:endParaRPr>
          </a:p>
          <a:p>
            <a:pPr marL="285750" indent="-285750" algn="just">
              <a:buFontTx/>
              <a:buChar char="-"/>
            </a:pPr>
            <a:endParaRPr lang="it-IT" sz="1600" dirty="0">
              <a:solidFill>
                <a:schemeClr val="tx1"/>
              </a:solidFill>
            </a:endParaRPr>
          </a:p>
          <a:p>
            <a:pPr marL="285750" indent="-285750" algn="just">
              <a:buFontTx/>
              <a:buChar char="-"/>
            </a:pPr>
            <a:endParaRPr lang="it-IT" sz="1600" dirty="0">
              <a:solidFill>
                <a:schemeClr val="tx1"/>
              </a:solidFill>
            </a:endParaRPr>
          </a:p>
          <a:p>
            <a:pPr algn="ctr"/>
            <a:r>
              <a:rPr lang="it-IT" sz="1600" dirty="0">
                <a:solidFill>
                  <a:schemeClr val="tx1"/>
                </a:solidFill>
              </a:rPr>
              <a:t>-</a:t>
            </a:r>
          </a:p>
        </p:txBody>
      </p:sp>
      <p:sp>
        <p:nvSpPr>
          <p:cNvPr id="21" name="Freccia in su 20">
            <a:extLst>
              <a:ext uri="{FF2B5EF4-FFF2-40B4-BE49-F238E27FC236}">
                <a16:creationId xmlns:a16="http://schemas.microsoft.com/office/drawing/2014/main" xmlns="" id="{58016608-61D2-C0AB-FEAB-A940304582B7}"/>
              </a:ext>
            </a:extLst>
          </p:cNvPr>
          <p:cNvSpPr/>
          <p:nvPr/>
        </p:nvSpPr>
        <p:spPr>
          <a:xfrm rot="10800000">
            <a:off x="5416729" y="1563188"/>
            <a:ext cx="927456" cy="47897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82274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xmlns="" id="{7CDA1C38-E1D1-26D4-60FE-7AF2A123928C}"/>
              </a:ext>
            </a:extLst>
          </p:cNvPr>
          <p:cNvSpPr/>
          <p:nvPr/>
        </p:nvSpPr>
        <p:spPr>
          <a:xfrm>
            <a:off x="2621281" y="105015"/>
            <a:ext cx="6958148" cy="1654234"/>
          </a:xfrm>
          <a:prstGeom prst="roundRect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dirty="0">
                <a:solidFill>
                  <a:schemeClr val="tx1"/>
                </a:solidFill>
              </a:rPr>
              <a:t>Entro 3 giorni dal deposito del ricorso,</a:t>
            </a:r>
          </a:p>
          <a:p>
            <a:pPr algn="ctr"/>
            <a:r>
              <a:rPr lang="it-IT" sz="1600" dirty="0">
                <a:solidFill>
                  <a:schemeClr val="tx1"/>
                </a:solidFill>
              </a:rPr>
              <a:t> il Presidente designa il relatore e fissa l’udienza di prima comparizione delle parti, assegnando il termine per la costituzione del convenuto </a:t>
            </a:r>
          </a:p>
          <a:p>
            <a:pPr algn="ctr"/>
            <a:r>
              <a:rPr lang="it-IT" sz="1600" dirty="0">
                <a:solidFill>
                  <a:schemeClr val="tx1"/>
                </a:solidFill>
              </a:rPr>
              <a:t>↓</a:t>
            </a:r>
          </a:p>
          <a:p>
            <a:pPr algn="ctr"/>
            <a:r>
              <a:rPr lang="it-IT" sz="1600" b="1" dirty="0">
                <a:solidFill>
                  <a:schemeClr val="tx1"/>
                </a:solidFill>
              </a:rPr>
              <a:t>Almeno 30 giorni prima dell’udienza</a:t>
            </a:r>
          </a:p>
        </p:txBody>
      </p:sp>
      <p:sp>
        <p:nvSpPr>
          <p:cNvPr id="3" name="Freccia in su 2">
            <a:extLst>
              <a:ext uri="{FF2B5EF4-FFF2-40B4-BE49-F238E27FC236}">
                <a16:creationId xmlns:a16="http://schemas.microsoft.com/office/drawing/2014/main" xmlns="" id="{9725616D-FC58-EB69-6F63-1CDDF35A3776}"/>
              </a:ext>
            </a:extLst>
          </p:cNvPr>
          <p:cNvSpPr/>
          <p:nvPr/>
        </p:nvSpPr>
        <p:spPr>
          <a:xfrm rot="10800000">
            <a:off x="5547360" y="1924710"/>
            <a:ext cx="830144" cy="30208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1297577" y="2327984"/>
            <a:ext cx="9605554" cy="2125404"/>
          </a:xfrm>
          <a:prstGeom prst="roundRect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chemeClr val="tx1"/>
                </a:solidFill>
              </a:rPr>
              <a:t>Tra il giorno del </a:t>
            </a:r>
            <a:r>
              <a:rPr lang="it-IT" sz="1600" b="1" dirty="0">
                <a:solidFill>
                  <a:schemeClr val="tx1"/>
                </a:solidFill>
              </a:rPr>
              <a:t>deposito</a:t>
            </a:r>
            <a:r>
              <a:rPr lang="it-IT" sz="1600" dirty="0">
                <a:solidFill>
                  <a:schemeClr val="tx1"/>
                </a:solidFill>
              </a:rPr>
              <a:t> del ricorso e </a:t>
            </a:r>
            <a:r>
              <a:rPr lang="it-IT" sz="1600" b="1" dirty="0">
                <a:solidFill>
                  <a:schemeClr val="tx1"/>
                </a:solidFill>
              </a:rPr>
              <a:t>l’udienza</a:t>
            </a:r>
            <a:r>
              <a:rPr lang="it-IT" sz="1600" dirty="0">
                <a:solidFill>
                  <a:schemeClr val="tx1"/>
                </a:solidFill>
              </a:rPr>
              <a:t> → devono decorrere </a:t>
            </a:r>
            <a:r>
              <a:rPr lang="it-IT" sz="1600" b="1" dirty="0">
                <a:solidFill>
                  <a:schemeClr val="tx1"/>
                </a:solidFill>
              </a:rPr>
              <a:t>non più di 90 giorni</a:t>
            </a:r>
            <a:r>
              <a:rPr lang="it-IT" sz="1600" dirty="0">
                <a:solidFill>
                  <a:schemeClr val="tx1"/>
                </a:solidFill>
              </a:rPr>
              <a:t>;</a:t>
            </a:r>
          </a:p>
          <a:p>
            <a:pPr algn="just"/>
            <a:r>
              <a:rPr lang="it-IT" sz="1600" dirty="0">
                <a:solidFill>
                  <a:schemeClr val="tx1"/>
                </a:solidFill>
              </a:rPr>
              <a:t>Il ricorso e il decreto di fissazione dell’udienza sono notificati al convenuto a cura dell’attore;</a:t>
            </a:r>
          </a:p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chemeClr val="tx1"/>
                </a:solidFill>
              </a:rPr>
              <a:t> Tra la </a:t>
            </a:r>
            <a:r>
              <a:rPr lang="it-IT" sz="1600" b="1" dirty="0">
                <a:solidFill>
                  <a:schemeClr val="tx1"/>
                </a:solidFill>
              </a:rPr>
              <a:t>notifica</a:t>
            </a:r>
            <a:r>
              <a:rPr lang="it-IT" sz="1600" dirty="0">
                <a:solidFill>
                  <a:schemeClr val="tx1"/>
                </a:solidFill>
              </a:rPr>
              <a:t> del ricorso e </a:t>
            </a:r>
            <a:r>
              <a:rPr lang="it-IT" sz="1600" b="1" dirty="0">
                <a:solidFill>
                  <a:schemeClr val="tx1"/>
                </a:solidFill>
              </a:rPr>
              <a:t>l’udienza</a:t>
            </a:r>
            <a:r>
              <a:rPr lang="it-IT" sz="1600" dirty="0">
                <a:solidFill>
                  <a:schemeClr val="tx1"/>
                </a:solidFill>
              </a:rPr>
              <a:t> → deve intercorrere un termine </a:t>
            </a:r>
            <a:r>
              <a:rPr lang="it-IT" sz="1600" b="1" dirty="0">
                <a:solidFill>
                  <a:schemeClr val="tx1"/>
                </a:solidFill>
              </a:rPr>
              <a:t>non minore di 60 giorni </a:t>
            </a:r>
            <a:r>
              <a:rPr lang="it-IT" sz="1600" dirty="0">
                <a:solidFill>
                  <a:schemeClr val="tx1"/>
                </a:solidFill>
              </a:rPr>
              <a:t>liberi:</a:t>
            </a:r>
          </a:p>
          <a:p>
            <a:pPr algn="just"/>
            <a:r>
              <a:rPr lang="it-IT" sz="1600" dirty="0">
                <a:solidFill>
                  <a:schemeClr val="tx1"/>
                </a:solidFill>
              </a:rPr>
              <a:t>Con il decreto il presidente informa il convenuto che: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it-IT" sz="1600" dirty="0">
                <a:solidFill>
                  <a:schemeClr val="tx1"/>
                </a:solidFill>
              </a:rPr>
              <a:t>la costituzione oltre il termine assegnato implica le decadenze </a:t>
            </a:r>
            <a:r>
              <a:rPr lang="it-IT" sz="1600" i="1" dirty="0">
                <a:solidFill>
                  <a:schemeClr val="tx1"/>
                </a:solidFill>
              </a:rPr>
              <a:t>ex</a:t>
            </a:r>
            <a:r>
              <a:rPr lang="it-IT" sz="1600" dirty="0">
                <a:solidFill>
                  <a:schemeClr val="tx1"/>
                </a:solidFill>
              </a:rPr>
              <a:t> art. 38 e 167 </a:t>
            </a:r>
            <a:r>
              <a:rPr lang="it-IT" sz="1600" dirty="0" err="1">
                <a:solidFill>
                  <a:schemeClr val="tx1"/>
                </a:solidFill>
              </a:rPr>
              <a:t>c.p.c.</a:t>
            </a:r>
            <a:r>
              <a:rPr lang="it-IT" sz="1600" dirty="0">
                <a:solidFill>
                  <a:schemeClr val="tx1"/>
                </a:solidFill>
              </a:rPr>
              <a:t>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it-IT" sz="1600" dirty="0">
                <a:solidFill>
                  <a:schemeClr val="tx1"/>
                </a:solidFill>
              </a:rPr>
              <a:t>la difesa tecnica è obbligatoria e, sussistendone i presupposti, può presentare istanza di   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it-IT" sz="1600" dirty="0">
                <a:solidFill>
                  <a:schemeClr val="tx1"/>
                </a:solidFill>
              </a:rPr>
              <a:t>ammissione al patrocinio a spese dello Stato;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it-IT" sz="1600" dirty="0">
                <a:solidFill>
                  <a:schemeClr val="tx1"/>
                </a:solidFill>
              </a:rPr>
              <a:t>è prevista la possibilità di avvalersi della mediazione familiare.</a:t>
            </a:r>
          </a:p>
        </p:txBody>
      </p:sp>
      <p:sp>
        <p:nvSpPr>
          <p:cNvPr id="21" name="Rettangolo con angoli arrotondati 20">
            <a:extLst>
              <a:ext uri="{FF2B5EF4-FFF2-40B4-BE49-F238E27FC236}">
                <a16:creationId xmlns:a16="http://schemas.microsoft.com/office/drawing/2014/main" xmlns="" id="{16D62481-0192-BA19-2E26-FEE402C37F03}"/>
              </a:ext>
            </a:extLst>
          </p:cNvPr>
          <p:cNvSpPr/>
          <p:nvPr/>
        </p:nvSpPr>
        <p:spPr>
          <a:xfrm>
            <a:off x="2621281" y="4960576"/>
            <a:ext cx="6958148" cy="1762441"/>
          </a:xfrm>
          <a:prstGeom prst="roundRect">
            <a:avLst>
              <a:gd name="adj" fmla="val 18126"/>
            </a:avLst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/>
              <a:t>LA COSTITUZIONE DEL CONVENUTO</a:t>
            </a:r>
          </a:p>
          <a:p>
            <a:pPr algn="just"/>
            <a:r>
              <a:rPr lang="it-IT" sz="1600" dirty="0"/>
              <a:t>Avviene nel termine assegnato dal giudice con la </a:t>
            </a:r>
            <a:r>
              <a:rPr lang="it-IT" sz="1600" b="1" dirty="0"/>
              <a:t>COMPARSA DI RISPOSTA</a:t>
            </a:r>
            <a:r>
              <a:rPr lang="it-IT" sz="1600" dirty="0"/>
              <a:t>, che contiene le indicazioni previste, anche a pena di decadenza, dagli artt. 167 e 473 </a:t>
            </a:r>
            <a:r>
              <a:rPr lang="it-IT" sz="1600" i="1" dirty="0"/>
              <a:t>bis</a:t>
            </a:r>
            <a:r>
              <a:rPr lang="it-IT" sz="1600" dirty="0"/>
              <a:t>.12, 2° e 3° e 4° comma. </a:t>
            </a:r>
          </a:p>
          <a:p>
            <a:pPr algn="just"/>
            <a:r>
              <a:rPr lang="it-IT" sz="1600" dirty="0"/>
              <a:t>Nelle stesse modalità e non oltre il termine previsto per la costituzione del convenuto è possibile l’intervento del terzo.</a:t>
            </a:r>
          </a:p>
        </p:txBody>
      </p:sp>
      <p:sp>
        <p:nvSpPr>
          <p:cNvPr id="52" name="Freccia in su 51">
            <a:extLst>
              <a:ext uri="{FF2B5EF4-FFF2-40B4-BE49-F238E27FC236}">
                <a16:creationId xmlns:a16="http://schemas.microsoft.com/office/drawing/2014/main" xmlns="" id="{58016608-61D2-C0AB-FEAB-A940304582B7}"/>
              </a:ext>
            </a:extLst>
          </p:cNvPr>
          <p:cNvSpPr/>
          <p:nvPr/>
        </p:nvSpPr>
        <p:spPr>
          <a:xfrm rot="10800000">
            <a:off x="5547360" y="4554582"/>
            <a:ext cx="830144" cy="30479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71129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xmlns="" id="{7CDA1C38-E1D1-26D4-60FE-7AF2A123928C}"/>
              </a:ext>
            </a:extLst>
          </p:cNvPr>
          <p:cNvSpPr/>
          <p:nvPr/>
        </p:nvSpPr>
        <p:spPr>
          <a:xfrm>
            <a:off x="2640531" y="441897"/>
            <a:ext cx="6958148" cy="2707855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solidFill>
                  <a:srgbClr val="FF0000"/>
                </a:solidFill>
              </a:rPr>
              <a:t>I PROVVEDIMENTI INDIFFERIBILI</a:t>
            </a:r>
          </a:p>
          <a:p>
            <a:pPr algn="ctr"/>
            <a:r>
              <a:rPr lang="it-IT" sz="1600" b="1" dirty="0">
                <a:solidFill>
                  <a:srgbClr val="FF0000"/>
                </a:solidFill>
              </a:rPr>
              <a:t>ART. 473 </a:t>
            </a:r>
            <a:r>
              <a:rPr lang="it-IT" sz="1600" b="1" i="1" dirty="0">
                <a:solidFill>
                  <a:srgbClr val="FF0000"/>
                </a:solidFill>
              </a:rPr>
              <a:t>bis</a:t>
            </a:r>
            <a:r>
              <a:rPr lang="it-IT" sz="1600" b="1" dirty="0">
                <a:solidFill>
                  <a:srgbClr val="FF0000"/>
                </a:solidFill>
              </a:rPr>
              <a:t>.15 </a:t>
            </a:r>
            <a:r>
              <a:rPr lang="it-IT" sz="1600" b="1" dirty="0" err="1">
                <a:solidFill>
                  <a:srgbClr val="FF0000"/>
                </a:solidFill>
              </a:rPr>
              <a:t>c.p.c.</a:t>
            </a:r>
            <a:endParaRPr lang="it-IT" sz="1600" b="1" dirty="0">
              <a:solidFill>
                <a:srgbClr val="FF0000"/>
              </a:solidFill>
            </a:endParaRPr>
          </a:p>
          <a:p>
            <a:pPr algn="ctr"/>
            <a:endParaRPr lang="it-IT" sz="1600" b="1" dirty="0">
              <a:solidFill>
                <a:schemeClr val="tx1"/>
              </a:solidFill>
            </a:endParaRPr>
          </a:p>
          <a:p>
            <a:pPr algn="just"/>
            <a:r>
              <a:rPr lang="it-IT" sz="1600" dirty="0">
                <a:solidFill>
                  <a:schemeClr val="tx1"/>
                </a:solidFill>
              </a:rPr>
              <a:t>Nella fase introduttiva, in caso di </a:t>
            </a:r>
            <a:r>
              <a:rPr lang="it-IT" sz="1600" b="1" dirty="0">
                <a:solidFill>
                  <a:schemeClr val="tx1"/>
                </a:solidFill>
              </a:rPr>
              <a:t>pregiudizio imminente e irreparabile </a:t>
            </a:r>
            <a:r>
              <a:rPr lang="it-IT" sz="1600" dirty="0">
                <a:solidFill>
                  <a:schemeClr val="tx1"/>
                </a:solidFill>
              </a:rPr>
              <a:t>o quando </a:t>
            </a:r>
            <a:r>
              <a:rPr lang="it-IT" sz="1600" b="1" dirty="0">
                <a:solidFill>
                  <a:schemeClr val="tx1"/>
                </a:solidFill>
              </a:rPr>
              <a:t>la convocazione potrebbe pregiudicare l’attuazione dei provvedimenti</a:t>
            </a:r>
            <a:r>
              <a:rPr lang="it-IT" sz="1600" dirty="0">
                <a:solidFill>
                  <a:schemeClr val="tx1"/>
                </a:solidFill>
              </a:rPr>
              <a:t>, il presidente o il giudice delegato, assunte ove occorre sommarie informazioni, adotta con </a:t>
            </a:r>
            <a:r>
              <a:rPr lang="it-IT" sz="1600" b="1" dirty="0">
                <a:solidFill>
                  <a:schemeClr val="tx1"/>
                </a:solidFill>
              </a:rPr>
              <a:t>decreto provvisoriamente esecutivo </a:t>
            </a:r>
            <a:r>
              <a:rPr lang="it-IT" sz="1600" dirty="0">
                <a:solidFill>
                  <a:schemeClr val="tx1"/>
                </a:solidFill>
              </a:rPr>
              <a:t>i provvedimenti necessari </a:t>
            </a:r>
            <a:r>
              <a:rPr lang="it-IT" sz="1600" b="1" dirty="0">
                <a:solidFill>
                  <a:schemeClr val="tx1"/>
                </a:solidFill>
              </a:rPr>
              <a:t>nell’interesse dei figli e delle parti </a:t>
            </a:r>
            <a:r>
              <a:rPr lang="it-IT" sz="1600" dirty="0">
                <a:solidFill>
                  <a:schemeClr val="tx1"/>
                </a:solidFill>
              </a:rPr>
              <a:t>nei limiti delle domande proposte.</a:t>
            </a:r>
          </a:p>
        </p:txBody>
      </p:sp>
      <p:sp>
        <p:nvSpPr>
          <p:cNvPr id="3" name="Freccia in su 2">
            <a:extLst>
              <a:ext uri="{FF2B5EF4-FFF2-40B4-BE49-F238E27FC236}">
                <a16:creationId xmlns:a16="http://schemas.microsoft.com/office/drawing/2014/main" xmlns="" id="{9725616D-FC58-EB69-6F63-1CDDF35A3776}"/>
              </a:ext>
            </a:extLst>
          </p:cNvPr>
          <p:cNvSpPr/>
          <p:nvPr/>
        </p:nvSpPr>
        <p:spPr>
          <a:xfrm rot="10800000">
            <a:off x="5649073" y="3318652"/>
            <a:ext cx="690807" cy="51380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1669525" y="4001357"/>
            <a:ext cx="8900160" cy="1696338"/>
          </a:xfrm>
          <a:prstGeom prst="roundRect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it-IT" sz="1600" dirty="0">
                <a:solidFill>
                  <a:schemeClr val="tx1"/>
                </a:solidFill>
              </a:rPr>
              <a:t>Il provvedimento è reso </a:t>
            </a:r>
            <a:r>
              <a:rPr lang="it-IT" sz="1600" i="1" dirty="0">
                <a:solidFill>
                  <a:schemeClr val="tx1"/>
                </a:solidFill>
              </a:rPr>
              <a:t>inaudita altera parte</a:t>
            </a:r>
            <a:r>
              <a:rPr lang="it-IT" sz="1600" dirty="0">
                <a:solidFill>
                  <a:schemeClr val="tx1"/>
                </a:solidFill>
              </a:rPr>
              <a:t>, assume la forma del </a:t>
            </a:r>
            <a:r>
              <a:rPr lang="it-IT" sz="1600" b="1" dirty="0">
                <a:solidFill>
                  <a:schemeClr val="tx1"/>
                </a:solidFill>
              </a:rPr>
              <a:t>decreto provvisoriamente esecutivo, </a:t>
            </a:r>
            <a:r>
              <a:rPr lang="it-IT" sz="1600" dirty="0">
                <a:solidFill>
                  <a:schemeClr val="tx1"/>
                </a:solidFill>
              </a:rPr>
              <a:t>va notificato a cura dell’istante nel termine perentorio assegnato dal giudice. </a:t>
            </a:r>
          </a:p>
          <a:p>
            <a:pPr algn="just"/>
            <a:r>
              <a:rPr lang="it-IT" sz="1600" dirty="0">
                <a:solidFill>
                  <a:schemeClr val="tx1"/>
                </a:solidFill>
              </a:rPr>
              <a:t>Con lo stesso decreto il giudice </a:t>
            </a:r>
            <a:r>
              <a:rPr lang="it-IT" sz="1600" b="1" dirty="0">
                <a:solidFill>
                  <a:schemeClr val="tx1"/>
                </a:solidFill>
              </a:rPr>
              <a:t>entro 15 giorni </a:t>
            </a:r>
            <a:r>
              <a:rPr lang="it-IT" sz="1600" dirty="0">
                <a:solidFill>
                  <a:schemeClr val="tx1"/>
                </a:solidFill>
              </a:rPr>
              <a:t>l’udienza per la conferma, modifica o revoca dei provvedimenti adottati. </a:t>
            </a:r>
          </a:p>
        </p:txBody>
      </p:sp>
    </p:spTree>
    <p:extLst>
      <p:ext uri="{BB962C8B-B14F-4D97-AF65-F5344CB8AC3E}">
        <p14:creationId xmlns:p14="http://schemas.microsoft.com/office/powerpoint/2010/main" xmlns="" val="957849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3579224" y="66261"/>
            <a:ext cx="5111931" cy="1760940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600" b="1" dirty="0">
              <a:solidFill>
                <a:srgbClr val="FF0000"/>
              </a:solidFill>
            </a:endParaRPr>
          </a:p>
          <a:p>
            <a:pPr algn="ctr"/>
            <a:endParaRPr lang="it-IT" sz="2000" b="1" dirty="0">
              <a:solidFill>
                <a:srgbClr val="FF0000"/>
              </a:solidFill>
            </a:endParaRPr>
          </a:p>
          <a:p>
            <a:pPr algn="ctr"/>
            <a:r>
              <a:rPr lang="it-IT" sz="2000" b="1" dirty="0">
                <a:solidFill>
                  <a:srgbClr val="FF0000"/>
                </a:solidFill>
              </a:rPr>
              <a:t>ULTERIORI DIFESE,</a:t>
            </a:r>
          </a:p>
          <a:p>
            <a:pPr algn="ctr"/>
            <a:r>
              <a:rPr lang="it-IT" sz="2000" b="1" dirty="0">
                <a:solidFill>
                  <a:srgbClr val="FF0000"/>
                </a:solidFill>
              </a:rPr>
              <a:t>Art. 473 </a:t>
            </a:r>
            <a:r>
              <a:rPr lang="it-IT" sz="2000" b="1" i="1" dirty="0">
                <a:solidFill>
                  <a:srgbClr val="FF0000"/>
                </a:solidFill>
              </a:rPr>
              <a:t>bis.</a:t>
            </a:r>
            <a:r>
              <a:rPr lang="it-IT" sz="2000" b="1" dirty="0">
                <a:solidFill>
                  <a:srgbClr val="FF0000"/>
                </a:solidFill>
              </a:rPr>
              <a:t>17 </a:t>
            </a:r>
            <a:r>
              <a:rPr lang="it-IT" sz="2000" b="1" dirty="0" err="1">
                <a:solidFill>
                  <a:srgbClr val="FF0000"/>
                </a:solidFill>
              </a:rPr>
              <a:t>c.p.c.</a:t>
            </a:r>
            <a:endParaRPr lang="it-IT" sz="2000" b="1" dirty="0">
              <a:solidFill>
                <a:srgbClr val="FF0000"/>
              </a:solidFill>
            </a:endParaRPr>
          </a:p>
          <a:p>
            <a:pPr algn="just"/>
            <a:r>
              <a:rPr lang="it-IT" sz="1600" dirty="0">
                <a:solidFill>
                  <a:schemeClr val="tx1"/>
                </a:solidFill>
              </a:rPr>
              <a:t>Prima dell’udienza di comparizione, le parti possono ancora ampliare l’oggetto del giudizio e indicare nuovi mezzi di prova attraverso il deposito di 3 memorie</a:t>
            </a:r>
          </a:p>
          <a:p>
            <a:pPr algn="ctr"/>
            <a:endParaRPr lang="it-IT" sz="2000" dirty="0">
              <a:solidFill>
                <a:srgbClr val="FF0000"/>
              </a:solidFill>
            </a:endParaRPr>
          </a:p>
          <a:p>
            <a:pPr algn="ctr"/>
            <a:endParaRPr lang="it-IT" sz="1600" b="1" dirty="0">
              <a:solidFill>
                <a:srgbClr val="FF0000"/>
              </a:solidFill>
            </a:endParaRPr>
          </a:p>
        </p:txBody>
      </p:sp>
      <p:sp>
        <p:nvSpPr>
          <p:cNvPr id="19" name="Rettangolo con angoli arrotondati 18">
            <a:extLst>
              <a:ext uri="{FF2B5EF4-FFF2-40B4-BE49-F238E27FC236}">
                <a16:creationId xmlns:a16="http://schemas.microsoft.com/office/drawing/2014/main" xmlns="" id="{2B8B28B7-2204-8520-C298-BF0C6238AC91}"/>
              </a:ext>
            </a:extLst>
          </p:cNvPr>
          <p:cNvSpPr/>
          <p:nvPr/>
        </p:nvSpPr>
        <p:spPr>
          <a:xfrm>
            <a:off x="174171" y="2417893"/>
            <a:ext cx="3587932" cy="4287707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/>
              <a:t>Entro 20 giorni prima dell’udienza</a:t>
            </a:r>
          </a:p>
          <a:p>
            <a:pPr algn="just"/>
            <a:r>
              <a:rPr lang="it-IT" sz="1400" b="1" dirty="0"/>
              <a:t>L’ATTORE</a:t>
            </a:r>
            <a:r>
              <a:rPr lang="it-IT" sz="1400" dirty="0"/>
              <a:t> può depositare una memoria con cui prende posizione in maniera chiara e specifica sui fatti allegati dal convenuto e, </a:t>
            </a:r>
            <a:r>
              <a:rPr lang="it-IT" sz="1400" u="sng" dirty="0"/>
              <a:t>a pena di decadenza</a:t>
            </a:r>
            <a:r>
              <a:rPr lang="it-IT" sz="1400" dirty="0"/>
              <a:t>, </a:t>
            </a:r>
            <a:r>
              <a:rPr lang="it-IT" sz="1400" b="1" dirty="0"/>
              <a:t>modificare o precisare le domande e le conclusioni </a:t>
            </a:r>
            <a:r>
              <a:rPr lang="it-IT" sz="1400" dirty="0"/>
              <a:t>già formulate, </a:t>
            </a:r>
            <a:r>
              <a:rPr lang="it-IT" sz="1400" b="1" dirty="0"/>
              <a:t>proporre le domande e le eccezioni che sono conseguenza </a:t>
            </a:r>
            <a:r>
              <a:rPr lang="it-IT" sz="1400" dirty="0"/>
              <a:t>delle difese del convenuto, </a:t>
            </a:r>
            <a:r>
              <a:rPr lang="it-IT" sz="1400" b="1" dirty="0"/>
              <a:t>indicare mezzi di prova e produrre documenti</a:t>
            </a:r>
            <a:r>
              <a:rPr lang="it-IT" sz="1400" dirty="0"/>
              <a:t>. Nel caso in cui il convenuto abbia formulato domande di contributo economico, nello stesso termine l'attore deve depositare la documentazione prevista nell'articolo 473 </a:t>
            </a:r>
            <a:r>
              <a:rPr lang="it-IT" sz="1400" i="1" dirty="0"/>
              <a:t>bis</a:t>
            </a:r>
            <a:r>
              <a:rPr lang="it-IT" sz="1400" dirty="0"/>
              <a:t>.12, 3° comma.</a:t>
            </a:r>
          </a:p>
        </p:txBody>
      </p:sp>
      <p:sp>
        <p:nvSpPr>
          <p:cNvPr id="21" name="Rettangolo con angoli arrotondati 20">
            <a:extLst>
              <a:ext uri="{FF2B5EF4-FFF2-40B4-BE49-F238E27FC236}">
                <a16:creationId xmlns:a16="http://schemas.microsoft.com/office/drawing/2014/main" xmlns="" id="{16D62481-0192-BA19-2E26-FEE402C37F03}"/>
              </a:ext>
            </a:extLst>
          </p:cNvPr>
          <p:cNvSpPr/>
          <p:nvPr/>
        </p:nvSpPr>
        <p:spPr>
          <a:xfrm>
            <a:off x="4345577" y="2417893"/>
            <a:ext cx="3535680" cy="4287708"/>
          </a:xfrm>
          <a:prstGeom prst="roundRect">
            <a:avLst>
              <a:gd name="adj" fmla="val 18856"/>
            </a:avLst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600" b="1" dirty="0"/>
          </a:p>
          <a:p>
            <a:pPr algn="ctr"/>
            <a:r>
              <a:rPr lang="it-IT" b="1" dirty="0"/>
              <a:t>Entro 10 giorni prima dell’udienza</a:t>
            </a:r>
            <a:endParaRPr lang="it-IT" dirty="0"/>
          </a:p>
          <a:p>
            <a:pPr algn="just"/>
            <a:r>
              <a:rPr lang="it-IT" sz="1600" b="1" dirty="0"/>
              <a:t>IL CONVENUTO </a:t>
            </a:r>
            <a:r>
              <a:rPr lang="it-IT" sz="1600" dirty="0"/>
              <a:t>può depositare un'ulteriore memoria con cui, a </a:t>
            </a:r>
            <a:r>
              <a:rPr lang="it-IT" sz="1600" u="sng" dirty="0"/>
              <a:t>pena di decadenza</a:t>
            </a:r>
            <a:r>
              <a:rPr lang="it-IT" sz="1600" dirty="0"/>
              <a:t>, può </a:t>
            </a:r>
            <a:r>
              <a:rPr lang="it-IT" sz="1600" b="1" dirty="0"/>
              <a:t>precisare e modificare le domande</a:t>
            </a:r>
            <a:r>
              <a:rPr lang="it-IT" sz="1600" dirty="0"/>
              <a:t>, le </a:t>
            </a:r>
            <a:r>
              <a:rPr lang="it-IT" sz="1600" b="1" dirty="0"/>
              <a:t>eccezioni e le conclusioni </a:t>
            </a:r>
            <a:r>
              <a:rPr lang="it-IT" sz="1600" dirty="0"/>
              <a:t>già proposte, proporre le </a:t>
            </a:r>
            <a:r>
              <a:rPr lang="it-IT" sz="1600" b="1" dirty="0"/>
              <a:t>eccezioni</a:t>
            </a:r>
            <a:r>
              <a:rPr lang="it-IT" sz="1600" dirty="0"/>
              <a:t> non rilevabili d'ufficio che siano conseguenza della domanda riconvenzionale o delle difese svolte dall'attore con la memoria di cui al primo comma, </a:t>
            </a:r>
            <a:r>
              <a:rPr lang="it-IT" sz="1600" b="1" dirty="0"/>
              <a:t>indicare mezzi di prova e produrre documenti</a:t>
            </a:r>
            <a:r>
              <a:rPr lang="it-IT" sz="1600" dirty="0"/>
              <a:t>, anche a prova contraria</a:t>
            </a:r>
            <a:r>
              <a:rPr lang="it-IT" dirty="0"/>
              <a:t>.</a:t>
            </a:r>
            <a:endParaRPr lang="it-IT" sz="1600" b="1" dirty="0"/>
          </a:p>
          <a:p>
            <a:pPr algn="ctr"/>
            <a:endParaRPr lang="it-IT" sz="1600" b="1" dirty="0"/>
          </a:p>
        </p:txBody>
      </p:sp>
      <p:sp>
        <p:nvSpPr>
          <p:cNvPr id="22" name="Rettangolo con angoli arrotondati 21">
            <a:extLst>
              <a:ext uri="{FF2B5EF4-FFF2-40B4-BE49-F238E27FC236}">
                <a16:creationId xmlns:a16="http://schemas.microsoft.com/office/drawing/2014/main" xmlns="" id="{5214A8EF-A5FD-F517-4A24-1A2147352854}"/>
              </a:ext>
            </a:extLst>
          </p:cNvPr>
          <p:cNvSpPr/>
          <p:nvPr/>
        </p:nvSpPr>
        <p:spPr>
          <a:xfrm>
            <a:off x="8395063" y="2420983"/>
            <a:ext cx="3596640" cy="4284617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b="1" dirty="0"/>
              <a:t>Entro 5 giorni prima dell’udienza</a:t>
            </a:r>
          </a:p>
          <a:p>
            <a:pPr algn="ctr"/>
            <a:endParaRPr lang="it-IT" sz="1600" b="1" dirty="0"/>
          </a:p>
          <a:p>
            <a:pPr algn="just"/>
            <a:r>
              <a:rPr lang="it-IT" b="1" dirty="0"/>
              <a:t>L'ATTORE</a:t>
            </a:r>
            <a:r>
              <a:rPr lang="it-IT" dirty="0"/>
              <a:t> può depositare ulteriore memoria per le sole indicazioni di </a:t>
            </a:r>
            <a:r>
              <a:rPr lang="it-IT" b="1" dirty="0"/>
              <a:t>prova contraria </a:t>
            </a:r>
            <a:r>
              <a:rPr lang="it-IT" dirty="0"/>
              <a:t>rispetto ai mezzi istruttori dedotti nella memoria di cui al 2° comma.</a:t>
            </a:r>
            <a:endParaRPr lang="it-IT" sz="1600" b="1" dirty="0"/>
          </a:p>
          <a:p>
            <a:pPr algn="just"/>
            <a:endParaRPr lang="it-IT" sz="1600" dirty="0"/>
          </a:p>
        </p:txBody>
      </p:sp>
      <p:sp>
        <p:nvSpPr>
          <p:cNvPr id="51" name="Freccia curva 50">
            <a:extLst>
              <a:ext uri="{FF2B5EF4-FFF2-40B4-BE49-F238E27FC236}">
                <a16:creationId xmlns:a16="http://schemas.microsoft.com/office/drawing/2014/main" xmlns="" id="{6F92C60D-BA3E-F524-CD21-526443CA066F}"/>
              </a:ext>
            </a:extLst>
          </p:cNvPr>
          <p:cNvSpPr/>
          <p:nvPr/>
        </p:nvSpPr>
        <p:spPr>
          <a:xfrm rot="5400000">
            <a:off x="9439468" y="821501"/>
            <a:ext cx="1101504" cy="135196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52" name="Freccia in su 51">
            <a:extLst>
              <a:ext uri="{FF2B5EF4-FFF2-40B4-BE49-F238E27FC236}">
                <a16:creationId xmlns:a16="http://schemas.microsoft.com/office/drawing/2014/main" xmlns="" id="{58016608-61D2-C0AB-FEAB-A940304582B7}"/>
              </a:ext>
            </a:extLst>
          </p:cNvPr>
          <p:cNvSpPr/>
          <p:nvPr/>
        </p:nvSpPr>
        <p:spPr>
          <a:xfrm rot="10800000">
            <a:off x="5895877" y="1928613"/>
            <a:ext cx="484632" cy="38786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Freccia curva 52">
            <a:extLst>
              <a:ext uri="{FF2B5EF4-FFF2-40B4-BE49-F238E27FC236}">
                <a16:creationId xmlns:a16="http://schemas.microsoft.com/office/drawing/2014/main" xmlns="" id="{9EFAD73F-146E-4EB8-5397-410DE9CFF241}"/>
              </a:ext>
            </a:extLst>
          </p:cNvPr>
          <p:cNvSpPr/>
          <p:nvPr/>
        </p:nvSpPr>
        <p:spPr>
          <a:xfrm rot="5400000" flipV="1">
            <a:off x="1750911" y="843006"/>
            <a:ext cx="1101504" cy="130895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1988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xmlns="" id="{7CDA1C38-E1D1-26D4-60FE-7AF2A123928C}"/>
              </a:ext>
            </a:extLst>
          </p:cNvPr>
          <p:cNvSpPr/>
          <p:nvPr/>
        </p:nvSpPr>
        <p:spPr>
          <a:xfrm>
            <a:off x="2621281" y="105014"/>
            <a:ext cx="6958148" cy="1540906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>
                <a:solidFill>
                  <a:srgbClr val="FF0000"/>
                </a:solidFill>
              </a:rPr>
              <a:t>L’UDIENZA DI COMPARIZIONE DELLE PARTI </a:t>
            </a:r>
          </a:p>
          <a:p>
            <a:pPr algn="ctr"/>
            <a:r>
              <a:rPr lang="it-IT" sz="1600" b="1">
                <a:solidFill>
                  <a:srgbClr val="FF0000"/>
                </a:solidFill>
              </a:rPr>
              <a:t>E PROVVEDIMENTI DEL GIUDICE</a:t>
            </a:r>
          </a:p>
          <a:p>
            <a:pPr algn="ctr"/>
            <a:r>
              <a:rPr lang="it-IT" sz="1600" b="1">
                <a:solidFill>
                  <a:srgbClr val="FF0000"/>
                </a:solidFill>
              </a:rPr>
              <a:t> Art. 473 </a:t>
            </a:r>
            <a:r>
              <a:rPr lang="it-IT" sz="1600" b="1" i="1">
                <a:solidFill>
                  <a:srgbClr val="FF0000"/>
                </a:solidFill>
              </a:rPr>
              <a:t>BIS.</a:t>
            </a:r>
            <a:r>
              <a:rPr lang="it-IT" sz="1600" b="1">
                <a:solidFill>
                  <a:srgbClr val="FF0000"/>
                </a:solidFill>
              </a:rPr>
              <a:t>21 c.p.c.</a:t>
            </a:r>
            <a:endParaRPr lang="it-IT" sz="1600" b="1" dirty="0">
              <a:solidFill>
                <a:srgbClr val="FF0000"/>
              </a:solidFill>
            </a:endParaRPr>
          </a:p>
        </p:txBody>
      </p:sp>
      <p:sp>
        <p:nvSpPr>
          <p:cNvPr id="3" name="Freccia in su 2">
            <a:extLst>
              <a:ext uri="{FF2B5EF4-FFF2-40B4-BE49-F238E27FC236}">
                <a16:creationId xmlns:a16="http://schemas.microsoft.com/office/drawing/2014/main" xmlns="" id="{9725616D-FC58-EB69-6F63-1CDDF35A3776}"/>
              </a:ext>
            </a:extLst>
          </p:cNvPr>
          <p:cNvSpPr/>
          <p:nvPr/>
        </p:nvSpPr>
        <p:spPr>
          <a:xfrm rot="10800000">
            <a:off x="5693990" y="1833154"/>
            <a:ext cx="690807" cy="37882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1602377" y="2399211"/>
            <a:ext cx="9135291" cy="4323806"/>
          </a:xfrm>
          <a:prstGeom prst="roundRect">
            <a:avLst/>
          </a:prstGeom>
          <a:ln w="762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chemeClr val="tx1"/>
                </a:solidFill>
              </a:rPr>
              <a:t>Il collegio o il giudice delegato </a:t>
            </a:r>
            <a:r>
              <a:rPr lang="it-IT" sz="1600" b="1" dirty="0">
                <a:solidFill>
                  <a:schemeClr val="tx1"/>
                </a:solidFill>
              </a:rPr>
              <a:t>verifica la regolare costituzione </a:t>
            </a:r>
            <a:r>
              <a:rPr lang="it-IT" sz="1600" dirty="0">
                <a:solidFill>
                  <a:schemeClr val="tx1"/>
                </a:solidFill>
              </a:rPr>
              <a:t>delle parti e, eventualmente, pronuncia i provvedimenti opportuni;</a:t>
            </a:r>
          </a:p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chemeClr val="tx1"/>
                </a:solidFill>
              </a:rPr>
              <a:t> le parti devono </a:t>
            </a:r>
            <a:r>
              <a:rPr lang="it-IT" sz="1600" b="1" dirty="0">
                <a:solidFill>
                  <a:schemeClr val="tx1"/>
                </a:solidFill>
              </a:rPr>
              <a:t>comparire personalmente</a:t>
            </a:r>
            <a:r>
              <a:rPr lang="it-IT" sz="1600" dirty="0">
                <a:solidFill>
                  <a:schemeClr val="tx1"/>
                </a:solidFill>
              </a:rPr>
              <a:t>, salvo gravi e comprovati motivi;</a:t>
            </a:r>
          </a:p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chemeClr val="tx1"/>
                </a:solidFill>
              </a:rPr>
              <a:t>Il giudice sente le parti, congiuntamente o separatamente, alla presenza dei difensori e </a:t>
            </a:r>
            <a:r>
              <a:rPr lang="it-IT" sz="1600" b="1" dirty="0">
                <a:solidFill>
                  <a:schemeClr val="tx1"/>
                </a:solidFill>
              </a:rPr>
              <a:t>tenta la conciliazione</a:t>
            </a:r>
            <a:r>
              <a:rPr lang="it-IT" sz="1600" dirty="0">
                <a:solidFill>
                  <a:schemeClr val="tx1"/>
                </a:solidFill>
              </a:rPr>
              <a:t>, può anche formulare una proposta di conciliazione.</a:t>
            </a:r>
          </a:p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chemeClr val="tx1"/>
                </a:solidFill>
              </a:rPr>
              <a:t>Se la conciliazione non riesce, il giudice sentite le parti e i difensori e assunte sommarie informazioni, dà con </a:t>
            </a:r>
            <a:r>
              <a:rPr lang="it-IT" sz="1600" b="1" dirty="0">
                <a:solidFill>
                  <a:schemeClr val="tx1"/>
                </a:solidFill>
              </a:rPr>
              <a:t>ordinanza i provvedimenti temporanei ed urgenti </a:t>
            </a:r>
            <a:r>
              <a:rPr lang="it-IT" sz="1600" dirty="0">
                <a:solidFill>
                  <a:schemeClr val="tx1"/>
                </a:solidFill>
              </a:rPr>
              <a:t>che ritiene opportuni nell’interesse delle parti, nei limiti delle domande proposte, e dei figli.</a:t>
            </a:r>
          </a:p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chemeClr val="tx1"/>
                </a:solidFill>
              </a:rPr>
              <a:t>L’ordinanza costituisce titolo esecutivo e titolo per l’iscrizione di ipoteca giudiziale; </a:t>
            </a:r>
          </a:p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chemeClr val="tx1"/>
                </a:solidFill>
              </a:rPr>
              <a:t>L’ordinanza conserva efficacia in caso di estinzione del processo finché non viene sostituita con un altro provvedimento.</a:t>
            </a:r>
          </a:p>
          <a:p>
            <a:pPr marL="285750" indent="-285750" algn="just">
              <a:buFontTx/>
              <a:buChar char="-"/>
            </a:pPr>
            <a:r>
              <a:rPr lang="it-IT" sz="1600" dirty="0">
                <a:solidFill>
                  <a:schemeClr val="tx1"/>
                </a:solidFill>
              </a:rPr>
              <a:t>Con la stessa ordinanza il giudice </a:t>
            </a:r>
            <a:r>
              <a:rPr lang="it-IT" sz="1600" b="1" dirty="0">
                <a:solidFill>
                  <a:schemeClr val="tx1"/>
                </a:solidFill>
              </a:rPr>
              <a:t>provvede sulle richieste istruttorie e predispone il calendario </a:t>
            </a:r>
            <a:r>
              <a:rPr lang="it-IT" sz="1600" dirty="0">
                <a:solidFill>
                  <a:schemeClr val="tx1"/>
                </a:solidFill>
              </a:rPr>
              <a:t>del processo, fissando entro 90 giorni l’udienza per l’assunzione dei mezzi di prova ammessi. </a:t>
            </a:r>
          </a:p>
        </p:txBody>
      </p:sp>
    </p:spTree>
    <p:extLst>
      <p:ext uri="{BB962C8B-B14F-4D97-AF65-F5344CB8AC3E}">
        <p14:creationId xmlns:p14="http://schemas.microsoft.com/office/powerpoint/2010/main" xmlns="" val="442794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xmlns="" id="{1E44631B-EA3D-C845-B8EA-90C5001C25F7}"/>
              </a:ext>
            </a:extLst>
          </p:cNvPr>
          <p:cNvSpPr/>
          <p:nvPr/>
        </p:nvSpPr>
        <p:spPr>
          <a:xfrm>
            <a:off x="3579224" y="196891"/>
            <a:ext cx="5111931" cy="1135521"/>
          </a:xfrm>
          <a:prstGeom prst="round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1600" b="1" dirty="0">
              <a:solidFill>
                <a:srgbClr val="FF0000"/>
              </a:solidFill>
            </a:endParaRPr>
          </a:p>
          <a:p>
            <a:pPr algn="ctr"/>
            <a:r>
              <a:rPr lang="it-IT" sz="2000" b="1" dirty="0">
                <a:solidFill>
                  <a:srgbClr val="FF0000"/>
                </a:solidFill>
              </a:rPr>
              <a:t>LA FASE DECISORIA</a:t>
            </a:r>
          </a:p>
          <a:p>
            <a:pPr algn="ctr"/>
            <a:r>
              <a:rPr lang="it-IT" sz="2000" b="1" dirty="0">
                <a:solidFill>
                  <a:srgbClr val="FF0000"/>
                </a:solidFill>
              </a:rPr>
              <a:t>Art. 473 </a:t>
            </a:r>
            <a:r>
              <a:rPr lang="it-IT" sz="2000" b="1" i="1" dirty="0">
                <a:solidFill>
                  <a:srgbClr val="FF0000"/>
                </a:solidFill>
              </a:rPr>
              <a:t>bis</a:t>
            </a:r>
            <a:r>
              <a:rPr lang="it-IT" sz="2000" b="1" dirty="0">
                <a:solidFill>
                  <a:srgbClr val="FF0000"/>
                </a:solidFill>
              </a:rPr>
              <a:t>.22, 4° comma</a:t>
            </a:r>
          </a:p>
          <a:p>
            <a:pPr algn="ctr"/>
            <a:r>
              <a:rPr lang="it-IT" sz="2000" b="1" dirty="0">
                <a:solidFill>
                  <a:srgbClr val="FF0000"/>
                </a:solidFill>
              </a:rPr>
              <a:t>Art. 473 </a:t>
            </a:r>
            <a:r>
              <a:rPr lang="it-IT" sz="2000" b="1" i="1" dirty="0">
                <a:solidFill>
                  <a:srgbClr val="FF0000"/>
                </a:solidFill>
              </a:rPr>
              <a:t>bis</a:t>
            </a:r>
            <a:r>
              <a:rPr lang="it-IT" sz="2000" b="1" dirty="0">
                <a:solidFill>
                  <a:srgbClr val="FF0000"/>
                </a:solidFill>
              </a:rPr>
              <a:t>.28</a:t>
            </a:r>
          </a:p>
          <a:p>
            <a:pPr algn="ctr"/>
            <a:endParaRPr lang="it-IT" sz="1600" b="1" dirty="0">
              <a:solidFill>
                <a:srgbClr val="FF0000"/>
              </a:solidFill>
            </a:endParaRPr>
          </a:p>
        </p:txBody>
      </p:sp>
      <p:sp>
        <p:nvSpPr>
          <p:cNvPr id="19" name="Rettangolo con angoli arrotondati 18">
            <a:extLst>
              <a:ext uri="{FF2B5EF4-FFF2-40B4-BE49-F238E27FC236}">
                <a16:creationId xmlns:a16="http://schemas.microsoft.com/office/drawing/2014/main" xmlns="" id="{2B8B28B7-2204-8520-C298-BF0C6238AC91}"/>
              </a:ext>
            </a:extLst>
          </p:cNvPr>
          <p:cNvSpPr/>
          <p:nvPr/>
        </p:nvSpPr>
        <p:spPr>
          <a:xfrm>
            <a:off x="533822" y="2355667"/>
            <a:ext cx="4856783" cy="4389121"/>
          </a:xfrm>
          <a:prstGeom prst="roundRect">
            <a:avLst/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b="1" dirty="0"/>
          </a:p>
          <a:p>
            <a:pPr algn="ctr"/>
            <a:endParaRPr lang="it-IT" b="1" dirty="0"/>
          </a:p>
          <a:p>
            <a:pPr algn="ctr"/>
            <a:endParaRPr lang="it-IT" b="1" dirty="0"/>
          </a:p>
          <a:p>
            <a:pPr algn="ctr"/>
            <a:endParaRPr lang="it-IT" b="1" dirty="0"/>
          </a:p>
          <a:p>
            <a:pPr algn="ctr"/>
            <a:endParaRPr lang="it-IT" b="1" dirty="0"/>
          </a:p>
          <a:p>
            <a:pPr algn="ctr"/>
            <a:endParaRPr lang="it-IT" b="1" dirty="0"/>
          </a:p>
          <a:p>
            <a:pPr algn="ctr"/>
            <a:endParaRPr lang="it-IT" b="1" dirty="0"/>
          </a:p>
          <a:p>
            <a:pPr algn="ctr"/>
            <a:endParaRPr lang="it-IT" b="1" dirty="0"/>
          </a:p>
          <a:p>
            <a:pPr algn="ctr"/>
            <a:endParaRPr lang="it-IT" b="1" dirty="0"/>
          </a:p>
          <a:p>
            <a:pPr algn="ctr"/>
            <a:endParaRPr lang="it-IT" b="1" dirty="0"/>
          </a:p>
          <a:p>
            <a:pPr algn="ctr"/>
            <a:r>
              <a:rPr lang="it-IT" b="1" dirty="0"/>
              <a:t>QUANDO LA CAUSA È MATURA PER LA DECISIONE SENZA BISOGNO DI MEZZI DI PROVA</a:t>
            </a:r>
          </a:p>
          <a:p>
            <a:pPr algn="ctr"/>
            <a:endParaRPr lang="it-IT" b="1" dirty="0"/>
          </a:p>
          <a:p>
            <a:pPr algn="just"/>
            <a:r>
              <a:rPr lang="it-IT" dirty="0"/>
              <a:t>Il giudice, fatte precisare le conclusioni,</a:t>
            </a:r>
          </a:p>
          <a:p>
            <a:pPr marL="285750" indent="-285750" algn="just">
              <a:buFontTx/>
              <a:buChar char="-"/>
            </a:pPr>
            <a:r>
              <a:rPr lang="it-IT" dirty="0"/>
              <a:t>pronuncia i provvedimenti temporanei e urgenti; </a:t>
            </a:r>
          </a:p>
          <a:p>
            <a:pPr marL="285750" indent="-285750" algn="just">
              <a:buFontTx/>
              <a:buChar char="-"/>
            </a:pPr>
            <a:r>
              <a:rPr lang="it-IT" dirty="0"/>
              <a:t>Ordina la discussione della causa nella stessa udienza o in una successiva se una delle parti lo richiede.</a:t>
            </a:r>
          </a:p>
          <a:p>
            <a:pPr algn="just"/>
            <a:r>
              <a:rPr lang="it-IT" dirty="0"/>
              <a:t>All’esito della discussione orale il giudice trattiene la causa in decisione, riservandosi, se delegato di riferire al collegio.</a:t>
            </a:r>
          </a:p>
          <a:p>
            <a:pPr algn="just"/>
            <a:endParaRPr lang="it-IT" dirty="0"/>
          </a:p>
          <a:p>
            <a:pPr algn="ctr"/>
            <a:endParaRPr lang="it-IT" b="1" dirty="0"/>
          </a:p>
          <a:p>
            <a:pPr algn="ctr"/>
            <a:endParaRPr lang="it-IT" b="1" dirty="0"/>
          </a:p>
          <a:p>
            <a:pPr algn="ctr"/>
            <a:endParaRPr lang="it-IT" b="1" dirty="0"/>
          </a:p>
          <a:p>
            <a:pPr algn="ctr"/>
            <a:endParaRPr lang="it-IT" b="1" dirty="0"/>
          </a:p>
          <a:p>
            <a:pPr algn="ctr"/>
            <a:endParaRPr lang="it-IT" b="1" dirty="0"/>
          </a:p>
          <a:p>
            <a:pPr algn="ctr"/>
            <a:endParaRPr lang="it-IT" b="1" dirty="0"/>
          </a:p>
          <a:p>
            <a:pPr algn="ctr"/>
            <a:endParaRPr lang="it-IT" b="1" dirty="0"/>
          </a:p>
          <a:p>
            <a:pPr algn="ctr"/>
            <a:endParaRPr lang="it-IT" b="1" dirty="0"/>
          </a:p>
          <a:p>
            <a:pPr algn="ctr"/>
            <a:endParaRPr lang="it-IT" b="1" dirty="0"/>
          </a:p>
          <a:p>
            <a:pPr algn="ctr"/>
            <a:r>
              <a:rPr lang="it-IT" b="1" dirty="0"/>
              <a:t>- </a:t>
            </a:r>
          </a:p>
        </p:txBody>
      </p:sp>
      <p:sp>
        <p:nvSpPr>
          <p:cNvPr id="21" name="Rettangolo con angoli arrotondati 20">
            <a:extLst>
              <a:ext uri="{FF2B5EF4-FFF2-40B4-BE49-F238E27FC236}">
                <a16:creationId xmlns:a16="http://schemas.microsoft.com/office/drawing/2014/main" xmlns="" id="{16D62481-0192-BA19-2E26-FEE402C37F03}"/>
              </a:ext>
            </a:extLst>
          </p:cNvPr>
          <p:cNvSpPr/>
          <p:nvPr/>
        </p:nvSpPr>
        <p:spPr>
          <a:xfrm>
            <a:off x="7001691" y="2355667"/>
            <a:ext cx="4781006" cy="4310742"/>
          </a:xfrm>
          <a:prstGeom prst="roundRect">
            <a:avLst>
              <a:gd name="adj" fmla="val 18856"/>
            </a:avLst>
          </a:prstGeom>
          <a:ln w="762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b="1" dirty="0"/>
          </a:p>
          <a:p>
            <a:pPr algn="ctr"/>
            <a:endParaRPr lang="it-IT" b="1" dirty="0"/>
          </a:p>
          <a:p>
            <a:pPr algn="ctr"/>
            <a:r>
              <a:rPr lang="it-IT" b="1" dirty="0"/>
              <a:t>SE È STATA SVOLTA LA FASE ISTRUTTORIA</a:t>
            </a:r>
          </a:p>
          <a:p>
            <a:pPr algn="just"/>
            <a:r>
              <a:rPr lang="it-IT" dirty="0"/>
              <a:t> </a:t>
            </a:r>
          </a:p>
          <a:p>
            <a:pPr algn="just"/>
            <a:r>
              <a:rPr lang="it-IT" dirty="0"/>
              <a:t>Il giudice fissa l’udienza di rimessione della causa in decisione e assegna alle parti 3 termini:</a:t>
            </a:r>
          </a:p>
          <a:p>
            <a:pPr marL="285750" indent="-285750" algn="just">
              <a:buFontTx/>
              <a:buChar char="-"/>
            </a:pPr>
            <a:r>
              <a:rPr lang="it-IT" dirty="0"/>
              <a:t>Non superiore a </a:t>
            </a:r>
            <a:r>
              <a:rPr lang="it-IT" b="1" dirty="0"/>
              <a:t>60 giorni </a:t>
            </a:r>
            <a:r>
              <a:rPr lang="it-IT" dirty="0"/>
              <a:t>prima dell’udienza per il deposito di note scritte di precisazione delle conclusioni;</a:t>
            </a:r>
          </a:p>
          <a:p>
            <a:pPr marL="285750" indent="-285750" algn="just">
              <a:buFontTx/>
              <a:buChar char="-"/>
            </a:pPr>
            <a:r>
              <a:rPr lang="it-IT" dirty="0"/>
              <a:t>Non superiore a </a:t>
            </a:r>
            <a:r>
              <a:rPr lang="it-IT" b="1" dirty="0"/>
              <a:t>30 giorni </a:t>
            </a:r>
            <a:r>
              <a:rPr lang="it-IT" dirty="0"/>
              <a:t>prima dell’udienza per il deposito delle comparse conclusionali;</a:t>
            </a:r>
          </a:p>
          <a:p>
            <a:pPr marL="285750" indent="-285750" algn="just">
              <a:buFontTx/>
              <a:buChar char="-"/>
            </a:pPr>
            <a:r>
              <a:rPr lang="it-IT" dirty="0"/>
              <a:t>Non superiore a </a:t>
            </a:r>
            <a:r>
              <a:rPr lang="it-IT" b="1" dirty="0"/>
              <a:t>15 giorni </a:t>
            </a:r>
            <a:r>
              <a:rPr lang="it-IT" dirty="0"/>
              <a:t>prima dell’udienza per il deposito delle memorie di replica.</a:t>
            </a:r>
          </a:p>
          <a:p>
            <a:pPr marL="285750" indent="-285750" algn="just">
              <a:buFontTx/>
              <a:buChar char="-"/>
            </a:pPr>
            <a:endParaRPr lang="it-IT" dirty="0"/>
          </a:p>
          <a:p>
            <a:pPr algn="ctr"/>
            <a:endParaRPr lang="it-IT" b="1" dirty="0"/>
          </a:p>
        </p:txBody>
      </p:sp>
      <p:cxnSp>
        <p:nvCxnSpPr>
          <p:cNvPr id="3" name="Connettore 2 2"/>
          <p:cNvCxnSpPr/>
          <p:nvPr/>
        </p:nvCxnSpPr>
        <p:spPr>
          <a:xfrm>
            <a:off x="7768046" y="1576251"/>
            <a:ext cx="1210491" cy="6357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/>
          <p:cNvCxnSpPr/>
          <p:nvPr/>
        </p:nvCxnSpPr>
        <p:spPr>
          <a:xfrm flipH="1">
            <a:off x="3187337" y="1576251"/>
            <a:ext cx="1349830" cy="6357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405591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C2BED075D094D47BEED1432A078DA6D" ma:contentTypeVersion="13" ma:contentTypeDescription="Creare un nuovo documento." ma:contentTypeScope="" ma:versionID="f3cbd1be3cf80f9eb7a1eab8f663d263">
  <xsd:schema xmlns:xsd="http://www.w3.org/2001/XMLSchema" xmlns:xs="http://www.w3.org/2001/XMLSchema" xmlns:p="http://schemas.microsoft.com/office/2006/metadata/properties" xmlns:ns2="e51b996e-8e65-4322-ab1b-b6986186a920" xmlns:ns3="d9027789-733c-4c69-9658-3261ad6a2ebe" targetNamespace="http://schemas.microsoft.com/office/2006/metadata/properties" ma:root="true" ma:fieldsID="132414a1fc5ad5f9535c9b5d22d52284" ns2:_="" ns3:_="">
    <xsd:import namespace="e51b996e-8e65-4322-ab1b-b6986186a920"/>
    <xsd:import namespace="d9027789-733c-4c69-9658-3261ad6a2e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1b996e-8e65-4322-ab1b-b6986186a9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Tag immagine" ma:readOnly="false" ma:fieldId="{5cf76f15-5ced-4ddc-b409-7134ff3c332f}" ma:taxonomyMulti="true" ma:sspId="b96d6b56-9229-47fc-a629-c3c0cfd3ea3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027789-733c-4c69-9658-3261ad6a2ebe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1f769226-c558-4de1-8254-a74a995603fc}" ma:internalName="TaxCatchAll" ma:showField="CatchAllData" ma:web="d9027789-733c-4c69-9658-3261ad6a2eb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9027789-733c-4c69-9658-3261ad6a2ebe" xsi:nil="true"/>
    <lcf76f155ced4ddcb4097134ff3c332f xmlns="e51b996e-8e65-4322-ab1b-b6986186a92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A996BA9-0551-4CA7-B92A-BD396C13438A}"/>
</file>

<file path=customXml/itemProps2.xml><?xml version="1.0" encoding="utf-8"?>
<ds:datastoreItem xmlns:ds="http://schemas.openxmlformats.org/officeDocument/2006/customXml" ds:itemID="{A7C0BF50-983A-42B1-BD94-17881461715D}"/>
</file>

<file path=customXml/itemProps3.xml><?xml version="1.0" encoding="utf-8"?>
<ds:datastoreItem xmlns:ds="http://schemas.openxmlformats.org/officeDocument/2006/customXml" ds:itemID="{2E4E1229-D7CD-4133-AB66-C2238E386849}"/>
</file>

<file path=docProps/app.xml><?xml version="1.0" encoding="utf-8"?>
<Properties xmlns="http://schemas.openxmlformats.org/officeDocument/2006/extended-properties" xmlns:vt="http://schemas.openxmlformats.org/officeDocument/2006/docPropsVTypes">
  <TotalTime>1165</TotalTime>
  <Words>1865</Words>
  <Application>Microsoft Office PowerPoint</Application>
  <PresentationFormat>Personalizzato</PresentationFormat>
  <Paragraphs>170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Tema di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anton</dc:creator>
  <cp:lastModifiedBy>giorgio poli</cp:lastModifiedBy>
  <cp:revision>94</cp:revision>
  <dcterms:created xsi:type="dcterms:W3CDTF">2023-06-11T15:34:09Z</dcterms:created>
  <dcterms:modified xsi:type="dcterms:W3CDTF">2023-07-18T06:06:49Z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0x0101006C2BED075D094D47BEED1432A078DA6D</vt:lpwstr>
  </property>
</Properties>
</file>