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57" r:id="rId5"/>
    <p:sldId id="265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2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3643B44-6C42-F9E8-31A0-D1EC65EC2F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5F243EB2-6ACF-EE15-236F-3CA5AE62E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0788A454-88D6-50B0-BD73-CBF786C10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BD4D9E83-161D-44ED-77D3-C21316E72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D19E2FE-C75B-FE62-4E92-DD41890E3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140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94052EC-802A-C88D-CD76-9CFC3F299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6347B461-102B-7B08-930C-9C7C19B0C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6C3DABA-FF21-EDD2-685F-99FD7AE29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C7552767-3155-C405-5A1D-7F0FB9E84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D3996B41-FF77-735D-C42E-5CFD78F2F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9190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AC1CCFD2-165A-4CA6-D875-68EA3F972D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AB25F788-64A5-22C5-6A89-C08FC99EF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AC35655-AE8F-F704-416B-2BB18E9EC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5CA49694-29C5-BD10-4D9F-0A509B725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20F0494-F2B0-8C6E-7BA6-8B533474F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8103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EA3C533-CD15-F2DB-7124-B6D978C98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25C448C-58F3-1A2B-E22E-BE1CAFA81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8FDF124-3A59-33A4-3BFA-4007C9FDD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91416D8-58C6-19D5-6EBF-D05DB324A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9DA13B32-8511-AD39-69E6-E25CCAD13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2403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61753178-5768-873B-C100-203AE7A88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867A51EB-1263-CCE3-AE16-028015CF8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7E3A501-5186-F869-3118-2FCE3E99C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283D04A-96E2-B181-4DCB-5A2BF2FCA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6B142ED9-99C3-19EF-C708-716A6E7F1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5212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75BC4F2-3A94-1347-C626-226653D31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D44186B-F625-E2D9-46E6-AF2AB10F8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05697244-D481-E772-968C-F7967A51A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9FB75493-5A87-2177-5548-A00C5D21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76C70C75-E821-DE25-464E-479167227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32A4A718-5218-12C1-24DE-F80C0FFA8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335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DD360AA7-A1BD-4452-2F3F-59EA0B90C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1B417D34-20CE-1366-297D-C97238A5F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82AF4CAE-8355-FF15-C4A1-5C511C4AD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C5760866-25E7-0457-3777-B53110157F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6D38E804-3D04-4D90-94C5-08B9754D1A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E73BF1EB-B28B-6FB3-46F4-F8A4FF202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846C052F-2201-42A3-96DA-AC6AE7864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5DBA5790-1AB4-4347-6EA0-96690B9E3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163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711F576-ED10-1F50-6E2E-C772EF235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E139780B-D407-33B6-265D-9284553F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A24F8B00-F762-4184-9E34-66B593FD1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D568B2AA-7E83-3161-9456-211E75AF1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470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EC912605-C68E-0551-BC0F-2C9BA9D2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1D6A22B7-D4E2-E63F-AC1A-1148D7CF6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F2C309BE-3AF3-46FA-FF60-765C7C89E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7721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3AC76212-D2BD-7F6E-836A-9083CFC62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97E0498B-9571-7310-92FC-A1BCAC0A0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E1C10748-0AB4-E312-2367-0075F737D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D2ADA07D-3091-5CDA-4BCC-99B18A531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C132E2D2-2EA2-E73F-D835-AD5359C6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27C7EA03-4255-978D-382C-6C3C6972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45587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2A368E5-1C95-8073-ACCA-460403625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3A31697C-8D20-F884-33C9-440C4A3262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63D01FEE-4318-9253-D716-5581460B5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3DB41644-07BD-2044-C2CD-4F406765F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3B1B53B6-DFE7-A9D4-A956-1C8D8CBD1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488792E6-DC89-8F2A-B8F5-20A10C97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310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AADCA477-0BFE-1CA6-8F0A-864913357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FF5DEF50-CCAA-4ED5-2F2D-BF4E700B2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1E21E0B-B07C-AD17-F65A-42EA25DE95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EDFE3-DA2A-4C9B-BDAD-651B7EA3AB48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85C4FB18-1C1B-A544-5980-44245D7AA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5620C527-FD0B-7B0B-A40F-56258602E0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BB831-23E1-4B65-8D15-F526AD84D7E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5999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812869" y="69669"/>
            <a:ext cx="6270171" cy="1715588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IL PROCESSO DEL LAVORO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ARTT. 409 e ss. </a:t>
            </a:r>
            <a:r>
              <a:rPr lang="it-IT" b="1" dirty="0" err="1">
                <a:solidFill>
                  <a:srgbClr val="FF0000"/>
                </a:solidFill>
              </a:rPr>
              <a:t>c.p.c.</a:t>
            </a:r>
            <a:endParaRPr lang="it-IT" b="1" dirty="0">
              <a:solidFill>
                <a:srgbClr val="FF0000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Si applica alle controversie di cui agli artt. 409 ss. </a:t>
            </a:r>
            <a:r>
              <a:rPr lang="it-IT" dirty="0" err="1">
                <a:solidFill>
                  <a:schemeClr val="tx1"/>
                </a:solidFill>
              </a:rPr>
              <a:t>c.p.c.</a:t>
            </a:r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Ai sensi dell’art. 410 </a:t>
            </a:r>
            <a:r>
              <a:rPr lang="it-IT" dirty="0" err="1">
                <a:solidFill>
                  <a:schemeClr val="tx1"/>
                </a:solidFill>
              </a:rPr>
              <a:t>c.p.c.</a:t>
            </a:r>
            <a:r>
              <a:rPr lang="it-IT" dirty="0">
                <a:solidFill>
                  <a:schemeClr val="tx1"/>
                </a:solidFill>
              </a:rPr>
              <a:t> è previsto un </a:t>
            </a:r>
            <a:r>
              <a:rPr lang="it-IT" b="1" dirty="0">
                <a:solidFill>
                  <a:schemeClr val="tx1"/>
                </a:solidFill>
              </a:rPr>
              <a:t>preventivo tentativo di conciliazione </a:t>
            </a:r>
            <a:r>
              <a:rPr lang="it-IT" dirty="0">
                <a:solidFill>
                  <a:schemeClr val="tx1"/>
                </a:solidFill>
              </a:rPr>
              <a:t>di carattere </a:t>
            </a:r>
            <a:r>
              <a:rPr lang="it-IT" b="1" dirty="0">
                <a:solidFill>
                  <a:schemeClr val="tx1"/>
                </a:solidFill>
              </a:rPr>
              <a:t>FACOLTATIVO </a:t>
            </a:r>
            <a:r>
              <a:rPr lang="it-IT" dirty="0">
                <a:solidFill>
                  <a:schemeClr val="tx1"/>
                </a:solidFill>
              </a:rPr>
              <a:t>presso la commissione di conciliazione.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2FB0B93C-572C-454A-2601-F7D449E1177F}"/>
              </a:ext>
            </a:extLst>
          </p:cNvPr>
          <p:cNvSpPr/>
          <p:nvPr/>
        </p:nvSpPr>
        <p:spPr>
          <a:xfrm>
            <a:off x="69670" y="2081354"/>
            <a:ext cx="5199016" cy="209876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Forma della domanda, art. 414 </a:t>
            </a:r>
            <a:r>
              <a:rPr lang="it-IT" sz="1600" b="1" dirty="0" err="1">
                <a:solidFill>
                  <a:schemeClr val="tx1"/>
                </a:solidFill>
              </a:rPr>
              <a:t>c.p.c.</a:t>
            </a:r>
            <a:endParaRPr lang="it-IT" sz="1600" b="1" dirty="0">
              <a:solidFill>
                <a:schemeClr val="tx1"/>
              </a:solidFill>
            </a:endParaRPr>
          </a:p>
          <a:p>
            <a:pPr algn="just"/>
            <a:r>
              <a:rPr lang="it-IT" sz="1400" dirty="0">
                <a:solidFill>
                  <a:schemeClr val="tx1"/>
                </a:solidFill>
              </a:rPr>
              <a:t>La domanda si propone con </a:t>
            </a:r>
            <a:r>
              <a:rPr lang="it-IT" sz="1400" b="1" dirty="0">
                <a:solidFill>
                  <a:schemeClr val="tx1"/>
                </a:solidFill>
              </a:rPr>
              <a:t>RICORSO</a:t>
            </a:r>
            <a:r>
              <a:rPr lang="it-IT" sz="1400" dirty="0">
                <a:solidFill>
                  <a:schemeClr val="tx1"/>
                </a:solidFill>
              </a:rPr>
              <a:t> che deve contenere l’indicazione: 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Del giudice;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Delle parti;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Dell’oggetto della domanda;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Dei fatti e degli elementi di diritto su cui si fonda e relative conclusioni;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Dei mezzi di prova di cui il ricorrente intende avvalersi.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6322423" y="2081354"/>
            <a:ext cx="5712823" cy="209876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400" dirty="0"/>
              <a:t>Il ricorso è depositato presso la cancelleria del giudice competente; entro 5 giorni il giudice fissa con decreto l’udienza di discussione.</a:t>
            </a:r>
          </a:p>
          <a:p>
            <a:pPr algn="just"/>
            <a:r>
              <a:rPr lang="it-IT" sz="1400" dirty="0"/>
              <a:t>Tra il deposito del ricorso e l’udienza di discussione </a:t>
            </a:r>
            <a:r>
              <a:rPr lang="it-IT" sz="1400" b="1" dirty="0"/>
              <a:t>non</a:t>
            </a:r>
            <a:r>
              <a:rPr lang="it-IT" sz="1400" dirty="0"/>
              <a:t> devono intercorrere </a:t>
            </a:r>
            <a:r>
              <a:rPr lang="it-IT" sz="1400" b="1" dirty="0"/>
              <a:t>più di 60 giorni</a:t>
            </a:r>
            <a:r>
              <a:rPr lang="it-IT" sz="1400" dirty="0"/>
              <a:t>.</a:t>
            </a:r>
          </a:p>
          <a:p>
            <a:pPr algn="just"/>
            <a:r>
              <a:rPr lang="it-IT" sz="1400" dirty="0"/>
              <a:t>Il ricorso e il decreto di fissazione dell’udienza devono essere notificati al convenuto </a:t>
            </a:r>
            <a:r>
              <a:rPr lang="it-IT" sz="1400" b="1" dirty="0"/>
              <a:t>entro 10 giorni</a:t>
            </a:r>
            <a:r>
              <a:rPr lang="it-IT" sz="1400" dirty="0"/>
              <a:t>. Tra la notificazione e l’udienza deve intercorrere un termine </a:t>
            </a:r>
            <a:r>
              <a:rPr lang="it-IT" sz="1400" b="1" dirty="0"/>
              <a:t>non minore di 30 giorni</a:t>
            </a:r>
            <a:r>
              <a:rPr lang="it-IT" sz="1400" dirty="0"/>
              <a:t>.</a:t>
            </a:r>
          </a:p>
        </p:txBody>
      </p:sp>
      <p:sp>
        <p:nvSpPr>
          <p:cNvPr id="4" name="Freccia a destra 3"/>
          <p:cNvSpPr/>
          <p:nvPr/>
        </p:nvSpPr>
        <p:spPr>
          <a:xfrm>
            <a:off x="5396375" y="2888418"/>
            <a:ext cx="79835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con angoli arrotondati 15">
            <a:extLst>
              <a:ext uri="{FF2B5EF4-FFF2-40B4-BE49-F238E27FC236}">
                <a16:creationId xmlns:a16="http://schemas.microsoft.com/office/drawing/2014/main" xmlns="" id="{2FB0B93C-572C-454A-2601-F7D449E1177F}"/>
              </a:ext>
            </a:extLst>
          </p:cNvPr>
          <p:cNvSpPr/>
          <p:nvPr/>
        </p:nvSpPr>
        <p:spPr>
          <a:xfrm>
            <a:off x="1558834" y="4476211"/>
            <a:ext cx="8577943" cy="230776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Costituzione del convenuto, art. 416 </a:t>
            </a:r>
            <a:r>
              <a:rPr lang="it-IT" sz="1600" b="1" dirty="0" err="1">
                <a:solidFill>
                  <a:schemeClr val="tx1"/>
                </a:solidFill>
              </a:rPr>
              <a:t>c.p.c.</a:t>
            </a:r>
            <a:endParaRPr lang="it-IT" sz="1600" b="1" dirty="0">
              <a:solidFill>
                <a:schemeClr val="tx1"/>
              </a:solidFill>
            </a:endParaRPr>
          </a:p>
          <a:p>
            <a:pPr algn="just"/>
            <a:r>
              <a:rPr lang="it-IT" sz="1400" dirty="0">
                <a:solidFill>
                  <a:schemeClr val="tx1"/>
                </a:solidFill>
              </a:rPr>
              <a:t>Il convenuto deve costituirsi </a:t>
            </a:r>
            <a:r>
              <a:rPr lang="it-IT" sz="1400" b="1" dirty="0">
                <a:solidFill>
                  <a:schemeClr val="tx1"/>
                </a:solidFill>
              </a:rPr>
              <a:t>almeno 10 giorni prima dell’udienza </a:t>
            </a:r>
            <a:r>
              <a:rPr lang="it-IT" sz="1400" dirty="0">
                <a:solidFill>
                  <a:schemeClr val="tx1"/>
                </a:solidFill>
              </a:rPr>
              <a:t>mediante deposito della </a:t>
            </a:r>
            <a:r>
              <a:rPr lang="it-IT" sz="1400" b="1" dirty="0">
                <a:solidFill>
                  <a:schemeClr val="tx1"/>
                </a:solidFill>
              </a:rPr>
              <a:t>MEMORIA DIFENSIVA </a:t>
            </a:r>
            <a:r>
              <a:rPr lang="it-IT" sz="1400" dirty="0">
                <a:solidFill>
                  <a:schemeClr val="tx1"/>
                </a:solidFill>
              </a:rPr>
              <a:t>nella quale devono essere proposte,  </a:t>
            </a:r>
            <a:r>
              <a:rPr lang="it-IT" sz="1400" b="1" dirty="0">
                <a:solidFill>
                  <a:schemeClr val="tx1"/>
                </a:solidFill>
              </a:rPr>
              <a:t>a pena di decadenza</a:t>
            </a:r>
            <a:r>
              <a:rPr lang="it-IT" sz="1400" dirty="0">
                <a:solidFill>
                  <a:schemeClr val="tx1"/>
                </a:solidFill>
              </a:rPr>
              <a:t>: 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Eventuali domande riconvenzionali;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Eccezioni processuali e di merito non rilevabili d’ufficio.</a:t>
            </a:r>
          </a:p>
          <a:p>
            <a:pPr algn="just"/>
            <a:r>
              <a:rPr lang="it-IT" sz="1400" dirty="0">
                <a:solidFill>
                  <a:schemeClr val="tx1"/>
                </a:solidFill>
              </a:rPr>
              <a:t>Inoltre, nella stessa memoria, il convenuto deve: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Prendere posizione circa i fatti affermati dall’attore;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Proporre tutte le sue difese;</a:t>
            </a:r>
          </a:p>
          <a:p>
            <a:pPr marL="285750" indent="-285750" algn="just">
              <a:buFontTx/>
              <a:buChar char="-"/>
            </a:pPr>
            <a:r>
              <a:rPr lang="it-IT" sz="1400" dirty="0">
                <a:solidFill>
                  <a:schemeClr val="tx1"/>
                </a:solidFill>
              </a:rPr>
              <a:t>Indicare, </a:t>
            </a:r>
            <a:r>
              <a:rPr lang="it-IT" sz="1400" b="1" dirty="0">
                <a:solidFill>
                  <a:schemeClr val="tx1"/>
                </a:solidFill>
              </a:rPr>
              <a:t>a pena di decadenza</a:t>
            </a:r>
            <a:r>
              <a:rPr lang="it-IT" sz="1400" dirty="0">
                <a:solidFill>
                  <a:schemeClr val="tx1"/>
                </a:solidFill>
              </a:rPr>
              <a:t>, i mezzi di prova di cui intende avvalersi e i documenti che deve contestualmente depositare.</a:t>
            </a:r>
          </a:p>
          <a:p>
            <a:pPr algn="just"/>
            <a:endParaRPr lang="it-IT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700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4">
            <a:extLst>
              <a:ext uri="{FF2B5EF4-FFF2-40B4-BE49-F238E27FC236}">
                <a16:creationId xmlns:a16="http://schemas.microsoft.com/office/drawing/2014/main" xmlns="" id="{9F6CC84C-D45C-700B-2575-7FF3EB8092F8}"/>
              </a:ext>
            </a:extLst>
          </p:cNvPr>
          <p:cNvSpPr/>
          <p:nvPr/>
        </p:nvSpPr>
        <p:spPr>
          <a:xfrm>
            <a:off x="2029097" y="69669"/>
            <a:ext cx="7741920" cy="2464525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UDIENZA DI DISCUSSIONE, ART. 420 </a:t>
            </a:r>
            <a:r>
              <a:rPr lang="it-IT" sz="1600" b="1" dirty="0" err="1">
                <a:solidFill>
                  <a:srgbClr val="FF0000"/>
                </a:solidFill>
              </a:rPr>
              <a:t>c.p.c.</a:t>
            </a:r>
            <a:endParaRPr lang="it-IT" sz="1600" b="1" dirty="0">
              <a:solidFill>
                <a:srgbClr val="FF0000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Il  giudice </a:t>
            </a:r>
            <a:r>
              <a:rPr lang="it-IT" sz="1600" b="1" dirty="0">
                <a:solidFill>
                  <a:schemeClr val="tx1"/>
                </a:solidFill>
              </a:rPr>
              <a:t>interroga liberamente le parti</a:t>
            </a:r>
            <a:r>
              <a:rPr lang="it-IT" sz="1600" dirty="0">
                <a:solidFill>
                  <a:schemeClr val="tx1"/>
                </a:solidFill>
              </a:rPr>
              <a:t>, tenute a comparire personalmente, e </a:t>
            </a:r>
            <a:r>
              <a:rPr lang="it-IT" sz="1600" b="1" dirty="0">
                <a:solidFill>
                  <a:schemeClr val="tx1"/>
                </a:solidFill>
              </a:rPr>
              <a:t>tenta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b="1" dirty="0">
                <a:solidFill>
                  <a:schemeClr val="tx1"/>
                </a:solidFill>
              </a:rPr>
              <a:t>la conciliazione </a:t>
            </a:r>
            <a:r>
              <a:rPr lang="it-IT" sz="1600" dirty="0">
                <a:solidFill>
                  <a:schemeClr val="tx1"/>
                </a:solidFill>
              </a:rPr>
              <a:t>(tentativo obbligatorio);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Se la causa risulta già matura per la decisione o sorgono questioni di giurisdizione o competenza o altre pregiudiziali la cui decisione </a:t>
            </a:r>
            <a:r>
              <a:rPr lang="it-IT" sz="1600" b="1" dirty="0">
                <a:solidFill>
                  <a:schemeClr val="tx1"/>
                </a:solidFill>
              </a:rPr>
              <a:t>può definire il giudizio</a:t>
            </a:r>
            <a:r>
              <a:rPr lang="it-IT" sz="1600" dirty="0">
                <a:solidFill>
                  <a:schemeClr val="tx1"/>
                </a:solidFill>
              </a:rPr>
              <a:t>, il giudice invita le parti alla discussione e pronuncia sentenza dando lettura del dispositivo;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Il giudice </a:t>
            </a:r>
            <a:r>
              <a:rPr lang="it-IT" sz="1600" b="1" dirty="0">
                <a:solidFill>
                  <a:schemeClr val="tx1"/>
                </a:solidFill>
              </a:rPr>
              <a:t>decide sull’ammissione dei mezzi di prova </a:t>
            </a:r>
            <a:r>
              <a:rPr lang="it-IT" sz="1600" dirty="0">
                <a:solidFill>
                  <a:schemeClr val="tx1"/>
                </a:solidFill>
              </a:rPr>
              <a:t>e, se possibile, alla loro immediata </a:t>
            </a:r>
            <a:r>
              <a:rPr lang="it-IT" sz="1600" b="1" dirty="0">
                <a:solidFill>
                  <a:schemeClr val="tx1"/>
                </a:solidFill>
              </a:rPr>
              <a:t>assunzione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 flipH="1">
            <a:off x="1423843" y="3117669"/>
            <a:ext cx="9204960" cy="118436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b="1" dirty="0">
                <a:solidFill>
                  <a:schemeClr val="tx1"/>
                </a:solidFill>
              </a:rPr>
              <a:t>In ogni momento il giudice può</a:t>
            </a:r>
            <a:r>
              <a:rPr lang="it-IT" sz="1600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Indicare alle parti le </a:t>
            </a:r>
            <a:r>
              <a:rPr lang="it-IT" sz="1600" b="1" dirty="0">
                <a:solidFill>
                  <a:schemeClr val="tx1"/>
                </a:solidFill>
              </a:rPr>
              <a:t>irregolarità</a:t>
            </a:r>
            <a:r>
              <a:rPr lang="it-IT" sz="1600" dirty="0">
                <a:solidFill>
                  <a:schemeClr val="tx1"/>
                </a:solidFill>
              </a:rPr>
              <a:t> degli atti e dei documenti che possono essere sanati;</a:t>
            </a:r>
          </a:p>
          <a:p>
            <a:pPr marL="285750" indent="-285750" algn="just"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Disporre d’ufficio l’ammissione dei di ogni mezzo di  prova</a:t>
            </a:r>
            <a:r>
              <a:rPr lang="it-IT" sz="1600" dirty="0">
                <a:solidFill>
                  <a:schemeClr val="tx1"/>
                </a:solidFill>
              </a:rPr>
              <a:t>, anche al di fuori dei limiti del c.c., eccetto il giuramento decisorio.</a:t>
            </a:r>
          </a:p>
        </p:txBody>
      </p:sp>
      <p:sp>
        <p:nvSpPr>
          <p:cNvPr id="17" name="Rettangolo con angoli arrotondati 4">
            <a:extLst>
              <a:ext uri="{FF2B5EF4-FFF2-40B4-BE49-F238E27FC236}">
                <a16:creationId xmlns:a16="http://schemas.microsoft.com/office/drawing/2014/main" xmlns="" id="{9F6CC84C-D45C-700B-2575-7FF3EB8092F8}"/>
              </a:ext>
            </a:extLst>
          </p:cNvPr>
          <p:cNvSpPr/>
          <p:nvPr/>
        </p:nvSpPr>
        <p:spPr>
          <a:xfrm>
            <a:off x="1423843" y="4881156"/>
            <a:ext cx="9204961" cy="186798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Esaurita la discussione orale, nell’udienza il giudice, udite le conclusioni, pronuncia sentenza dando lettura del dispositivo e della motivazione. In caso di particolare complessità, il giudice fissa un termine non superiore a 60 giorni per il deposito della sentenza. 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Se necessario, il giudice concede alle parti un termine non superiore a </a:t>
            </a:r>
            <a:r>
              <a:rPr lang="it-IT" sz="1600" b="1" dirty="0">
                <a:solidFill>
                  <a:schemeClr val="tx1"/>
                </a:solidFill>
              </a:rPr>
              <a:t>10 giorni </a:t>
            </a:r>
            <a:r>
              <a:rPr lang="it-IT" sz="1600" dirty="0">
                <a:solidFill>
                  <a:schemeClr val="tx1"/>
                </a:solidFill>
              </a:rPr>
              <a:t>per il deposito di</a:t>
            </a:r>
            <a:r>
              <a:rPr lang="it-IT" sz="1600" b="1" dirty="0">
                <a:solidFill>
                  <a:schemeClr val="tx1"/>
                </a:solidFill>
              </a:rPr>
              <a:t> note difensive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Le sentenze che pronunciano condanna a favore del lavoratore sono immediatamente esecutive sulla base della copia del dispositivo letto in udienza, senza attendere il deposito in cancelleria.</a:t>
            </a:r>
          </a:p>
        </p:txBody>
      </p:sp>
      <p:sp>
        <p:nvSpPr>
          <p:cNvPr id="21" name="Freccia in su 20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708464" y="2643051"/>
            <a:ext cx="635725" cy="3744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708460" y="4402183"/>
            <a:ext cx="635725" cy="37446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4067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836819" y="107568"/>
            <a:ext cx="5947954" cy="116976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LE NOVITA’ DELL’APPELLO NEL GIUDIZIO DEL LAVORO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6622872" y="4362750"/>
            <a:ext cx="5195314" cy="2264473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ART. 437 e 438 </a:t>
            </a:r>
            <a:r>
              <a:rPr lang="it-IT" sz="1600" b="1" dirty="0" err="1"/>
              <a:t>c.p.c</a:t>
            </a:r>
            <a:r>
              <a:rPr lang="it-IT" sz="1600" dirty="0" err="1"/>
              <a:t>.</a:t>
            </a:r>
            <a:endParaRPr lang="it-IT" sz="1600" dirty="0"/>
          </a:p>
          <a:p>
            <a:pPr algn="just"/>
            <a:r>
              <a:rPr lang="it-IT" sz="1600" dirty="0"/>
              <a:t>Quando non provvede ai sensi dell’art. 436 </a:t>
            </a:r>
            <a:r>
              <a:rPr lang="it-IT" sz="1600" i="1" dirty="0"/>
              <a:t>bis</a:t>
            </a:r>
            <a:r>
              <a:rPr lang="it-IT" sz="1600" dirty="0"/>
              <a:t> </a:t>
            </a:r>
            <a:r>
              <a:rPr lang="it-IT" sz="1600" dirty="0" err="1"/>
              <a:t>c.p.c.</a:t>
            </a:r>
            <a:r>
              <a:rPr lang="it-IT" sz="1600" dirty="0"/>
              <a:t>, il collegio, sentiti i difensori delle parti, pronuncia sentenza dando lettura del dispositivo in udienza.</a:t>
            </a:r>
          </a:p>
          <a:p>
            <a:pPr algn="just"/>
            <a:r>
              <a:rPr lang="it-IT" sz="1600" dirty="0"/>
              <a:t>La sentenza deve essere depositata entro 60 giorni dalla pronuncia. </a:t>
            </a: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751360" y="1436913"/>
            <a:ext cx="484632" cy="4441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226423" y="1790897"/>
            <a:ext cx="5138057" cy="205829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ART. 434 </a:t>
            </a:r>
            <a:r>
              <a:rPr lang="it-IT" sz="1600" b="1" dirty="0" err="1"/>
              <a:t>c.p.c.</a:t>
            </a:r>
            <a:endParaRPr lang="it-IT" sz="1600" b="1" dirty="0"/>
          </a:p>
          <a:p>
            <a:pPr algn="just"/>
            <a:r>
              <a:rPr lang="it-IT" sz="1600" dirty="0"/>
              <a:t>L’appello deve essere motivato e per ciascuno dei </a:t>
            </a:r>
            <a:r>
              <a:rPr lang="it-IT" sz="1600" b="1" dirty="0"/>
              <a:t>motivi</a:t>
            </a:r>
            <a:r>
              <a:rPr lang="it-IT" sz="1600" dirty="0"/>
              <a:t> deve indicare in modo </a:t>
            </a:r>
            <a:r>
              <a:rPr lang="it-IT" sz="1600" b="1" dirty="0"/>
              <a:t>chiaro, sintetico e specifico</a:t>
            </a:r>
            <a:r>
              <a:rPr lang="it-IT" sz="1600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Il </a:t>
            </a:r>
            <a:r>
              <a:rPr lang="it-IT" sz="1600" b="1" dirty="0"/>
              <a:t>capo</a:t>
            </a:r>
            <a:r>
              <a:rPr lang="it-IT" sz="1600" dirty="0"/>
              <a:t> della decisione impugnato;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Le </a:t>
            </a:r>
            <a:r>
              <a:rPr lang="it-IT" sz="1600" b="1" dirty="0"/>
              <a:t>censure</a:t>
            </a:r>
            <a:r>
              <a:rPr lang="it-IT" sz="1600" dirty="0"/>
              <a:t> proposte alla ricostruzione dei fatti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Le </a:t>
            </a:r>
            <a:r>
              <a:rPr lang="it-IT" sz="1600" b="1" dirty="0"/>
              <a:t>violazioni</a:t>
            </a:r>
            <a:r>
              <a:rPr lang="it-IT" sz="1600" dirty="0"/>
              <a:t> di legge denunciate</a:t>
            </a:r>
          </a:p>
        </p:txBody>
      </p:sp>
      <p:sp>
        <p:nvSpPr>
          <p:cNvPr id="8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226423" y="4374524"/>
            <a:ext cx="5138057" cy="2252699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ART. 436 </a:t>
            </a:r>
            <a:r>
              <a:rPr lang="it-IT" sz="1600" b="1" i="1" dirty="0"/>
              <a:t>BIS</a:t>
            </a:r>
            <a:r>
              <a:rPr lang="it-IT" sz="1600" b="1" dirty="0"/>
              <a:t> </a:t>
            </a:r>
            <a:r>
              <a:rPr lang="it-IT" sz="1600" b="1" dirty="0" err="1"/>
              <a:t>c.p.c.</a:t>
            </a:r>
            <a:endParaRPr lang="it-IT" sz="1600" b="1" dirty="0"/>
          </a:p>
          <a:p>
            <a:pPr algn="just"/>
            <a:r>
              <a:rPr lang="it-IT" sz="1600" dirty="0"/>
              <a:t>Nei casi di:</a:t>
            </a:r>
          </a:p>
          <a:p>
            <a:pPr marL="285750" indent="-285750" algn="just">
              <a:buFontTx/>
              <a:buChar char="-"/>
            </a:pPr>
            <a:r>
              <a:rPr lang="it-IT" sz="1600" b="1" dirty="0"/>
              <a:t>Improcedibilità</a:t>
            </a:r>
            <a:r>
              <a:rPr lang="it-IT" sz="1600" dirty="0"/>
              <a:t>, </a:t>
            </a:r>
            <a:r>
              <a:rPr lang="it-IT" sz="1600" i="1" dirty="0"/>
              <a:t>ex</a:t>
            </a:r>
            <a:r>
              <a:rPr lang="it-IT" sz="1600" dirty="0"/>
              <a:t> art. 348 </a:t>
            </a:r>
            <a:r>
              <a:rPr lang="it-IT" sz="1600" dirty="0" err="1"/>
              <a:t>c.p.c.</a:t>
            </a:r>
            <a:endParaRPr lang="it-IT" sz="1600" dirty="0"/>
          </a:p>
          <a:p>
            <a:pPr marL="285750" indent="-285750" algn="just">
              <a:buFontTx/>
              <a:buChar char="-"/>
            </a:pPr>
            <a:r>
              <a:rPr lang="it-IT" sz="1600" b="1" dirty="0"/>
              <a:t>Inammissibilità</a:t>
            </a:r>
            <a:r>
              <a:rPr lang="it-IT" sz="1600" dirty="0"/>
              <a:t>, </a:t>
            </a:r>
            <a:r>
              <a:rPr lang="it-IT" sz="1600" b="1" dirty="0"/>
              <a:t>manifesta infondatezza</a:t>
            </a:r>
            <a:r>
              <a:rPr lang="it-IT" sz="1600" dirty="0"/>
              <a:t>, </a:t>
            </a:r>
            <a:r>
              <a:rPr lang="it-IT" sz="1600" i="1" dirty="0"/>
              <a:t>ex</a:t>
            </a:r>
            <a:r>
              <a:rPr lang="it-IT" sz="1600" dirty="0"/>
              <a:t> art. 348 </a:t>
            </a:r>
            <a:r>
              <a:rPr lang="it-IT" sz="1600" i="1" dirty="0"/>
              <a:t>bis</a:t>
            </a:r>
            <a:r>
              <a:rPr lang="it-IT" sz="1600" dirty="0"/>
              <a:t> </a:t>
            </a:r>
            <a:r>
              <a:rPr lang="it-IT" sz="1600" dirty="0" err="1"/>
              <a:t>c.p.c.</a:t>
            </a:r>
            <a:endParaRPr lang="it-IT" sz="1600" dirty="0"/>
          </a:p>
          <a:p>
            <a:pPr marL="285750" indent="-285750" algn="just">
              <a:buFontTx/>
              <a:buChar char="-"/>
            </a:pPr>
            <a:r>
              <a:rPr lang="it-IT" sz="1600" b="1" dirty="0"/>
              <a:t>Manifesta fondatezza</a:t>
            </a:r>
            <a:r>
              <a:rPr lang="it-IT" sz="1600" dirty="0"/>
              <a:t>, </a:t>
            </a:r>
            <a:r>
              <a:rPr lang="it-IT" sz="1600" i="1" dirty="0"/>
              <a:t>ex</a:t>
            </a:r>
            <a:r>
              <a:rPr lang="it-IT" sz="1600" dirty="0"/>
              <a:t> art. 350, 3° comma, </a:t>
            </a:r>
            <a:r>
              <a:rPr lang="it-IT" sz="1600" dirty="0" err="1"/>
              <a:t>c.p.c.</a:t>
            </a:r>
            <a:endParaRPr lang="it-IT" sz="1600" dirty="0"/>
          </a:p>
          <a:p>
            <a:pPr algn="just"/>
            <a:r>
              <a:rPr lang="it-IT" sz="1600" dirty="0"/>
              <a:t>Il collegio, sentite le parti, pronuncia sentenza dando lettura del dispositivo e della </a:t>
            </a:r>
            <a:r>
              <a:rPr lang="it-IT" sz="1600" b="1" dirty="0"/>
              <a:t>motivazione </a:t>
            </a:r>
            <a:r>
              <a:rPr lang="it-IT" sz="1600" dirty="0"/>
              <a:t>redatta in forma </a:t>
            </a:r>
            <a:r>
              <a:rPr lang="it-IT" sz="1600" b="1" dirty="0"/>
              <a:t>sintetica</a:t>
            </a:r>
          </a:p>
        </p:txBody>
      </p:sp>
      <p:sp>
        <p:nvSpPr>
          <p:cNvPr id="10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6622872" y="1790898"/>
            <a:ext cx="5046612" cy="2058291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Viene meno il meccanismo del filtro in appello e, quindi, il rinvio agli artt. 348 </a:t>
            </a:r>
            <a:r>
              <a:rPr lang="it-IT" sz="1600" i="1" dirty="0">
                <a:solidFill>
                  <a:schemeClr val="tx1"/>
                </a:solidFill>
              </a:rPr>
              <a:t>bis</a:t>
            </a:r>
            <a:r>
              <a:rPr lang="it-IT" sz="1600" dirty="0">
                <a:solidFill>
                  <a:schemeClr val="tx1"/>
                </a:solidFill>
              </a:rPr>
              <a:t> e 348 </a:t>
            </a:r>
            <a:r>
              <a:rPr lang="it-IT" sz="1600" i="1" dirty="0">
                <a:solidFill>
                  <a:schemeClr val="tx1"/>
                </a:solidFill>
              </a:rPr>
              <a:t>ter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>
                <a:solidFill>
                  <a:schemeClr val="tx1"/>
                </a:solidFill>
              </a:rPr>
              <a:t>c.p.c.</a:t>
            </a:r>
            <a:r>
              <a:rPr lang="it-IT" sz="1600" dirty="0">
                <a:solidFill>
                  <a:schemeClr val="tx1"/>
                </a:solidFill>
              </a:rPr>
              <a:t> ante riforma</a:t>
            </a:r>
          </a:p>
        </p:txBody>
      </p:sp>
    </p:spTree>
    <p:extLst>
      <p:ext uri="{BB962C8B-B14F-4D97-AF65-F5344CB8AC3E}">
        <p14:creationId xmlns:p14="http://schemas.microsoft.com/office/powerpoint/2010/main" xmlns="" val="782654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xmlns="" id="{9F6CC84C-D45C-700B-2575-7FF3EB8092F8}"/>
              </a:ext>
            </a:extLst>
          </p:cNvPr>
          <p:cNvSpPr/>
          <p:nvPr/>
        </p:nvSpPr>
        <p:spPr>
          <a:xfrm>
            <a:off x="2437874" y="1066798"/>
            <a:ext cx="6834231" cy="272578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La riforma del processo civile ha</a:t>
            </a: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ABROGATO il c.d. RITO FORNERO</a:t>
            </a: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Art. 1, commi dal 47 al 69, L. n. 92/2012</a:t>
            </a:r>
          </a:p>
          <a:p>
            <a:pPr algn="just"/>
            <a:r>
              <a:rPr lang="it-IT" dirty="0"/>
              <a:t>Era applicabile alle controversie aventi ad oggetto l'impugnativa dei licenziamenti previsti dall'art. 18 dello Statuto dei lavoratori (l. n.300/1970). Il procedimento si distingueva in due fasi: una prima, c.d. sommaria, introdotta senza particolari formalità; una seconda, eventuale, a cognizione piena, sempre davanti al giudice del lavoro.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016973BA-7B4E-FEB1-E19E-AE176E85A262}"/>
              </a:ext>
            </a:extLst>
          </p:cNvPr>
          <p:cNvSpPr txBox="1"/>
          <p:nvPr/>
        </p:nvSpPr>
        <p:spPr>
          <a:xfrm>
            <a:off x="257263" y="162674"/>
            <a:ext cx="116774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</a:rPr>
              <a:t>L’IMPUGNATIVA DEL LICENZIAMENTO</a:t>
            </a:r>
          </a:p>
        </p:txBody>
      </p:sp>
      <p:sp>
        <p:nvSpPr>
          <p:cNvPr id="2" name="Freccia in giù 1"/>
          <p:cNvSpPr/>
          <p:nvPr/>
        </p:nvSpPr>
        <p:spPr>
          <a:xfrm>
            <a:off x="5425439" y="3990013"/>
            <a:ext cx="8591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5">
            <a:extLst>
              <a:ext uri="{FF2B5EF4-FFF2-40B4-BE49-F238E27FC236}">
                <a16:creationId xmlns:a16="http://schemas.microsoft.com/office/drawing/2014/main" xmlns="" id="{8C127FD6-1F81-E97B-3951-E2A12D9FF2F2}"/>
              </a:ext>
            </a:extLst>
          </p:cNvPr>
          <p:cNvSpPr/>
          <p:nvPr/>
        </p:nvSpPr>
        <p:spPr>
          <a:xfrm>
            <a:off x="2437874" y="4797044"/>
            <a:ext cx="6834231" cy="173003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800" b="1" dirty="0">
              <a:solidFill>
                <a:srgbClr val="FF0000"/>
              </a:solidFill>
            </a:endParaRP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Allo stesso tempo, è stato introdotto nel Libro II, Titolo IV </a:t>
            </a:r>
            <a:r>
              <a:rPr lang="it-IT" sz="1600" b="1" dirty="0" err="1">
                <a:solidFill>
                  <a:schemeClr val="tx1"/>
                </a:solidFill>
              </a:rPr>
              <a:t>c.p.c.</a:t>
            </a:r>
            <a:endParaRPr lang="it-IT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il nuovo CAPO I </a:t>
            </a:r>
            <a:r>
              <a:rPr lang="it-IT" sz="1600" b="1" i="1" dirty="0">
                <a:solidFill>
                  <a:schemeClr val="tx1"/>
                </a:solidFill>
              </a:rPr>
              <a:t>BIS</a:t>
            </a:r>
            <a:r>
              <a:rPr lang="it-IT" sz="1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it-IT" sz="1600" i="1" dirty="0"/>
              <a:t>“Delle controversie relative al licenziamenti” </a:t>
            </a:r>
          </a:p>
          <a:p>
            <a:pPr algn="ctr"/>
            <a:r>
              <a:rPr lang="it-IT" sz="1600" b="1" i="1" dirty="0">
                <a:solidFill>
                  <a:schemeClr val="tx1"/>
                </a:solidFill>
              </a:rPr>
              <a:t>Artt. 441 bis – 441 ter – 441 quater</a:t>
            </a:r>
          </a:p>
        </p:txBody>
      </p:sp>
    </p:spTree>
    <p:extLst>
      <p:ext uri="{BB962C8B-B14F-4D97-AF65-F5344CB8AC3E}">
        <p14:creationId xmlns:p14="http://schemas.microsoft.com/office/powerpoint/2010/main" xmlns="" val="619722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830285" y="148046"/>
            <a:ext cx="6618515" cy="264330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ART. 441 </a:t>
            </a:r>
            <a:r>
              <a:rPr lang="it-IT" b="1" i="1" dirty="0">
                <a:solidFill>
                  <a:srgbClr val="FF0000"/>
                </a:solidFill>
              </a:rPr>
              <a:t>BIS</a:t>
            </a:r>
            <a:r>
              <a:rPr lang="it-IT" b="1" dirty="0">
                <a:solidFill>
                  <a:srgbClr val="FF0000"/>
                </a:solidFill>
              </a:rPr>
              <a:t> C.P.C.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CONTROVERSIE IN MATERIA DI LICENZIAMENTO</a:t>
            </a:r>
          </a:p>
          <a:p>
            <a:pPr algn="just"/>
            <a:r>
              <a:rPr lang="it-IT" dirty="0">
                <a:solidFill>
                  <a:schemeClr val="tx1"/>
                </a:solidFill>
              </a:rPr>
              <a:t>Le impugnazioni dei licenziamenti devono essere trattate con il rito del lavoro disciplinato dagli artt. 414 e ss. </a:t>
            </a:r>
            <a:r>
              <a:rPr lang="it-IT" dirty="0" err="1">
                <a:solidFill>
                  <a:schemeClr val="tx1"/>
                </a:solidFill>
              </a:rPr>
              <a:t>c.p.c.</a:t>
            </a:r>
            <a:r>
              <a:rPr lang="it-IT" dirty="0">
                <a:solidFill>
                  <a:schemeClr val="tx1"/>
                </a:solidFill>
              </a:rPr>
              <a:t> La trattazione e la decisione delle controversie nelle quali è proposta </a:t>
            </a:r>
            <a:r>
              <a:rPr lang="it-IT" b="1" dirty="0">
                <a:solidFill>
                  <a:schemeClr val="tx1"/>
                </a:solidFill>
              </a:rPr>
              <a:t>domanda di reintegrazione </a:t>
            </a:r>
            <a:r>
              <a:rPr lang="it-IT" dirty="0">
                <a:solidFill>
                  <a:schemeClr val="tx1"/>
                </a:solidFill>
              </a:rPr>
              <a:t>nel posto di lavoro hanno </a:t>
            </a:r>
            <a:r>
              <a:rPr lang="it-IT" b="1" dirty="0">
                <a:solidFill>
                  <a:schemeClr val="tx1"/>
                </a:solidFill>
              </a:rPr>
              <a:t>carattere prioritario</a:t>
            </a:r>
            <a:r>
              <a:rPr lang="it-IT" dirty="0">
                <a:solidFill>
                  <a:schemeClr val="tx1"/>
                </a:solidFill>
              </a:rPr>
              <a:t>, anche quando devono essere risolte questioni relative alla qualificazione del rapporto.</a:t>
            </a:r>
          </a:p>
          <a:p>
            <a:pPr algn="just"/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2FB0B93C-572C-454A-2601-F7D449E1177F}"/>
              </a:ext>
            </a:extLst>
          </p:cNvPr>
          <p:cNvSpPr/>
          <p:nvPr/>
        </p:nvSpPr>
        <p:spPr>
          <a:xfrm>
            <a:off x="2830286" y="3381998"/>
            <a:ext cx="6618515" cy="169100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/>
          </a:p>
          <a:p>
            <a:pPr algn="ctr"/>
            <a:r>
              <a:rPr lang="it-IT" sz="2000" dirty="0"/>
              <a:t>Il giudice può </a:t>
            </a:r>
            <a:r>
              <a:rPr lang="it-IT" sz="2000" b="1" dirty="0"/>
              <a:t>ridurre i termini </a:t>
            </a:r>
            <a:r>
              <a:rPr lang="it-IT" sz="2000" dirty="0"/>
              <a:t>del procedimento </a:t>
            </a:r>
          </a:p>
          <a:p>
            <a:pPr algn="ctr"/>
            <a:r>
              <a:rPr lang="it-IT" sz="2000" b="1" dirty="0"/>
              <a:t>fino</a:t>
            </a:r>
            <a:r>
              <a:rPr lang="it-IT" sz="2000" dirty="0"/>
              <a:t> </a:t>
            </a:r>
            <a:r>
              <a:rPr lang="it-IT" sz="2000" b="1" dirty="0"/>
              <a:t>alla metà</a:t>
            </a:r>
          </a:p>
          <a:p>
            <a:pPr algn="just"/>
            <a:r>
              <a:rPr lang="it-IT" sz="1600" dirty="0"/>
              <a:t>Tra la </a:t>
            </a:r>
            <a:r>
              <a:rPr lang="it-IT" sz="1600" b="1" dirty="0"/>
              <a:t>data di notificazione </a:t>
            </a:r>
            <a:r>
              <a:rPr lang="it-IT" sz="1600" dirty="0"/>
              <a:t>al convenuto o al terzo e </a:t>
            </a:r>
            <a:r>
              <a:rPr lang="it-IT" sz="1600" b="1" dirty="0"/>
              <a:t>l’udienza di discussione </a:t>
            </a:r>
            <a:r>
              <a:rPr lang="it-IT" sz="1600" dirty="0"/>
              <a:t>deve intercorrere un termine </a:t>
            </a:r>
            <a:r>
              <a:rPr lang="it-IT" sz="1600" b="1" dirty="0"/>
              <a:t>non minore di 20 giorni</a:t>
            </a:r>
            <a:r>
              <a:rPr lang="it-IT" sz="1600" dirty="0"/>
              <a:t>; il termine per la </a:t>
            </a:r>
            <a:r>
              <a:rPr lang="it-IT" sz="1600" b="1" dirty="0"/>
              <a:t>costituzione</a:t>
            </a:r>
            <a:r>
              <a:rPr lang="it-IT" sz="1600" dirty="0"/>
              <a:t> del convenuto o del terzo è </a:t>
            </a:r>
            <a:r>
              <a:rPr lang="it-IT" sz="1600" b="1" dirty="0"/>
              <a:t>ridotto alla metà.</a:t>
            </a:r>
          </a:p>
          <a:p>
            <a:pPr algn="ctr"/>
            <a:endParaRPr lang="it-IT" sz="2000" b="1" dirty="0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3413760" y="5573487"/>
            <a:ext cx="5582194" cy="1284514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In relazione alle esigenze di celerità, il giudice dispone la </a:t>
            </a:r>
            <a:r>
              <a:rPr lang="it-IT" sz="1600" b="1" dirty="0"/>
              <a:t>trattazione congiunta o la separazione </a:t>
            </a:r>
            <a:r>
              <a:rPr lang="it-IT" sz="1600" dirty="0"/>
              <a:t>di eventuali domande connesse e riconvenzionali, assicurando la concentrazione della fase istruttoria e decisoria per le domande di reintegrazione.</a:t>
            </a: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881990" y="2913528"/>
            <a:ext cx="484632" cy="3719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su 17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881990" y="5195176"/>
            <a:ext cx="484632" cy="25613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10292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587932" y="217713"/>
            <a:ext cx="4737462" cy="3108961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441 </a:t>
            </a:r>
            <a:r>
              <a:rPr lang="it-IT" sz="2000" b="1" i="1" dirty="0">
                <a:solidFill>
                  <a:srgbClr val="FF0000"/>
                </a:solidFill>
              </a:rPr>
              <a:t>TER</a:t>
            </a:r>
            <a:r>
              <a:rPr lang="it-IT" sz="2000" b="1" dirty="0">
                <a:solidFill>
                  <a:srgbClr val="FF0000"/>
                </a:solidFill>
              </a:rPr>
              <a:t> C.P.C.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LICENZIAMENTO DEL SOCIO DI COOPERATIVA</a:t>
            </a: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just"/>
            <a:r>
              <a:rPr lang="it-IT" sz="2000" dirty="0">
                <a:solidFill>
                  <a:schemeClr val="tx1"/>
                </a:solidFill>
              </a:rPr>
              <a:t>Le controversie aventi ad oggetto l’impugnazione dei licenziamenti dei soci di cooperative sono trattate e decise con il rito del lavoro di cui agli artt. 414 ss. </a:t>
            </a:r>
            <a:r>
              <a:rPr lang="it-IT" sz="2000" dirty="0" err="1">
                <a:solidFill>
                  <a:schemeClr val="tx1"/>
                </a:solidFill>
              </a:rPr>
              <a:t>c.p.c.</a:t>
            </a:r>
            <a:endParaRPr lang="it-IT" sz="2000" dirty="0">
              <a:solidFill>
                <a:schemeClr val="tx1"/>
              </a:solidFill>
            </a:endParaRPr>
          </a:p>
        </p:txBody>
      </p:sp>
      <p:sp>
        <p:nvSpPr>
          <p:cNvPr id="11" name="Freccia curva 10">
            <a:extLst>
              <a:ext uri="{FF2B5EF4-FFF2-40B4-BE49-F238E27FC236}">
                <a16:creationId xmlns:a16="http://schemas.microsoft.com/office/drawing/2014/main" xmlns="" id="{03DC9060-E74E-F35E-A4BF-8D26AA809109}"/>
              </a:ext>
            </a:extLst>
          </p:cNvPr>
          <p:cNvSpPr/>
          <p:nvPr/>
        </p:nvSpPr>
        <p:spPr>
          <a:xfrm rot="5400000" flipV="1">
            <a:off x="1939737" y="2836344"/>
            <a:ext cx="1101504" cy="128853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urva 11">
            <a:extLst>
              <a:ext uri="{FF2B5EF4-FFF2-40B4-BE49-F238E27FC236}">
                <a16:creationId xmlns:a16="http://schemas.microsoft.com/office/drawing/2014/main" xmlns="" id="{41274FF5-C78C-64A1-CE56-619727D72AFE}"/>
              </a:ext>
            </a:extLst>
          </p:cNvPr>
          <p:cNvSpPr/>
          <p:nvPr/>
        </p:nvSpPr>
        <p:spPr>
          <a:xfrm rot="5400000">
            <a:off x="8924336" y="2757966"/>
            <a:ext cx="1023130" cy="136691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349082" y="4310742"/>
            <a:ext cx="4832517" cy="175913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dirty="0"/>
              <a:t>Nel caso di impugnazione di licenziamenti dei soci di cooperative, </a:t>
            </a:r>
            <a:r>
              <a:rPr lang="it-IT" b="1" dirty="0">
                <a:solidFill>
                  <a:schemeClr val="tx1"/>
                </a:solidFill>
              </a:rPr>
              <a:t>Il giudice decide anche sulle questioni relative al rapporto associativo </a:t>
            </a:r>
            <a:r>
              <a:rPr lang="it-IT" dirty="0">
                <a:solidFill>
                  <a:schemeClr val="tx1"/>
                </a:solidFill>
              </a:rPr>
              <a:t>eventualmente proposte.</a:t>
            </a:r>
          </a:p>
        </p:txBody>
      </p:sp>
      <p:sp>
        <p:nvSpPr>
          <p:cNvPr id="13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 flipH="1">
            <a:off x="6888480" y="4310742"/>
            <a:ext cx="4659082" cy="175913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dirty="0">
                <a:solidFill>
                  <a:schemeClr val="tx1"/>
                </a:solidFill>
              </a:rPr>
              <a:t>Nel caso in cui la cessazione del rapporto di lavoro deriva dalla cessazione del rapporto associativo, </a:t>
            </a:r>
            <a:r>
              <a:rPr lang="it-IT" b="1" dirty="0">
                <a:solidFill>
                  <a:schemeClr val="tx1"/>
                </a:solidFill>
              </a:rPr>
              <a:t>il giudice decide sul rapporto di lavoro e sul rapporto associativo.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78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265714" y="69669"/>
            <a:ext cx="5320937" cy="222068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441 </a:t>
            </a:r>
            <a:r>
              <a:rPr lang="it-IT" sz="2000" b="1" i="1" dirty="0">
                <a:solidFill>
                  <a:srgbClr val="FF0000"/>
                </a:solidFill>
              </a:rPr>
              <a:t>QUATER</a:t>
            </a:r>
            <a:r>
              <a:rPr lang="it-IT" sz="2000" b="1" dirty="0">
                <a:solidFill>
                  <a:srgbClr val="FF0000"/>
                </a:solidFill>
              </a:rPr>
              <a:t> C.P.C.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LICENZIAMENTO DISCRIMINATORIO</a:t>
            </a:r>
          </a:p>
          <a:p>
            <a:pPr algn="just"/>
            <a:r>
              <a:rPr lang="it-IT" sz="2000" dirty="0">
                <a:solidFill>
                  <a:schemeClr val="tx1"/>
                </a:solidFill>
              </a:rPr>
              <a:t>Le azioni di nullità dei licenziamenti discriminatori, se non sono proposte nelle forme del rito del lavoro, artt. 414 e ss. </a:t>
            </a:r>
            <a:r>
              <a:rPr lang="it-IT" sz="2000" dirty="0" err="1">
                <a:solidFill>
                  <a:schemeClr val="tx1"/>
                </a:solidFill>
              </a:rPr>
              <a:t>c.p.c.</a:t>
            </a:r>
            <a:r>
              <a:rPr lang="it-IT" sz="2000" dirty="0">
                <a:solidFill>
                  <a:schemeClr val="tx1"/>
                </a:solidFill>
              </a:rPr>
              <a:t>, </a:t>
            </a:r>
            <a:r>
              <a:rPr lang="it-IT" sz="2000" b="1" dirty="0">
                <a:solidFill>
                  <a:schemeClr val="tx1"/>
                </a:solidFill>
              </a:rPr>
              <a:t>possono essere introdotte con i riti speciali</a:t>
            </a:r>
            <a:r>
              <a:rPr lang="it-IT" sz="20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1" name="Freccia curva 10">
            <a:extLst>
              <a:ext uri="{FF2B5EF4-FFF2-40B4-BE49-F238E27FC236}">
                <a16:creationId xmlns:a16="http://schemas.microsoft.com/office/drawing/2014/main" xmlns="" id="{03DC9060-E74E-F35E-A4BF-8D26AA809109}"/>
              </a:ext>
            </a:extLst>
          </p:cNvPr>
          <p:cNvSpPr/>
          <p:nvPr/>
        </p:nvSpPr>
        <p:spPr>
          <a:xfrm rot="5400000" flipV="1">
            <a:off x="1591646" y="951891"/>
            <a:ext cx="1057460" cy="140175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urva 11">
            <a:extLst>
              <a:ext uri="{FF2B5EF4-FFF2-40B4-BE49-F238E27FC236}">
                <a16:creationId xmlns:a16="http://schemas.microsoft.com/office/drawing/2014/main" xmlns="" id="{41274FF5-C78C-64A1-CE56-619727D72AFE}"/>
              </a:ext>
            </a:extLst>
          </p:cNvPr>
          <p:cNvSpPr/>
          <p:nvPr/>
        </p:nvSpPr>
        <p:spPr>
          <a:xfrm rot="5400000">
            <a:off x="9223524" y="931629"/>
            <a:ext cx="1057456" cy="14422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78377" y="2564671"/>
            <a:ext cx="5556069" cy="2751909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it-IT" sz="1400" b="1" dirty="0">
              <a:solidFill>
                <a:schemeClr val="tx1"/>
              </a:solidFill>
            </a:endParaRPr>
          </a:p>
          <a:p>
            <a:pPr algn="just"/>
            <a:endParaRPr lang="it-IT" sz="1400" b="1" dirty="0">
              <a:solidFill>
                <a:schemeClr val="tx1"/>
              </a:solidFill>
            </a:endParaRPr>
          </a:p>
          <a:p>
            <a:pPr algn="just"/>
            <a:endParaRPr lang="it-IT" sz="1400" b="1" dirty="0">
              <a:solidFill>
                <a:schemeClr val="tx1"/>
              </a:solidFill>
            </a:endParaRPr>
          </a:p>
          <a:p>
            <a:pPr algn="ctr"/>
            <a:r>
              <a:rPr lang="it-IT" sz="1400" b="1" dirty="0"/>
              <a:t>Art. 28, </a:t>
            </a:r>
            <a:r>
              <a:rPr lang="it-IT" sz="1400" b="1" dirty="0">
                <a:solidFill>
                  <a:schemeClr val="tx1"/>
                </a:solidFill>
              </a:rPr>
              <a:t>D.lgs. n. 150/2011, </a:t>
            </a:r>
            <a:r>
              <a:rPr lang="it-IT" sz="1400" b="1" dirty="0"/>
              <a:t>DELLE CONTROVERSIE IN MATERIA DI DISCRIMINAZIONE</a:t>
            </a:r>
          </a:p>
          <a:p>
            <a:pPr algn="just"/>
            <a:r>
              <a:rPr lang="it-IT" sz="1100" dirty="0"/>
              <a:t>di cui all’art. 44 D. </a:t>
            </a:r>
            <a:r>
              <a:rPr lang="it-IT" sz="1100" dirty="0" err="1"/>
              <a:t>lgs</a:t>
            </a:r>
            <a:r>
              <a:rPr lang="it-IT" sz="1100" dirty="0"/>
              <a:t>. n. 286/1998 (discriminazione per motivi razziali, etnici, linguistici, nazionali, di provenienza geografica o religiosi), quelle di cui all’art. 4 D. </a:t>
            </a:r>
            <a:r>
              <a:rPr lang="it-IT" sz="1100" dirty="0" err="1"/>
              <a:t>lgs</a:t>
            </a:r>
            <a:r>
              <a:rPr lang="it-IT" sz="1100" dirty="0"/>
              <a:t>. n. 215/2003 (discriminazione a causa della razza o dell’origine etnica), quelle di cui all’art. 4 D. </a:t>
            </a:r>
            <a:r>
              <a:rPr lang="it-IT" sz="1100" dirty="0" err="1"/>
              <a:t>lgs</a:t>
            </a:r>
            <a:r>
              <a:rPr lang="it-IT" sz="1100" dirty="0"/>
              <a:t>. n. 216/2003 (discriminazione a causa della religione, delle convinzioni personali, degli handicap, dell’età o dell’orientamento sessuale), quelle di cui all’art. 3 l. n. 67/2006 (discriminazione in danno di persone con disabilità) e quelle di cui all’art. 55</a:t>
            </a:r>
            <a:r>
              <a:rPr lang="it-IT" sz="1100" i="1" dirty="0"/>
              <a:t>quinquies </a:t>
            </a:r>
            <a:r>
              <a:rPr lang="it-IT" sz="1100" dirty="0"/>
              <a:t>D.lgs. n. 198/2006 (discriminazioni per ragioni di sesso).</a:t>
            </a:r>
            <a:endParaRPr lang="it-IT" sz="1100" b="1" dirty="0"/>
          </a:p>
          <a:p>
            <a:pPr algn="just"/>
            <a:r>
              <a:rPr lang="it-IT" sz="1400" dirty="0"/>
              <a:t>Tali controversie sono oggi regolate dal nuovo rito semplificato di cognizione, </a:t>
            </a:r>
            <a:r>
              <a:rPr lang="it-IT" sz="1400" i="1" dirty="0"/>
              <a:t>ex</a:t>
            </a:r>
            <a:r>
              <a:rPr lang="it-IT" sz="1400" dirty="0"/>
              <a:t> </a:t>
            </a:r>
            <a:r>
              <a:rPr lang="it-IT" sz="1400" b="1" dirty="0"/>
              <a:t>art. 281 </a:t>
            </a:r>
            <a:r>
              <a:rPr lang="it-IT" sz="1400" b="1" i="1" dirty="0" err="1"/>
              <a:t>decies</a:t>
            </a:r>
            <a:r>
              <a:rPr lang="it-IT" sz="1400" b="1" dirty="0"/>
              <a:t> </a:t>
            </a:r>
            <a:r>
              <a:rPr lang="it-IT" sz="1400" b="1" dirty="0" err="1"/>
              <a:t>c.p.c.</a:t>
            </a:r>
            <a:r>
              <a:rPr lang="it-IT" sz="1400" b="1" dirty="0"/>
              <a:t> </a:t>
            </a:r>
          </a:p>
          <a:p>
            <a:pPr algn="just"/>
            <a:r>
              <a:rPr lang="it-IT" sz="1400" dirty="0"/>
              <a:t>Le parti, nel giudizio di primo grado, possono stare in giudizio personalmente.</a:t>
            </a:r>
            <a:endParaRPr lang="it-IT" sz="1400" b="1" dirty="0"/>
          </a:p>
          <a:p>
            <a:pPr algn="ctr"/>
            <a:endParaRPr lang="it-IT" b="1" dirty="0"/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3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 flipH="1">
            <a:off x="6270170" y="2564672"/>
            <a:ext cx="5782492" cy="275191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tx1"/>
                </a:solidFill>
              </a:rPr>
              <a:t>Art. 38, </a:t>
            </a:r>
            <a:r>
              <a:rPr lang="it-IT" sz="1400" b="1" dirty="0"/>
              <a:t>d.lgs. n. 198/2006,</a:t>
            </a:r>
            <a:r>
              <a:rPr lang="it-IT" sz="1400" b="1" dirty="0">
                <a:solidFill>
                  <a:schemeClr val="tx1"/>
                </a:solidFill>
              </a:rPr>
              <a:t> PROVVEDIMENTO AVVERSO LE DISCRIMINAZIONI</a:t>
            </a:r>
          </a:p>
          <a:p>
            <a:pPr algn="just"/>
            <a:r>
              <a:rPr lang="it-IT" sz="1400" dirty="0"/>
              <a:t>L’azione è promossa attraverso ricorso del lavoratore o delle organizzazioni sindacali, delle associazioni e delle organizzazioni rappresentative del diritto o dell’interesse leso, o della consigliera o del consigliere di parità provinciale o regionale. Il giudice, nei due giorni successivi, convocate le parti e assunte sommarie informazioni, ordina con decreto motivato ed immediatamente esecutivo, la cessazione del comportamento illegittimo e la rimozione degli effetti. Contro il decreto è possibile fare opposizione davanti al giudice che decide con sentenza immediatamente esecutiva,  impugnabile con i mezzi ordinari</a:t>
            </a:r>
            <a:endParaRPr lang="it-IT" sz="1400" b="1" dirty="0">
              <a:solidFill>
                <a:schemeClr val="tx1"/>
              </a:solidFill>
            </a:endParaRPr>
          </a:p>
          <a:p>
            <a:pPr algn="ctr"/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8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2821253" y="5495110"/>
            <a:ext cx="6209860" cy="1362890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dirty="0">
                <a:solidFill>
                  <a:schemeClr val="tx1"/>
                </a:solidFill>
              </a:rPr>
              <a:t>La proposizione della domanda di nullità del licenziamento discriminatorio attraverso il rito del lavoro o attraverso i riti speciali, </a:t>
            </a:r>
            <a:r>
              <a:rPr lang="it-IT" b="1" dirty="0">
                <a:solidFill>
                  <a:schemeClr val="tx1"/>
                </a:solidFill>
              </a:rPr>
              <a:t>preclude la possibilità di agire successivamente con rito diverso </a:t>
            </a:r>
            <a:r>
              <a:rPr lang="it-IT" dirty="0">
                <a:solidFill>
                  <a:schemeClr val="tx1"/>
                </a:solidFill>
              </a:rPr>
              <a:t>per la stessa domanda.</a:t>
            </a:r>
          </a:p>
        </p:txBody>
      </p:sp>
    </p:spTree>
    <p:extLst>
      <p:ext uri="{BB962C8B-B14F-4D97-AF65-F5344CB8AC3E}">
        <p14:creationId xmlns:p14="http://schemas.microsoft.com/office/powerpoint/2010/main" xmlns="" val="1764509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xmlns="" id="{9F6CC84C-D45C-700B-2575-7FF3EB8092F8}"/>
              </a:ext>
            </a:extLst>
          </p:cNvPr>
          <p:cNvSpPr/>
          <p:nvPr/>
        </p:nvSpPr>
        <p:spPr>
          <a:xfrm>
            <a:off x="2507543" y="860662"/>
            <a:ext cx="6834231" cy="345007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rgbClr val="FF0000"/>
              </a:solidFill>
            </a:endParaRPr>
          </a:p>
          <a:p>
            <a:pPr algn="ctr"/>
            <a:endParaRPr lang="it-IT" sz="1600" b="1" dirty="0">
              <a:solidFill>
                <a:srgbClr val="FF0000"/>
              </a:solidFill>
            </a:endParaRP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IL D.LGS. n. 149/2022 ESTENDE LA NEGOZIAZIONE ASSISTITA ALLE CONTROVERSIE DI LAVORO DI CUI AGLI ARTT. 409 E SS. C.P.C.</a:t>
            </a: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ART. 2 </a:t>
            </a:r>
            <a:r>
              <a:rPr lang="it-IT" sz="1600" b="1" i="1" dirty="0">
                <a:solidFill>
                  <a:srgbClr val="FF0000"/>
                </a:solidFill>
              </a:rPr>
              <a:t>TER</a:t>
            </a:r>
            <a:r>
              <a:rPr lang="it-IT" sz="1600" b="1" dirty="0">
                <a:solidFill>
                  <a:srgbClr val="FF0000"/>
                </a:solidFill>
              </a:rPr>
              <a:t> C.P.C.</a:t>
            </a:r>
          </a:p>
          <a:p>
            <a:pPr algn="just"/>
            <a:r>
              <a:rPr lang="it-IT" dirty="0">
                <a:solidFill>
                  <a:schemeClr val="tx1"/>
                </a:solidFill>
              </a:rPr>
              <a:t>Ciascuna parte è assistita almeno da un avvocato e può essere assistita da un consulente del lavoro. </a:t>
            </a:r>
          </a:p>
          <a:p>
            <a:pPr algn="just"/>
            <a:r>
              <a:rPr lang="it-IT" dirty="0"/>
              <a:t>All’accordo raggiunto all’esito della negoziazione si applica l’art. 2113, 4° comma </a:t>
            </a:r>
            <a:r>
              <a:rPr lang="it-IT" dirty="0" err="1"/>
              <a:t>c.c</a:t>
            </a:r>
            <a:r>
              <a:rPr lang="it-IT" dirty="0"/>
              <a:t>, pertanto, è preclusa l’impugnabilità delle rinunzie e transazioni operate dal lavoratore.</a:t>
            </a:r>
          </a:p>
          <a:p>
            <a:pPr algn="just"/>
            <a:r>
              <a:rPr lang="it-IT" dirty="0"/>
              <a:t>L’accordo è trasmesso entro 10 giorni, a cura di una delle parti, ad uno degli organismi di certificazione dei contratti di lavoro previsti dall’art. 76 del d.lgs. n. 276/2003.</a:t>
            </a:r>
          </a:p>
          <a:p>
            <a:pPr algn="just"/>
            <a:endParaRPr lang="it-IT" dirty="0">
              <a:solidFill>
                <a:schemeClr val="tx1"/>
              </a:solidFill>
            </a:endParaRPr>
          </a:p>
          <a:p>
            <a:pPr algn="just"/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016973BA-7B4E-FEB1-E19E-AE176E85A262}"/>
              </a:ext>
            </a:extLst>
          </p:cNvPr>
          <p:cNvSpPr txBox="1"/>
          <p:nvPr/>
        </p:nvSpPr>
        <p:spPr>
          <a:xfrm>
            <a:off x="1210491" y="162674"/>
            <a:ext cx="9831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200" b="1" dirty="0">
                <a:solidFill>
                  <a:srgbClr val="FF0000"/>
                </a:solidFill>
              </a:rPr>
              <a:t>LA NEGOZIAZIONE ASSISTITA</a:t>
            </a:r>
          </a:p>
        </p:txBody>
      </p:sp>
      <p:sp>
        <p:nvSpPr>
          <p:cNvPr id="2" name="Freccia in giù 1"/>
          <p:cNvSpPr/>
          <p:nvPr/>
        </p:nvSpPr>
        <p:spPr>
          <a:xfrm>
            <a:off x="5495108" y="4423953"/>
            <a:ext cx="859100" cy="6705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5">
            <a:extLst>
              <a:ext uri="{FF2B5EF4-FFF2-40B4-BE49-F238E27FC236}">
                <a16:creationId xmlns:a16="http://schemas.microsoft.com/office/drawing/2014/main" xmlns="" id="{8C127FD6-1F81-E97B-3951-E2A12D9FF2F2}"/>
              </a:ext>
            </a:extLst>
          </p:cNvPr>
          <p:cNvSpPr/>
          <p:nvPr/>
        </p:nvSpPr>
        <p:spPr>
          <a:xfrm>
            <a:off x="1894114" y="5207726"/>
            <a:ext cx="8464731" cy="128886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/>
              <a:t>La negoziazione assistita </a:t>
            </a:r>
            <a:r>
              <a:rPr lang="it-IT" sz="2000" b="1" dirty="0"/>
              <a:t>non</a:t>
            </a:r>
            <a:r>
              <a:rPr lang="it-IT" sz="2000" dirty="0"/>
              <a:t> costituisce </a:t>
            </a:r>
            <a:r>
              <a:rPr lang="it-IT" sz="2000" b="1" dirty="0"/>
              <a:t>condizione di procedibilità </a:t>
            </a:r>
            <a:r>
              <a:rPr lang="it-IT" sz="2000" dirty="0"/>
              <a:t>della domanda giudiziale.</a:t>
            </a:r>
            <a:endParaRPr lang="it-IT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5004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E289DBC-D6D2-4AA0-B952-E120944FFB5C}"/>
</file>

<file path=customXml/itemProps2.xml><?xml version="1.0" encoding="utf-8"?>
<ds:datastoreItem xmlns:ds="http://schemas.openxmlformats.org/officeDocument/2006/customXml" ds:itemID="{4C3609DB-0910-4802-A6A0-41306C344153}"/>
</file>

<file path=customXml/itemProps3.xml><?xml version="1.0" encoding="utf-8"?>
<ds:datastoreItem xmlns:ds="http://schemas.openxmlformats.org/officeDocument/2006/customXml" ds:itemID="{22DEEBAF-0B47-4FDD-85B8-1CF9144BACE6}"/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1550</Words>
  <Application>Microsoft Office PowerPoint</Application>
  <PresentationFormat>Personalizzato</PresentationFormat>
  <Paragraphs>96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Maurizio Reale</dc:creator>
  <cp:lastModifiedBy>giorgio poli</cp:lastModifiedBy>
  <cp:revision>104</cp:revision>
  <dcterms:created xsi:type="dcterms:W3CDTF">2023-05-07T10:54:22Z</dcterms:created>
  <dcterms:modified xsi:type="dcterms:W3CDTF">2023-07-18T06:06:21Z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