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60" r:id="rId3"/>
    <p:sldId id="263" r:id="rId4"/>
    <p:sldId id="267" r:id="rId5"/>
    <p:sldId id="266" r:id="rId6"/>
    <p:sldId id="279" r:id="rId7"/>
    <p:sldId id="269" r:id="rId8"/>
    <p:sldId id="278" r:id="rId9"/>
    <p:sldId id="274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orgio poli" initials="g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-528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3FD85-DFE3-4ECA-A7D9-3196F9750F25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D1B-BE8D-4E86-89F5-EC783B3BC4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97270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3FD85-DFE3-4ECA-A7D9-3196F9750F25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D1B-BE8D-4E86-89F5-EC783B3BC4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08024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3FD85-DFE3-4ECA-A7D9-3196F9750F25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D1B-BE8D-4E86-89F5-EC783B3BC4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56282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3FD85-DFE3-4ECA-A7D9-3196F9750F25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D1B-BE8D-4E86-89F5-EC783B3BC4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18719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3FD85-DFE3-4ECA-A7D9-3196F9750F25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D1B-BE8D-4E86-89F5-EC783B3BC4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61439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3FD85-DFE3-4ECA-A7D9-3196F9750F25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D1B-BE8D-4E86-89F5-EC783B3BC4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12534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3FD85-DFE3-4ECA-A7D9-3196F9750F25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D1B-BE8D-4E86-89F5-EC783B3BC4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86097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3FD85-DFE3-4ECA-A7D9-3196F9750F25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D1B-BE8D-4E86-89F5-EC783B3BC4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99061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3FD85-DFE3-4ECA-A7D9-3196F9750F25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D1B-BE8D-4E86-89F5-EC783B3BC4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54088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3FD85-DFE3-4ECA-A7D9-3196F9750F25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D1B-BE8D-4E86-89F5-EC783B3BC4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02800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3FD85-DFE3-4ECA-A7D9-3196F9750F25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64D1B-BE8D-4E86-89F5-EC783B3BC4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02725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3FD85-DFE3-4ECA-A7D9-3196F9750F25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64D1B-BE8D-4E86-89F5-EC783B3BC4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10036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3897111" y="130629"/>
            <a:ext cx="4341197" cy="1024809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rgbClr val="FF0000"/>
                </a:solidFill>
              </a:rPr>
              <a:t>L’APPELLO</a:t>
            </a:r>
          </a:p>
          <a:p>
            <a:pPr algn="ctr"/>
            <a:r>
              <a:rPr lang="it-IT" sz="2400" b="1" dirty="0">
                <a:solidFill>
                  <a:srgbClr val="FF0000"/>
                </a:solidFill>
              </a:rPr>
              <a:t>ART. 339 - 359</a:t>
            </a: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895878" y="1240526"/>
            <a:ext cx="484632" cy="39295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3579225" y="1626577"/>
            <a:ext cx="5111930" cy="1508829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600" b="1" dirty="0">
              <a:solidFill>
                <a:srgbClr val="FF0000"/>
              </a:solidFill>
            </a:endParaRPr>
          </a:p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FORMA </a:t>
            </a:r>
            <a:r>
              <a:rPr lang="it-IT" sz="2000" b="1" dirty="0">
                <a:solidFill>
                  <a:srgbClr val="FF0000"/>
                </a:solidFill>
              </a:rPr>
              <a:t>DELL’APPELLO, ART. 342</a:t>
            </a:r>
          </a:p>
          <a:p>
            <a:pPr lvl="0" algn="ctr">
              <a:spcAft>
                <a:spcPts val="600"/>
              </a:spcAft>
            </a:pPr>
            <a:r>
              <a:rPr lang="it-IT" sz="1400" dirty="0"/>
              <a:t>Si propone con CITAZIONE contenente le indicazioni previste dall’art. 163. </a:t>
            </a:r>
          </a:p>
          <a:p>
            <a:pPr lvl="0" algn="ctr">
              <a:spcAft>
                <a:spcPts val="600"/>
              </a:spcAft>
            </a:pPr>
            <a:r>
              <a:rPr lang="it-IT" sz="1400" dirty="0"/>
              <a:t>Deve essere MOTIVATO e, per ciascuno dei motivi, deve indicare a pena di INAMMISSIBILITA’, in modo </a:t>
            </a:r>
            <a:r>
              <a:rPr lang="it-IT" sz="1400" dirty="0" smtClean="0"/>
              <a:t>CHIARO, SINTETICO e SPECIFICO</a:t>
            </a:r>
            <a:endParaRPr lang="it-IT" sz="1400" b="1" dirty="0">
              <a:solidFill>
                <a:srgbClr val="FF0000"/>
              </a:solidFill>
            </a:endParaRPr>
          </a:p>
          <a:p>
            <a:pPr algn="ctr"/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xmlns="" id="{2FB0B93C-572C-454A-2601-F7D449E1177F}"/>
              </a:ext>
            </a:extLst>
          </p:cNvPr>
          <p:cNvSpPr/>
          <p:nvPr/>
        </p:nvSpPr>
        <p:spPr>
          <a:xfrm>
            <a:off x="3579224" y="5323538"/>
            <a:ext cx="5111930" cy="1242725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000" b="1" dirty="0"/>
          </a:p>
          <a:p>
            <a:pPr algn="ctr"/>
            <a:endParaRPr lang="it-IT" sz="2000" b="1" dirty="0"/>
          </a:p>
          <a:p>
            <a:pPr algn="ctr"/>
            <a:endParaRPr lang="it-IT" sz="2000" b="1" dirty="0"/>
          </a:p>
          <a:p>
            <a:pPr algn="ctr"/>
            <a:r>
              <a:rPr lang="it-IT" b="1" dirty="0"/>
              <a:t>MODO E TERMINE DELL’APPELLO INCIDENTALE, ART. 343 </a:t>
            </a:r>
          </a:p>
          <a:p>
            <a:pPr algn="just"/>
            <a:r>
              <a:rPr lang="it-IT" sz="1400" dirty="0"/>
              <a:t>Si propone, a pena di DECADENZA, nella COMPARSA DI RISPOSTA depositata ALMENO 20 giorni </a:t>
            </a:r>
            <a:r>
              <a:rPr lang="it-IT" sz="1400" dirty="0" smtClean="0"/>
              <a:t>prima dell’udienza di citazione o ex art. 349 bis, comma 2°</a:t>
            </a:r>
            <a:endParaRPr lang="it-IT" sz="1400" dirty="0"/>
          </a:p>
          <a:p>
            <a:pPr algn="just"/>
            <a:endParaRPr lang="it-IT" sz="2000" b="1" dirty="0"/>
          </a:p>
          <a:p>
            <a:pPr algn="ctr"/>
            <a:endParaRPr lang="it-IT" sz="2000" b="1" dirty="0"/>
          </a:p>
          <a:p>
            <a:pPr algn="just"/>
            <a:endParaRPr lang="it-IT" sz="2000" dirty="0"/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xmlns="" id="{2B8B28B7-2204-8520-C298-BF0C6238AC91}"/>
              </a:ext>
            </a:extLst>
          </p:cNvPr>
          <p:cNvSpPr/>
          <p:nvPr/>
        </p:nvSpPr>
        <p:spPr>
          <a:xfrm>
            <a:off x="1290796" y="3712477"/>
            <a:ext cx="2688678" cy="1193528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000" dirty="0"/>
          </a:p>
          <a:p>
            <a:pPr algn="ctr"/>
            <a:r>
              <a:rPr lang="it-IT" dirty="0"/>
              <a:t>Il CAPO della decisione di primo grado impugnato</a:t>
            </a:r>
          </a:p>
          <a:p>
            <a:pPr algn="ctr"/>
            <a:endParaRPr lang="it-IT" sz="2000" b="1" dirty="0"/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xmlns="" id="{16D62481-0192-BA19-2E26-FEE402C37F03}"/>
              </a:ext>
            </a:extLst>
          </p:cNvPr>
          <p:cNvSpPr/>
          <p:nvPr/>
        </p:nvSpPr>
        <p:spPr>
          <a:xfrm>
            <a:off x="4793854" y="3712478"/>
            <a:ext cx="2688678" cy="1193527"/>
          </a:xfrm>
          <a:prstGeom prst="roundRect">
            <a:avLst>
              <a:gd name="adj" fmla="val 18126"/>
            </a:avLst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000" dirty="0"/>
          </a:p>
          <a:p>
            <a:pPr algn="just"/>
            <a:r>
              <a:rPr lang="it-IT" dirty="0"/>
              <a:t>Le CENSURE proposte alla ricostruzione dei fatti compiuta dal giudice di primo grado</a:t>
            </a:r>
          </a:p>
          <a:p>
            <a:pPr algn="ctr"/>
            <a:endParaRPr lang="it-IT" sz="2000" b="1" dirty="0"/>
          </a:p>
        </p:txBody>
      </p:sp>
      <p:sp>
        <p:nvSpPr>
          <p:cNvPr id="22" name="Rettangolo con angoli arrotondati 21">
            <a:extLst>
              <a:ext uri="{FF2B5EF4-FFF2-40B4-BE49-F238E27FC236}">
                <a16:creationId xmlns:a16="http://schemas.microsoft.com/office/drawing/2014/main" xmlns="" id="{5214A8EF-A5FD-F517-4A24-1A2147352854}"/>
              </a:ext>
            </a:extLst>
          </p:cNvPr>
          <p:cNvSpPr/>
          <p:nvPr/>
        </p:nvSpPr>
        <p:spPr>
          <a:xfrm>
            <a:off x="8314226" y="3712477"/>
            <a:ext cx="2688678" cy="1193528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0" algn="ju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it-IT" dirty="0"/>
              <a:t>LE VIOLAZIONI di legge denunciate e la loro rilevanza ai fini della decisione impugnata</a:t>
            </a:r>
          </a:p>
        </p:txBody>
      </p:sp>
      <p:sp>
        <p:nvSpPr>
          <p:cNvPr id="51" name="Freccia curva 50">
            <a:extLst>
              <a:ext uri="{FF2B5EF4-FFF2-40B4-BE49-F238E27FC236}">
                <a16:creationId xmlns:a16="http://schemas.microsoft.com/office/drawing/2014/main" xmlns="" id="{6F92C60D-BA3E-F524-CD21-526443CA066F}"/>
              </a:ext>
            </a:extLst>
          </p:cNvPr>
          <p:cNvSpPr/>
          <p:nvPr/>
        </p:nvSpPr>
        <p:spPr>
          <a:xfrm rot="5400000">
            <a:off x="8908247" y="2213953"/>
            <a:ext cx="1101504" cy="135196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2" name="Freccia in su 51">
            <a:extLst>
              <a:ext uri="{FF2B5EF4-FFF2-40B4-BE49-F238E27FC236}">
                <a16:creationId xmlns:a16="http://schemas.microsoft.com/office/drawing/2014/main" xmlns="" id="{58016608-61D2-C0AB-FEAB-A940304582B7}"/>
              </a:ext>
            </a:extLst>
          </p:cNvPr>
          <p:cNvSpPr/>
          <p:nvPr/>
        </p:nvSpPr>
        <p:spPr>
          <a:xfrm rot="10800000">
            <a:off x="5895878" y="3184920"/>
            <a:ext cx="484632" cy="47804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Freccia curva 52">
            <a:extLst>
              <a:ext uri="{FF2B5EF4-FFF2-40B4-BE49-F238E27FC236}">
                <a16:creationId xmlns:a16="http://schemas.microsoft.com/office/drawing/2014/main" xmlns="" id="{9EFAD73F-146E-4EB8-5397-410DE9CFF241}"/>
              </a:ext>
            </a:extLst>
          </p:cNvPr>
          <p:cNvSpPr/>
          <p:nvPr/>
        </p:nvSpPr>
        <p:spPr>
          <a:xfrm rot="5400000" flipV="1">
            <a:off x="2288140" y="2218712"/>
            <a:ext cx="1101504" cy="130895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691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4004296" y="100622"/>
            <a:ext cx="3913414" cy="1075035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IMPROCEDIBILITA’ DELL’APPELLO</a:t>
            </a:r>
          </a:p>
          <a:p>
            <a:pPr algn="ctr"/>
            <a:r>
              <a:rPr lang="it-IT" b="1" dirty="0">
                <a:solidFill>
                  <a:srgbClr val="FF0000"/>
                </a:solidFill>
              </a:rPr>
              <a:t>ART. 348 </a:t>
            </a:r>
            <a:r>
              <a:rPr lang="it-IT" b="1" dirty="0" err="1">
                <a:solidFill>
                  <a:srgbClr val="FF0000"/>
                </a:solidFill>
              </a:rPr>
              <a:t>c.p.c.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xmlns="" id="{68A89725-6AE6-C491-45C1-D54751B75417}"/>
              </a:ext>
            </a:extLst>
          </p:cNvPr>
          <p:cNvSpPr/>
          <p:nvPr/>
        </p:nvSpPr>
        <p:spPr>
          <a:xfrm>
            <a:off x="148044" y="1846218"/>
            <a:ext cx="5486401" cy="1976845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600" b="1" dirty="0"/>
          </a:p>
          <a:p>
            <a:pPr algn="ctr"/>
            <a:endParaRPr lang="it-IT" sz="1600" b="1" dirty="0"/>
          </a:p>
          <a:p>
            <a:pPr algn="ctr"/>
            <a:endParaRPr lang="it-IT" sz="1600" b="1" dirty="0"/>
          </a:p>
          <a:p>
            <a:pPr algn="ctr"/>
            <a:endParaRPr lang="it-IT" sz="1600" b="1" dirty="0"/>
          </a:p>
          <a:p>
            <a:pPr algn="ctr"/>
            <a:r>
              <a:rPr lang="it-IT" sz="1600" b="1" dirty="0"/>
              <a:t>1° COMMA</a:t>
            </a:r>
            <a:endParaRPr lang="it-IT" sz="1600" dirty="0"/>
          </a:p>
          <a:p>
            <a:pPr algn="ctr"/>
            <a:r>
              <a:rPr lang="it-IT" dirty="0"/>
              <a:t>L’appello è dichiarato improcedibile, anche d’ufficio, se l’appellante NON SI COSTITUISCE in termini. </a:t>
            </a:r>
          </a:p>
          <a:p>
            <a:pPr algn="ctr"/>
            <a:r>
              <a:rPr lang="it-IT" dirty="0"/>
              <a:t>La costituzione in appello avviene secondo le forme e i termini per il procedimento davanti al tribunale, art. 347 </a:t>
            </a:r>
            <a:r>
              <a:rPr lang="it-IT" dirty="0" err="1"/>
              <a:t>c.p.c.</a:t>
            </a:r>
            <a:endParaRPr lang="it-IT" dirty="0"/>
          </a:p>
          <a:p>
            <a:pPr algn="just"/>
            <a:endParaRPr lang="it-IT" b="1" dirty="0"/>
          </a:p>
          <a:p>
            <a:pPr algn="just"/>
            <a:endParaRPr lang="it-IT" b="1" dirty="0"/>
          </a:p>
          <a:p>
            <a:pPr algn="just"/>
            <a:endParaRPr lang="it-IT" b="1" dirty="0"/>
          </a:p>
          <a:p>
            <a:pPr algn="just"/>
            <a:endParaRPr lang="it-IT" b="1" dirty="0"/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xmlns="" id="{1095583D-67B9-C5AB-0791-C3143840672F}"/>
              </a:ext>
            </a:extLst>
          </p:cNvPr>
          <p:cNvSpPr/>
          <p:nvPr/>
        </p:nvSpPr>
        <p:spPr>
          <a:xfrm>
            <a:off x="6261463" y="1846218"/>
            <a:ext cx="5826034" cy="1976845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600" b="1" dirty="0"/>
          </a:p>
          <a:p>
            <a:pPr algn="ctr"/>
            <a:endParaRPr lang="it-IT" sz="1600" b="1" dirty="0"/>
          </a:p>
          <a:p>
            <a:pPr algn="ctr"/>
            <a:endParaRPr lang="it-IT" sz="1600" b="1" dirty="0"/>
          </a:p>
          <a:p>
            <a:pPr algn="ctr"/>
            <a:endParaRPr lang="it-IT" sz="1600" b="1" dirty="0"/>
          </a:p>
          <a:p>
            <a:pPr algn="ctr"/>
            <a:r>
              <a:rPr lang="it-IT" sz="1600" b="1" dirty="0"/>
              <a:t>2° COMMA</a:t>
            </a:r>
          </a:p>
          <a:p>
            <a:pPr algn="ctr"/>
            <a:r>
              <a:rPr lang="it-IT" sz="1600" dirty="0"/>
              <a:t>Se l’appellante NON COMPARE alla prima udienza, benché si sia anteriormente costituito, il collegio con ordinanza non impugnabile, rinvia la causa ad altra udienza della quale è data comunicazione all’appellante. Se l’appellante non compare ANCHE ALLA NUOVA UDIENZA, l’appello è dichiarato improcedibile</a:t>
            </a:r>
          </a:p>
          <a:p>
            <a:pPr algn="just"/>
            <a:endParaRPr lang="it-IT" sz="1600" b="1" dirty="0"/>
          </a:p>
          <a:p>
            <a:pPr algn="ctr"/>
            <a:endParaRPr lang="it-IT" sz="1600" b="1" dirty="0"/>
          </a:p>
          <a:p>
            <a:pPr algn="ctr"/>
            <a:endParaRPr lang="it-IT" sz="1600" b="1" dirty="0"/>
          </a:p>
          <a:p>
            <a:pPr algn="ctr"/>
            <a:endParaRPr lang="it-IT" sz="1600" b="1" dirty="0"/>
          </a:p>
          <a:p>
            <a:pPr algn="ctr"/>
            <a:endParaRPr lang="it-IT" sz="1600" b="1" dirty="0"/>
          </a:p>
        </p:txBody>
      </p:sp>
      <p:sp>
        <p:nvSpPr>
          <p:cNvPr id="13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3466011" y="4110446"/>
            <a:ext cx="4981303" cy="2599422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rgbClr val="FF0000"/>
                </a:solidFill>
              </a:rPr>
              <a:t>3° COMMA</a:t>
            </a:r>
          </a:p>
          <a:p>
            <a:pPr algn="just"/>
            <a:endParaRPr lang="it-IT" sz="1600" b="1" dirty="0">
              <a:solidFill>
                <a:srgbClr val="FF0000"/>
              </a:solidFill>
            </a:endParaRPr>
          </a:p>
          <a:p>
            <a:pPr algn="ctr"/>
            <a:r>
              <a:rPr lang="it-IT" sz="1600" dirty="0">
                <a:solidFill>
                  <a:srgbClr val="FF0000"/>
                </a:solidFill>
              </a:rPr>
              <a:t>L’improcedibilità è dichiarata con SENTENZA.</a:t>
            </a:r>
          </a:p>
          <a:p>
            <a:pPr algn="ctr"/>
            <a:r>
              <a:rPr lang="it-IT" sz="1600" dirty="0">
                <a:solidFill>
                  <a:srgbClr val="FF0000"/>
                </a:solidFill>
              </a:rPr>
              <a:t>L’istruttore, se </a:t>
            </a:r>
            <a:r>
              <a:rPr lang="it-IT" sz="1600" dirty="0" smtClean="0">
                <a:solidFill>
                  <a:srgbClr val="FF0000"/>
                </a:solidFill>
              </a:rPr>
              <a:t>nominato (v. art</a:t>
            </a:r>
            <a:r>
              <a:rPr lang="it-IT" sz="1600" dirty="0">
                <a:solidFill>
                  <a:srgbClr val="FF0000"/>
                </a:solidFill>
              </a:rPr>
              <a:t>. 349 </a:t>
            </a:r>
            <a:r>
              <a:rPr lang="it-IT" sz="1600" dirty="0" smtClean="0">
                <a:solidFill>
                  <a:srgbClr val="FF0000"/>
                </a:solidFill>
              </a:rPr>
              <a:t>bis </a:t>
            </a:r>
            <a:r>
              <a:rPr lang="it-IT" sz="1600" dirty="0" err="1" smtClean="0">
                <a:solidFill>
                  <a:srgbClr val="FF0000"/>
                </a:solidFill>
              </a:rPr>
              <a:t>c.p.c.</a:t>
            </a:r>
            <a:r>
              <a:rPr lang="it-IT" sz="1600" dirty="0" smtClean="0">
                <a:solidFill>
                  <a:srgbClr val="FF0000"/>
                </a:solidFill>
              </a:rPr>
              <a:t>), </a:t>
            </a:r>
            <a:r>
              <a:rPr lang="it-IT" sz="1600" dirty="0">
                <a:solidFill>
                  <a:srgbClr val="FF0000"/>
                </a:solidFill>
              </a:rPr>
              <a:t>provvede con ORDINANZA </a:t>
            </a:r>
            <a:r>
              <a:rPr lang="it-IT" sz="1600" dirty="0" smtClean="0">
                <a:solidFill>
                  <a:srgbClr val="FF0000"/>
                </a:solidFill>
              </a:rPr>
              <a:t>reclamabile ex art. 178 </a:t>
            </a:r>
            <a:r>
              <a:rPr lang="it-IT" sz="1600" dirty="0" err="1" smtClean="0">
                <a:solidFill>
                  <a:srgbClr val="FF0000"/>
                </a:solidFill>
              </a:rPr>
              <a:t>c.p.c.</a:t>
            </a:r>
            <a:r>
              <a:rPr lang="it-IT" sz="1600" dirty="0" smtClean="0">
                <a:solidFill>
                  <a:srgbClr val="FF0000"/>
                </a:solidFill>
              </a:rPr>
              <a:t> </a:t>
            </a:r>
            <a:r>
              <a:rPr lang="it-IT" sz="1600" dirty="0">
                <a:solidFill>
                  <a:srgbClr val="FF0000"/>
                </a:solidFill>
              </a:rPr>
              <a:t>dinanzi al collegio che procede ai sensi dell’art. 308 </a:t>
            </a:r>
            <a:r>
              <a:rPr lang="it-IT" sz="1600" dirty="0" err="1">
                <a:solidFill>
                  <a:srgbClr val="FF0000"/>
                </a:solidFill>
              </a:rPr>
              <a:t>c.p.c.</a:t>
            </a:r>
            <a:endParaRPr lang="it-IT" sz="1600" dirty="0">
              <a:solidFill>
                <a:srgbClr val="FF0000"/>
              </a:solidFill>
            </a:endParaRPr>
          </a:p>
          <a:p>
            <a:pPr algn="ctr"/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21" name="Freccia curva 20">
            <a:extLst>
              <a:ext uri="{FF2B5EF4-FFF2-40B4-BE49-F238E27FC236}">
                <a16:creationId xmlns:a16="http://schemas.microsoft.com/office/drawing/2014/main" xmlns="" id="{6F92C60D-BA3E-F524-CD21-526443CA066F}"/>
              </a:ext>
            </a:extLst>
          </p:cNvPr>
          <p:cNvSpPr/>
          <p:nvPr/>
        </p:nvSpPr>
        <p:spPr>
          <a:xfrm rot="5400000">
            <a:off x="8084398" y="301959"/>
            <a:ext cx="1311441" cy="135196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2" name="Freccia curva 21">
            <a:extLst>
              <a:ext uri="{FF2B5EF4-FFF2-40B4-BE49-F238E27FC236}">
                <a16:creationId xmlns:a16="http://schemas.microsoft.com/office/drawing/2014/main" xmlns="" id="{9EFAD73F-146E-4EB8-5397-410DE9CFF241}"/>
              </a:ext>
            </a:extLst>
          </p:cNvPr>
          <p:cNvSpPr/>
          <p:nvPr/>
        </p:nvSpPr>
        <p:spPr>
          <a:xfrm rot="5400000" flipV="1">
            <a:off x="2553069" y="351766"/>
            <a:ext cx="1368049" cy="130895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8870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3802095" y="236189"/>
            <a:ext cx="3856288" cy="1435858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INAMMISSIBILITA’ e </a:t>
            </a:r>
          </a:p>
          <a:p>
            <a:pPr algn="ctr"/>
            <a:r>
              <a:rPr lang="it-IT" b="1" dirty="0">
                <a:solidFill>
                  <a:srgbClr val="FF0000"/>
                </a:solidFill>
              </a:rPr>
              <a:t>MANIFESTA INFONDATEZZA </a:t>
            </a:r>
          </a:p>
          <a:p>
            <a:pPr algn="ctr"/>
            <a:r>
              <a:rPr lang="it-IT" b="1" dirty="0">
                <a:solidFill>
                  <a:srgbClr val="FF0000"/>
                </a:solidFill>
              </a:rPr>
              <a:t>DELL’APPELLO</a:t>
            </a:r>
          </a:p>
          <a:p>
            <a:pPr algn="ctr"/>
            <a:r>
              <a:rPr lang="it-IT" b="1" dirty="0">
                <a:solidFill>
                  <a:srgbClr val="FF0000"/>
                </a:solidFill>
              </a:rPr>
              <a:t>ART. 348 </a:t>
            </a:r>
            <a:r>
              <a:rPr lang="it-IT" b="1" i="1" dirty="0">
                <a:solidFill>
                  <a:srgbClr val="FF0000"/>
                </a:solidFill>
              </a:rPr>
              <a:t>bis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c.p.c.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597542" y="1771789"/>
            <a:ext cx="484632" cy="70802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3074127" y="2579561"/>
            <a:ext cx="5468982" cy="1436214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rgbClr val="FF0000"/>
                </a:solidFill>
              </a:rPr>
              <a:t>Quando ravvisa che l’impugnazione è inammissibile o manifestamente infondata, il giudice dispone la discussione orale della causa </a:t>
            </a:r>
            <a:r>
              <a:rPr lang="it-IT" sz="2000" i="1" dirty="0">
                <a:solidFill>
                  <a:srgbClr val="FF0000"/>
                </a:solidFill>
              </a:rPr>
              <a:t>ex</a:t>
            </a:r>
            <a:r>
              <a:rPr lang="it-IT" sz="2000" dirty="0">
                <a:solidFill>
                  <a:srgbClr val="FF0000"/>
                </a:solidFill>
              </a:rPr>
              <a:t> art. 350 </a:t>
            </a:r>
            <a:r>
              <a:rPr lang="it-IT" sz="2000" i="1" dirty="0">
                <a:solidFill>
                  <a:srgbClr val="FF0000"/>
                </a:solidFill>
              </a:rPr>
              <a:t>bis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c.p.c.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xmlns="" id="{68A89725-6AE6-C491-45C1-D54751B75417}"/>
              </a:ext>
            </a:extLst>
          </p:cNvPr>
          <p:cNvSpPr/>
          <p:nvPr/>
        </p:nvSpPr>
        <p:spPr>
          <a:xfrm>
            <a:off x="2299063" y="4585768"/>
            <a:ext cx="7254239" cy="1949153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/>
              <a:t>Se è proposta l’impugnazione incidentale, il giudice dispone la discussione orale della causa, solo se ravvisa che è inammissibile o manifestamente infondata SIA L’IMPUGNAZIONE PRINCIPALE CHE QUELLA INCIDENTALE. </a:t>
            </a:r>
            <a:r>
              <a:rPr lang="it-IT" dirty="0" smtClean="0"/>
              <a:t>Diversamente, </a:t>
            </a:r>
            <a:r>
              <a:rPr lang="it-IT" dirty="0"/>
              <a:t>il giudice procede alla trattazione di tutte le impugnazioni comunque proposte contro la sentenza.</a:t>
            </a:r>
          </a:p>
        </p:txBody>
      </p:sp>
      <p:sp>
        <p:nvSpPr>
          <p:cNvPr id="8" name="Freccia in su 7">
            <a:extLst>
              <a:ext uri="{FF2B5EF4-FFF2-40B4-BE49-F238E27FC236}">
                <a16:creationId xmlns:a16="http://schemas.microsoft.com/office/drawing/2014/main" xmlns="" id="{2DD1E8A6-89AA-9020-28CF-8E1523591860}"/>
              </a:ext>
            </a:extLst>
          </p:cNvPr>
          <p:cNvSpPr/>
          <p:nvPr/>
        </p:nvSpPr>
        <p:spPr>
          <a:xfrm rot="10800000">
            <a:off x="5487924" y="4115517"/>
            <a:ext cx="703869" cy="3705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46134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4004296" y="100623"/>
            <a:ext cx="3913414" cy="701394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LA NOMINA DEL CONSIGLIERE </a:t>
            </a:r>
            <a:r>
              <a:rPr lang="it-IT" b="1" dirty="0" smtClean="0">
                <a:solidFill>
                  <a:srgbClr val="FF0000"/>
                </a:solidFill>
              </a:rPr>
              <a:t>ISTRUTTORE EX </a:t>
            </a:r>
            <a:r>
              <a:rPr lang="it-IT" b="1" dirty="0">
                <a:solidFill>
                  <a:srgbClr val="FF0000"/>
                </a:solidFill>
              </a:rPr>
              <a:t>ART. 349 </a:t>
            </a:r>
            <a:r>
              <a:rPr lang="it-IT" b="1" i="1" dirty="0">
                <a:solidFill>
                  <a:srgbClr val="FF0000"/>
                </a:solidFill>
              </a:rPr>
              <a:t>bis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c.p.c.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718687" y="862009"/>
            <a:ext cx="484632" cy="365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3465997" y="1287901"/>
            <a:ext cx="4990011" cy="1321222"/>
          </a:xfrm>
          <a:prstGeom prst="roundRect">
            <a:avLst>
              <a:gd name="adj" fmla="val 15988"/>
            </a:avLst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chemeClr val="tx1"/>
                </a:solidFill>
              </a:rPr>
              <a:t>Il presidente, se non ritiene di nominare il relatore e disporre la comparizione delle parti davanti al collegio per la discussione orale, DESIGNA UN </a:t>
            </a:r>
            <a:r>
              <a:rPr lang="it-IT" sz="1600" dirty="0" smtClean="0">
                <a:solidFill>
                  <a:schemeClr val="tx1"/>
                </a:solidFill>
              </a:rPr>
              <a:t>COMPONENTE DEL COLLEGIO </a:t>
            </a:r>
            <a:r>
              <a:rPr lang="it-IT" sz="1600" dirty="0">
                <a:solidFill>
                  <a:schemeClr val="tx1"/>
                </a:solidFill>
              </a:rPr>
              <a:t>PER LA TRATTAZIONE E ISTRUZIONE DELLA CAUSA</a:t>
            </a: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xmlns="" id="{C710F85D-5342-80CD-2708-8FD67A1DE30D}"/>
              </a:ext>
            </a:extLst>
          </p:cNvPr>
          <p:cNvSpPr/>
          <p:nvPr/>
        </p:nvSpPr>
        <p:spPr>
          <a:xfrm>
            <a:off x="3373418" y="2745847"/>
            <a:ext cx="5175168" cy="798169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rgbClr val="FF0000"/>
                </a:solidFill>
              </a:rPr>
              <a:t>Se nominato, al consigliere istruttore è affidata LA TRATTAZIONE DELLA CAUSA, Art. 350 </a:t>
            </a:r>
            <a:r>
              <a:rPr lang="it-IT" sz="2000" dirty="0" err="1">
                <a:solidFill>
                  <a:srgbClr val="FF0000"/>
                </a:solidFill>
              </a:rPr>
              <a:t>c.p.c.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xmlns="" id="{A4CD0167-85F6-B6ED-C098-E55E91E63F07}"/>
              </a:ext>
            </a:extLst>
          </p:cNvPr>
          <p:cNvSpPr/>
          <p:nvPr/>
        </p:nvSpPr>
        <p:spPr>
          <a:xfrm>
            <a:off x="1750423" y="3914525"/>
            <a:ext cx="8795657" cy="2943475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it-IT" sz="1200" dirty="0"/>
          </a:p>
          <a:p>
            <a:pPr algn="just"/>
            <a:r>
              <a:rPr lang="it-IT" sz="1600" dirty="0"/>
              <a:t>Nella prima udienza di trattazione il giudice verifica la regolare costituzione del giudizio e, se occorre:</a:t>
            </a:r>
          </a:p>
          <a:p>
            <a:pPr algn="just"/>
            <a:r>
              <a:rPr lang="it-IT" sz="1600" dirty="0"/>
              <a:t>- ordina L’INTEGRAZIONE DEL CONTRADDITTORIO e la notificazione ex art. 332 </a:t>
            </a:r>
            <a:r>
              <a:rPr lang="it-IT" sz="1600" dirty="0" err="1"/>
              <a:t>c.p.c.</a:t>
            </a:r>
            <a:r>
              <a:rPr lang="it-IT" sz="1600" dirty="0"/>
              <a:t>;</a:t>
            </a:r>
          </a:p>
          <a:p>
            <a:pPr algn="just"/>
            <a:r>
              <a:rPr lang="it-IT" sz="1600" dirty="0"/>
              <a:t>- dichiara la CONTUMACIA dell’appellato o la rinnovazione della notificazione dell’atto di appello;</a:t>
            </a:r>
          </a:p>
          <a:p>
            <a:pPr algn="just">
              <a:buFontTx/>
              <a:buChar char="-"/>
            </a:pPr>
            <a:r>
              <a:rPr lang="it-IT" sz="1600" dirty="0"/>
              <a:t> Provvede alla RIUNIONE degli appelli contro la stessa sentenza;</a:t>
            </a:r>
          </a:p>
          <a:p>
            <a:pPr algn="just"/>
            <a:r>
              <a:rPr lang="it-IT" sz="1600" dirty="0"/>
              <a:t>Dispone la DISCUSSIONE ORALE </a:t>
            </a:r>
            <a:r>
              <a:rPr lang="it-IT" sz="1600" i="1" dirty="0"/>
              <a:t>ex</a:t>
            </a:r>
            <a:r>
              <a:rPr lang="it-IT" sz="1600" dirty="0"/>
              <a:t> art. 350 </a:t>
            </a:r>
            <a:r>
              <a:rPr lang="it-IT" sz="1600" i="1" dirty="0"/>
              <a:t>bis</a:t>
            </a:r>
            <a:r>
              <a:rPr lang="it-IT" sz="1600" dirty="0"/>
              <a:t> </a:t>
            </a:r>
            <a:r>
              <a:rPr lang="it-IT" sz="1600" dirty="0" err="1"/>
              <a:t>c.p.c.</a:t>
            </a:r>
            <a:r>
              <a:rPr lang="it-IT" sz="1600" dirty="0"/>
              <a:t>:</a:t>
            </a:r>
          </a:p>
          <a:p>
            <a:pPr marL="285750" indent="-285750" algn="just">
              <a:buFontTx/>
              <a:buChar char="-"/>
            </a:pPr>
            <a:r>
              <a:rPr lang="it-IT" sz="1600" dirty="0"/>
              <a:t>Quando rileva una ipotesi di INAMMISSIBILITÀ, MANIFESTA FONDATEZZA O INFONDATEZZA o </a:t>
            </a:r>
          </a:p>
          <a:p>
            <a:pPr marL="285750" indent="-285750" algn="just">
              <a:buFontTx/>
              <a:buChar char="-"/>
            </a:pPr>
            <a:r>
              <a:rPr lang="it-IT" sz="1600" dirty="0"/>
              <a:t>lo ritenga opportuno per la RIDOTTA COMPLESSITÀ o per L’URGENZA DELLA CAUSA</a:t>
            </a:r>
          </a:p>
          <a:p>
            <a:pPr algn="just"/>
            <a:r>
              <a:rPr lang="it-IT" sz="1600" dirty="0"/>
              <a:t>Altrimenti: </a:t>
            </a:r>
          </a:p>
          <a:p>
            <a:pPr algn="just">
              <a:buFontTx/>
              <a:buChar char="-"/>
            </a:pPr>
            <a:r>
              <a:rPr lang="it-IT" sz="1600" dirty="0"/>
              <a:t> procede al TENTATIVO DI CONCILIAZIONE, ordinando la comparizione personale;</a:t>
            </a:r>
          </a:p>
          <a:p>
            <a:pPr algn="just">
              <a:buFontTx/>
              <a:buChar char="-"/>
            </a:pPr>
            <a:r>
              <a:rPr lang="it-IT" sz="1600" dirty="0"/>
              <a:t> provvede sulle RICHIESTE </a:t>
            </a:r>
            <a:r>
              <a:rPr lang="it-IT" sz="1600" dirty="0" smtClean="0"/>
              <a:t>ISTRUTTORIE dando disposizioni per l’eventuale assunzione davanti a sé.</a:t>
            </a:r>
            <a:endParaRPr lang="it-IT" sz="1600" dirty="0"/>
          </a:p>
          <a:p>
            <a:pPr marL="171450" indent="-171450" algn="just">
              <a:buFontTx/>
              <a:buChar char="-"/>
            </a:pPr>
            <a:endParaRPr lang="it-IT" sz="1200" dirty="0"/>
          </a:p>
        </p:txBody>
      </p:sp>
      <p:sp>
        <p:nvSpPr>
          <p:cNvPr id="14" name="Freccia in su 13">
            <a:extLst>
              <a:ext uri="{FF2B5EF4-FFF2-40B4-BE49-F238E27FC236}">
                <a16:creationId xmlns:a16="http://schemas.microsoft.com/office/drawing/2014/main" xmlns="" id="{3D5F11F8-AC1F-6FC8-70D6-2DDCBCD8B83C}"/>
              </a:ext>
            </a:extLst>
          </p:cNvPr>
          <p:cNvSpPr/>
          <p:nvPr/>
        </p:nvSpPr>
        <p:spPr>
          <a:xfrm rot="10800000">
            <a:off x="5718687" y="3544017"/>
            <a:ext cx="484632" cy="3705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22307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4004295" y="100623"/>
            <a:ext cx="3921081" cy="701394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DECISIONE A SEGUITO DI DISCUSSIONE ORALE. ART. 350 </a:t>
            </a:r>
            <a:r>
              <a:rPr lang="it-IT" b="1" i="1" dirty="0">
                <a:solidFill>
                  <a:srgbClr val="FF0000"/>
                </a:solidFill>
              </a:rPr>
              <a:t>bis</a:t>
            </a:r>
            <a:r>
              <a:rPr lang="it-IT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766848" y="862008"/>
            <a:ext cx="484632" cy="45522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4163802" y="1373367"/>
            <a:ext cx="3602070" cy="612187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dirty="0">
                <a:solidFill>
                  <a:srgbClr val="FF0000"/>
                </a:solidFill>
              </a:rPr>
              <a:t>Nei casi di cui agli articoli</a:t>
            </a: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xmlns="" id="{C710F85D-5342-80CD-2708-8FD67A1DE30D}"/>
              </a:ext>
            </a:extLst>
          </p:cNvPr>
          <p:cNvSpPr/>
          <p:nvPr/>
        </p:nvSpPr>
        <p:spPr>
          <a:xfrm>
            <a:off x="374468" y="2516045"/>
            <a:ext cx="4788641" cy="1742446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348 </a:t>
            </a:r>
            <a:r>
              <a:rPr lang="it-IT" sz="2000" b="1" i="1" dirty="0">
                <a:solidFill>
                  <a:srgbClr val="FF0000"/>
                </a:solidFill>
              </a:rPr>
              <a:t>bis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b="1" dirty="0" err="1">
                <a:solidFill>
                  <a:srgbClr val="FF0000"/>
                </a:solidFill>
              </a:rPr>
              <a:t>c.p.c.</a:t>
            </a:r>
            <a:endParaRPr lang="it-IT" sz="2000" b="1" dirty="0">
              <a:solidFill>
                <a:srgbClr val="FF0000"/>
              </a:solidFill>
            </a:endParaRP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INAMMISSIBILITA’ E MANIFESTA INFONDATEZZA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xmlns="" id="{D7C151AF-445A-2CBF-94BA-C008A1D49DBA}"/>
              </a:ext>
            </a:extLst>
          </p:cNvPr>
          <p:cNvSpPr/>
          <p:nvPr/>
        </p:nvSpPr>
        <p:spPr>
          <a:xfrm>
            <a:off x="6766560" y="2556905"/>
            <a:ext cx="5146766" cy="1701586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350, 3° comma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MANIFESTA FONDATEZZA O</a:t>
            </a:r>
          </a:p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RIDOTTA </a:t>
            </a:r>
            <a:r>
              <a:rPr lang="it-IT" sz="2000" b="1" dirty="0">
                <a:solidFill>
                  <a:srgbClr val="FF0000"/>
                </a:solidFill>
              </a:rPr>
              <a:t>COMPLESSITA’ O </a:t>
            </a:r>
            <a:endParaRPr lang="it-IT" sz="2000" b="1" dirty="0" smtClean="0">
              <a:solidFill>
                <a:srgbClr val="FF0000"/>
              </a:solidFill>
            </a:endParaRPr>
          </a:p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URGENZA </a:t>
            </a:r>
            <a:r>
              <a:rPr lang="it-IT" sz="2000" b="1" dirty="0">
                <a:solidFill>
                  <a:srgbClr val="FF0000"/>
                </a:solidFill>
              </a:rPr>
              <a:t>DELLA CAUSA</a:t>
            </a:r>
          </a:p>
        </p:txBody>
      </p:sp>
      <p:sp>
        <p:nvSpPr>
          <p:cNvPr id="11" name="Freccia curva 10">
            <a:extLst>
              <a:ext uri="{FF2B5EF4-FFF2-40B4-BE49-F238E27FC236}">
                <a16:creationId xmlns:a16="http://schemas.microsoft.com/office/drawing/2014/main" xmlns="" id="{03DC9060-E74E-F35E-A4BF-8D26AA809109}"/>
              </a:ext>
            </a:extLst>
          </p:cNvPr>
          <p:cNvSpPr/>
          <p:nvPr/>
        </p:nvSpPr>
        <p:spPr>
          <a:xfrm rot="5400000" flipV="1">
            <a:off x="2750987" y="1218388"/>
            <a:ext cx="861707" cy="1464041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62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" name="Freccia curva 11">
            <a:extLst>
              <a:ext uri="{FF2B5EF4-FFF2-40B4-BE49-F238E27FC236}">
                <a16:creationId xmlns:a16="http://schemas.microsoft.com/office/drawing/2014/main" xmlns="" id="{41274FF5-C78C-64A1-CE56-619727D72AFE}"/>
              </a:ext>
            </a:extLst>
          </p:cNvPr>
          <p:cNvSpPr/>
          <p:nvPr/>
        </p:nvSpPr>
        <p:spPr>
          <a:xfrm rot="5400000">
            <a:off x="8332634" y="1224916"/>
            <a:ext cx="870416" cy="144227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7" name="Freccia in su 16">
            <a:extLst>
              <a:ext uri="{FF2B5EF4-FFF2-40B4-BE49-F238E27FC236}">
                <a16:creationId xmlns:a16="http://schemas.microsoft.com/office/drawing/2014/main" xmlns="" id="{54464FCD-0FB9-2E2A-788A-11C7DB464240}"/>
              </a:ext>
            </a:extLst>
          </p:cNvPr>
          <p:cNvSpPr/>
          <p:nvPr/>
        </p:nvSpPr>
        <p:spPr>
          <a:xfrm rot="10800000">
            <a:off x="5722519" y="2381261"/>
            <a:ext cx="484632" cy="224298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xmlns="" id="{1095583D-67B9-C5AB-0791-C3143840672F}"/>
              </a:ext>
            </a:extLst>
          </p:cNvPr>
          <p:cNvSpPr/>
          <p:nvPr/>
        </p:nvSpPr>
        <p:spPr>
          <a:xfrm>
            <a:off x="3223693" y="4624754"/>
            <a:ext cx="5764746" cy="2255227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2000" dirty="0"/>
              <a:t>Il giudice procede ai sensi dell’art. 281 </a:t>
            </a:r>
            <a:r>
              <a:rPr lang="it-IT" sz="2000" i="1" dirty="0" err="1"/>
              <a:t>sexies</a:t>
            </a:r>
            <a:r>
              <a:rPr lang="it-IT" sz="2000" dirty="0"/>
              <a:t> </a:t>
            </a:r>
            <a:r>
              <a:rPr lang="it-IT" sz="2000" dirty="0" err="1"/>
              <a:t>c.p.c.</a:t>
            </a:r>
            <a:endParaRPr lang="it-IT" sz="2000" dirty="0"/>
          </a:p>
          <a:p>
            <a:pPr algn="just"/>
            <a:r>
              <a:rPr lang="it-IT" sz="2000" dirty="0"/>
              <a:t>L’istruttore, fatte precisare le </a:t>
            </a:r>
            <a:r>
              <a:rPr lang="it-IT" sz="2000" dirty="0" smtClean="0"/>
              <a:t>conclusioni, </a:t>
            </a:r>
            <a:r>
              <a:rPr lang="it-IT" sz="2000" dirty="0"/>
              <a:t>fissa l’udienza dinanzi al collegio e assegna alle parti un termine per </a:t>
            </a:r>
            <a:r>
              <a:rPr lang="it-IT" sz="2000" dirty="0" smtClean="0"/>
              <a:t>note conclusionali prima dell’udienza. All’udienza </a:t>
            </a:r>
            <a:r>
              <a:rPr lang="it-IT" sz="2000" dirty="0"/>
              <a:t>l’istruttore svolge la relazione orale della </a:t>
            </a:r>
            <a:r>
              <a:rPr lang="it-IT" sz="2000" dirty="0" smtClean="0"/>
              <a:t>causa. La </a:t>
            </a:r>
            <a:r>
              <a:rPr lang="it-IT" sz="2000" dirty="0"/>
              <a:t>sentenza è motivata in forma sintetica, anche </a:t>
            </a:r>
            <a:r>
              <a:rPr lang="it-IT" sz="2000" i="1" dirty="0"/>
              <a:t>per</a:t>
            </a:r>
            <a:r>
              <a:rPr lang="it-IT" sz="2000" dirty="0"/>
              <a:t> </a:t>
            </a:r>
            <a:r>
              <a:rPr lang="it-IT" sz="2000" i="1" dirty="0" err="1"/>
              <a:t>relationem</a:t>
            </a:r>
            <a:r>
              <a:rPr lang="it-IT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947921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3178957" y="0"/>
            <a:ext cx="5189457" cy="1031642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I PROVVEDIMENTI SULL’ESECUZIONE PROVVISORIA, art. 351 </a:t>
            </a:r>
            <a:r>
              <a:rPr lang="it-IT" sz="2000" b="1" dirty="0" err="1">
                <a:solidFill>
                  <a:srgbClr val="FF0000"/>
                </a:solidFill>
              </a:rPr>
              <a:t>c.p.c.</a:t>
            </a:r>
            <a:endParaRPr lang="it-IT" sz="2000" b="1" dirty="0">
              <a:solidFill>
                <a:srgbClr val="FF0000"/>
              </a:solidFill>
            </a:endParaRPr>
          </a:p>
          <a:p>
            <a:pPr algn="ctr"/>
            <a:r>
              <a:rPr lang="it-IT" sz="1600" b="1" dirty="0">
                <a:solidFill>
                  <a:srgbClr val="FF0000"/>
                </a:solidFill>
              </a:rPr>
              <a:t>Sull’istanza prevista dal 1° e 2° comma dell’art. 283 </a:t>
            </a:r>
            <a:r>
              <a:rPr lang="it-IT" sz="1600" b="1" dirty="0" err="1">
                <a:solidFill>
                  <a:srgbClr val="FF0000"/>
                </a:solidFill>
              </a:rPr>
              <a:t>c.p.c.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3" name="Rettangolo con angoli arrotondati 3">
            <a:extLst>
              <a:ext uri="{FF2B5EF4-FFF2-40B4-BE49-F238E27FC236}">
                <a16:creationId xmlns:a16="http://schemas.microsoft.com/office/drawing/2014/main" xmlns="" id="{C710F85D-5342-80CD-2708-8FD67A1DE30D}"/>
              </a:ext>
            </a:extLst>
          </p:cNvPr>
          <p:cNvSpPr/>
          <p:nvPr/>
        </p:nvSpPr>
        <p:spPr>
          <a:xfrm>
            <a:off x="139338" y="1249359"/>
            <a:ext cx="5268685" cy="1250002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400" dirty="0">
                <a:solidFill>
                  <a:srgbClr val="FF0000"/>
                </a:solidFill>
              </a:rPr>
              <a:t>Il giudice provvede con ORDINANZA NON IMPUGNABILE nella prima udienza.</a:t>
            </a:r>
          </a:p>
          <a:p>
            <a:pPr algn="just"/>
            <a:r>
              <a:rPr lang="it-IT" sz="1400" dirty="0">
                <a:solidFill>
                  <a:srgbClr val="FF0000"/>
                </a:solidFill>
              </a:rPr>
              <a:t>La parte può chiedere, con RICORSO AL GIUDICE, che la decisione sulla sospensione sia pronunciata prima dell’udienza di comparizione</a:t>
            </a:r>
          </a:p>
        </p:txBody>
      </p:sp>
      <p:sp>
        <p:nvSpPr>
          <p:cNvPr id="4" name="Rettangolo con angoli arrotondati 5">
            <a:extLst>
              <a:ext uri="{FF2B5EF4-FFF2-40B4-BE49-F238E27FC236}">
                <a16:creationId xmlns:a16="http://schemas.microsoft.com/office/drawing/2014/main" xmlns="" id="{D7C151AF-445A-2CBF-94BA-C008A1D49DBA}"/>
              </a:ext>
            </a:extLst>
          </p:cNvPr>
          <p:cNvSpPr/>
          <p:nvPr/>
        </p:nvSpPr>
        <p:spPr>
          <a:xfrm>
            <a:off x="6479178" y="1223233"/>
            <a:ext cx="5410348" cy="1276127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it-IT" sz="1400" dirty="0">
              <a:solidFill>
                <a:srgbClr val="FF0000"/>
              </a:solidFill>
            </a:endParaRPr>
          </a:p>
          <a:p>
            <a:pPr algn="just"/>
            <a:r>
              <a:rPr lang="it-IT" sz="1400" dirty="0">
                <a:solidFill>
                  <a:srgbClr val="FF0000"/>
                </a:solidFill>
              </a:rPr>
              <a:t>La Corte d’appello provvede con ORDINANZA COLLEGIALE. Se è stato nominato l’istruttore, dopo aver sentito le parti, riferisce al collegio.</a:t>
            </a:r>
          </a:p>
          <a:p>
            <a:pPr algn="just"/>
            <a:r>
              <a:rPr lang="it-IT" sz="1400" dirty="0">
                <a:solidFill>
                  <a:srgbClr val="FF0000"/>
                </a:solidFill>
              </a:rPr>
              <a:t>La parte può chiedere, con RICORSO AL PRESIDENTE DEL COLLEGIO, che la decisione sulla sospensione sia pronunciata prima dell’udienza di comparizione</a:t>
            </a:r>
          </a:p>
          <a:p>
            <a:pPr algn="just"/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5" name="Freccia curva 4">
            <a:extLst>
              <a:ext uri="{FF2B5EF4-FFF2-40B4-BE49-F238E27FC236}">
                <a16:creationId xmlns:a16="http://schemas.microsoft.com/office/drawing/2014/main" xmlns="" id="{03DC9060-E74E-F35E-A4BF-8D26AA809109}"/>
              </a:ext>
            </a:extLst>
          </p:cNvPr>
          <p:cNvSpPr/>
          <p:nvPr/>
        </p:nvSpPr>
        <p:spPr>
          <a:xfrm rot="5400000" flipV="1">
            <a:off x="2056217" y="190603"/>
            <a:ext cx="494412" cy="1001482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49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6" name="Freccia curva 5">
            <a:extLst>
              <a:ext uri="{FF2B5EF4-FFF2-40B4-BE49-F238E27FC236}">
                <a16:creationId xmlns:a16="http://schemas.microsoft.com/office/drawing/2014/main" xmlns="" id="{41274FF5-C78C-64A1-CE56-619727D72AFE}"/>
              </a:ext>
            </a:extLst>
          </p:cNvPr>
          <p:cNvSpPr/>
          <p:nvPr/>
        </p:nvSpPr>
        <p:spPr>
          <a:xfrm rot="5400000">
            <a:off x="9062157" y="125189"/>
            <a:ext cx="494412" cy="1132313"/>
          </a:xfrm>
          <a:prstGeom prst="bentArrow">
            <a:avLst>
              <a:gd name="adj1" fmla="val 25000"/>
              <a:gd name="adj2" fmla="val 23255"/>
              <a:gd name="adj3" fmla="val 28548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" name="Rettangolo con angoli arrotondati 15">
            <a:extLst>
              <a:ext uri="{FF2B5EF4-FFF2-40B4-BE49-F238E27FC236}">
                <a16:creationId xmlns:a16="http://schemas.microsoft.com/office/drawing/2014/main" xmlns="" id="{68A89725-6AE6-C491-45C1-D54751B75417}"/>
              </a:ext>
            </a:extLst>
          </p:cNvPr>
          <p:cNvSpPr/>
          <p:nvPr/>
        </p:nvSpPr>
        <p:spPr>
          <a:xfrm>
            <a:off x="139338" y="4972594"/>
            <a:ext cx="5495108" cy="1784200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/>
              <a:t>Il giudice, alla prima udienza, se ritiene la causa matura per la decisione, può provvedere ai sensi dell’art. 281 </a:t>
            </a:r>
            <a:r>
              <a:rPr lang="it-IT" sz="1600" i="1" dirty="0" err="1"/>
              <a:t>sexies</a:t>
            </a:r>
            <a:r>
              <a:rPr lang="it-IT" sz="1600" dirty="0"/>
              <a:t>.</a:t>
            </a:r>
          </a:p>
          <a:p>
            <a:pPr algn="just"/>
            <a:r>
              <a:rPr lang="it-IT" sz="1600" dirty="0"/>
              <a:t>Se per la decisione sulla sospensione è stata fissata l’udienza in camera di consiglio, il giudice fissa l’udienza per la decisione della causa nel rispetto dei termini a comparire.</a:t>
            </a:r>
          </a:p>
        </p:txBody>
      </p:sp>
      <p:sp>
        <p:nvSpPr>
          <p:cNvPr id="8" name="Rettangolo con angoli arrotondati 17">
            <a:extLst>
              <a:ext uri="{FF2B5EF4-FFF2-40B4-BE49-F238E27FC236}">
                <a16:creationId xmlns:a16="http://schemas.microsoft.com/office/drawing/2014/main" xmlns="" id="{1095583D-67B9-C5AB-0791-C3143840672F}"/>
              </a:ext>
            </a:extLst>
          </p:cNvPr>
          <p:cNvSpPr/>
          <p:nvPr/>
        </p:nvSpPr>
        <p:spPr>
          <a:xfrm>
            <a:off x="6331132" y="4972594"/>
            <a:ext cx="5558394" cy="1784200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/>
              <a:t>Davanti alla corte d’appello, se l’udienza è stata tenuta dall’istruttore il collegio, con ordinanza con cui adotta i provvedimenti sull’esecuzione provvisoria, fissa l’udienza per la precisazione delle conclusioni e la discussione orale e assegna alle parti un termine per le note conclusionali. </a:t>
            </a:r>
          </a:p>
        </p:txBody>
      </p:sp>
      <p:sp>
        <p:nvSpPr>
          <p:cNvPr id="9" name="Rettangolo con angoli arrotondati 3">
            <a:extLst>
              <a:ext uri="{FF2B5EF4-FFF2-40B4-BE49-F238E27FC236}">
                <a16:creationId xmlns:a16="http://schemas.microsoft.com/office/drawing/2014/main" xmlns="" id="{C710F85D-5342-80CD-2708-8FD67A1DE30D}"/>
              </a:ext>
            </a:extLst>
          </p:cNvPr>
          <p:cNvSpPr/>
          <p:nvPr/>
        </p:nvSpPr>
        <p:spPr>
          <a:xfrm>
            <a:off x="2969623" y="2629989"/>
            <a:ext cx="5797878" cy="2177142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>
                <a:solidFill>
                  <a:srgbClr val="FF0000"/>
                </a:solidFill>
              </a:rPr>
              <a:t>Il presidente del collegio o il tribunale, con DECRETO in calce al ricorso, ordina la comparizione delle parti in camera di consiglio davanti all’istruttore o davanti a sé. Con lo stesso decreto, se ricorrono giusti motivi di urgenza può disporre provvisoriamente l’immediata sospensione dell’efficacia esecutiva o dell’esecuzione della sentenza. In camera di consiglio, il collegio o il tribunale conferma, modifica o revoca il decreto con ordinanza non impugnabile.</a:t>
            </a:r>
          </a:p>
        </p:txBody>
      </p:sp>
      <p:sp>
        <p:nvSpPr>
          <p:cNvPr id="10" name="Freccia circolare a destra 9"/>
          <p:cNvSpPr/>
          <p:nvPr/>
        </p:nvSpPr>
        <p:spPr>
          <a:xfrm>
            <a:off x="1985554" y="2569030"/>
            <a:ext cx="731520" cy="84275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1" name="Freccia circolare a sinistra 10"/>
          <p:cNvSpPr/>
          <p:nvPr/>
        </p:nvSpPr>
        <p:spPr>
          <a:xfrm>
            <a:off x="9020050" y="2629989"/>
            <a:ext cx="731520" cy="78179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" name="Freccia in giù 11"/>
          <p:cNvSpPr/>
          <p:nvPr/>
        </p:nvSpPr>
        <p:spPr>
          <a:xfrm>
            <a:off x="444137" y="2664824"/>
            <a:ext cx="484632" cy="21423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in giù 12"/>
          <p:cNvSpPr/>
          <p:nvPr/>
        </p:nvSpPr>
        <p:spPr>
          <a:xfrm>
            <a:off x="11072949" y="2664824"/>
            <a:ext cx="484632" cy="21423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53826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3396343" y="100623"/>
            <a:ext cx="5155474" cy="1667217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000" b="1" dirty="0">
              <a:solidFill>
                <a:srgbClr val="FF0000"/>
              </a:solidFill>
            </a:endParaRPr>
          </a:p>
          <a:p>
            <a:pPr algn="ctr"/>
            <a:endParaRPr lang="it-IT" sz="2000" b="1" dirty="0">
              <a:solidFill>
                <a:srgbClr val="FF0000"/>
              </a:solidFill>
            </a:endParaRPr>
          </a:p>
          <a:p>
            <a:pPr algn="ctr"/>
            <a:endParaRPr lang="it-IT" sz="2000" b="1" dirty="0">
              <a:solidFill>
                <a:srgbClr val="FF0000"/>
              </a:solidFill>
            </a:endParaRPr>
          </a:p>
          <a:p>
            <a:pPr algn="ctr"/>
            <a:endParaRPr lang="it-IT" sz="2000" b="1" dirty="0">
              <a:solidFill>
                <a:srgbClr val="FF0000"/>
              </a:solidFill>
            </a:endParaRP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LA DECISIONE, Art. 352 </a:t>
            </a:r>
            <a:r>
              <a:rPr lang="it-IT" sz="2000" b="1" dirty="0" err="1">
                <a:solidFill>
                  <a:srgbClr val="FF0000"/>
                </a:solidFill>
              </a:rPr>
              <a:t>c.p.c.</a:t>
            </a:r>
            <a:endParaRPr lang="it-IT" sz="2000" b="1" dirty="0">
              <a:solidFill>
                <a:srgbClr val="FF0000"/>
              </a:solidFill>
            </a:endParaRPr>
          </a:p>
          <a:p>
            <a:pPr algn="ctr"/>
            <a:r>
              <a:rPr lang="it-IT" sz="2000" dirty="0">
                <a:solidFill>
                  <a:srgbClr val="FF0000"/>
                </a:solidFill>
              </a:rPr>
              <a:t>Esaurita la trattazione e dopo l’eventuale adozione di provvedimenti sull’esecuzione provvisoria, l’istruttore può </a:t>
            </a:r>
          </a:p>
          <a:p>
            <a:pPr algn="ctr"/>
            <a:endParaRPr lang="it-IT" sz="2000" b="1" dirty="0">
              <a:solidFill>
                <a:srgbClr val="FF0000"/>
              </a:solidFill>
            </a:endParaRPr>
          </a:p>
          <a:p>
            <a:pPr algn="ctr"/>
            <a:endParaRPr lang="it-IT" sz="2000" b="1" dirty="0">
              <a:solidFill>
                <a:srgbClr val="FF0000"/>
              </a:solidFill>
            </a:endParaRPr>
          </a:p>
          <a:p>
            <a:pPr algn="ctr"/>
            <a:endParaRPr lang="it-IT" sz="2000" b="1" dirty="0">
              <a:solidFill>
                <a:srgbClr val="FF0000"/>
              </a:solidFill>
            </a:endParaRPr>
          </a:p>
          <a:p>
            <a:pPr algn="ctr"/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xmlns="" id="{C710F85D-5342-80CD-2708-8FD67A1DE30D}"/>
              </a:ext>
            </a:extLst>
          </p:cNvPr>
          <p:cNvSpPr/>
          <p:nvPr/>
        </p:nvSpPr>
        <p:spPr>
          <a:xfrm>
            <a:off x="139337" y="2086612"/>
            <a:ext cx="5164183" cy="1370692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2000" dirty="0" smtClean="0">
                <a:solidFill>
                  <a:srgbClr val="FF0000"/>
                </a:solidFill>
              </a:rPr>
              <a:t>Procedere, </a:t>
            </a:r>
            <a:r>
              <a:rPr lang="it-IT" sz="2000" dirty="0">
                <a:solidFill>
                  <a:srgbClr val="FF0000"/>
                </a:solidFill>
              </a:rPr>
              <a:t>ai sensi del 350 </a:t>
            </a:r>
            <a:r>
              <a:rPr lang="it-IT" sz="2000" i="1" dirty="0">
                <a:solidFill>
                  <a:srgbClr val="FF0000"/>
                </a:solidFill>
              </a:rPr>
              <a:t>bis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c.p.c</a:t>
            </a:r>
            <a:r>
              <a:rPr lang="it-IT" sz="2000" dirty="0" err="1" smtClean="0">
                <a:solidFill>
                  <a:srgbClr val="FF0000"/>
                </a:solidFill>
              </a:rPr>
              <a:t>.</a:t>
            </a:r>
            <a:r>
              <a:rPr lang="it-IT" sz="2000" dirty="0" smtClean="0">
                <a:solidFill>
                  <a:srgbClr val="FF0000"/>
                </a:solidFill>
              </a:rPr>
              <a:t>, </a:t>
            </a:r>
            <a:r>
              <a:rPr lang="it-IT" sz="2000" dirty="0">
                <a:solidFill>
                  <a:srgbClr val="FF0000"/>
                </a:solidFill>
              </a:rPr>
              <a:t>alla discussione orale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xmlns="" id="{D7C151AF-445A-2CBF-94BA-C008A1D49DBA}"/>
              </a:ext>
            </a:extLst>
          </p:cNvPr>
          <p:cNvSpPr/>
          <p:nvPr/>
        </p:nvSpPr>
        <p:spPr>
          <a:xfrm>
            <a:off x="6731725" y="2086613"/>
            <a:ext cx="5157799" cy="1370692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2000" dirty="0">
                <a:solidFill>
                  <a:srgbClr val="FF0000"/>
                </a:solidFill>
              </a:rPr>
              <a:t>Fissare dinanzi a sé l’udienza di rimessione della causa in decisione e, salvo rinuncia delle parti, assegnare i seguenti termini perentori</a:t>
            </a:r>
          </a:p>
        </p:txBody>
      </p:sp>
      <p:sp>
        <p:nvSpPr>
          <p:cNvPr id="11" name="Freccia curva 10">
            <a:extLst>
              <a:ext uri="{FF2B5EF4-FFF2-40B4-BE49-F238E27FC236}">
                <a16:creationId xmlns:a16="http://schemas.microsoft.com/office/drawing/2014/main" xmlns="" id="{03DC9060-E74E-F35E-A4BF-8D26AA809109}"/>
              </a:ext>
            </a:extLst>
          </p:cNvPr>
          <p:cNvSpPr/>
          <p:nvPr/>
        </p:nvSpPr>
        <p:spPr>
          <a:xfrm rot="5400000" flipV="1">
            <a:off x="2093475" y="821698"/>
            <a:ext cx="925314" cy="1245649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349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" name="Freccia curva 11">
            <a:extLst>
              <a:ext uri="{FF2B5EF4-FFF2-40B4-BE49-F238E27FC236}">
                <a16:creationId xmlns:a16="http://schemas.microsoft.com/office/drawing/2014/main" xmlns="" id="{41274FF5-C78C-64A1-CE56-619727D72AFE}"/>
              </a:ext>
            </a:extLst>
          </p:cNvPr>
          <p:cNvSpPr/>
          <p:nvPr/>
        </p:nvSpPr>
        <p:spPr>
          <a:xfrm rot="5400000">
            <a:off x="8954647" y="794720"/>
            <a:ext cx="925316" cy="1299607"/>
          </a:xfrm>
          <a:prstGeom prst="bentArrow">
            <a:avLst>
              <a:gd name="adj1" fmla="val 25000"/>
              <a:gd name="adj2" fmla="val 23255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4" name="Freccia in su 13">
            <a:extLst>
              <a:ext uri="{FF2B5EF4-FFF2-40B4-BE49-F238E27FC236}">
                <a16:creationId xmlns:a16="http://schemas.microsoft.com/office/drawing/2014/main" xmlns="" id="{3D5F11F8-AC1F-6FC8-70D6-2DDCBCD8B83C}"/>
              </a:ext>
            </a:extLst>
          </p:cNvPr>
          <p:cNvSpPr/>
          <p:nvPr/>
        </p:nvSpPr>
        <p:spPr>
          <a:xfrm rot="10800000">
            <a:off x="2313816" y="3562798"/>
            <a:ext cx="484632" cy="3705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in su 16">
            <a:extLst>
              <a:ext uri="{FF2B5EF4-FFF2-40B4-BE49-F238E27FC236}">
                <a16:creationId xmlns:a16="http://schemas.microsoft.com/office/drawing/2014/main" xmlns="" id="{54464FCD-0FB9-2E2A-788A-11C7DB464240}"/>
              </a:ext>
            </a:extLst>
          </p:cNvPr>
          <p:cNvSpPr/>
          <p:nvPr/>
        </p:nvSpPr>
        <p:spPr>
          <a:xfrm rot="10800000">
            <a:off x="9068308" y="3536258"/>
            <a:ext cx="484632" cy="3705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xmlns="" id="{68A89725-6AE6-C491-45C1-D54751B75417}"/>
              </a:ext>
            </a:extLst>
          </p:cNvPr>
          <p:cNvSpPr/>
          <p:nvPr/>
        </p:nvSpPr>
        <p:spPr>
          <a:xfrm>
            <a:off x="139338" y="3957776"/>
            <a:ext cx="5627510" cy="1839090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/>
              <a:t>Il giudice procede ai sensi dell’art. 281 </a:t>
            </a:r>
            <a:r>
              <a:rPr lang="it-IT" sz="1600" i="1" dirty="0" err="1"/>
              <a:t>sexies</a:t>
            </a:r>
            <a:r>
              <a:rPr lang="it-IT" sz="1600" dirty="0"/>
              <a:t> </a:t>
            </a:r>
            <a:r>
              <a:rPr lang="it-IT" sz="1600" dirty="0" err="1"/>
              <a:t>c.p.c.</a:t>
            </a:r>
            <a:endParaRPr lang="it-IT" sz="1600" dirty="0"/>
          </a:p>
          <a:p>
            <a:pPr algn="just"/>
            <a:r>
              <a:rPr lang="it-IT" sz="1600" dirty="0"/>
              <a:t>L’istruttore, fatte precisare le conclusioni fissa l’udienza dinanzi al collegio </a:t>
            </a:r>
            <a:r>
              <a:rPr lang="it-IT" sz="1600"/>
              <a:t>e assegna </a:t>
            </a:r>
            <a:r>
              <a:rPr lang="it-IT" sz="1600" dirty="0"/>
              <a:t>alle parti un termine per le note conclusionali. All’udienza l’istruttore svolge la relazione orale della causa.</a:t>
            </a:r>
          </a:p>
          <a:p>
            <a:pPr algn="just"/>
            <a:r>
              <a:rPr lang="it-IT" sz="1600" dirty="0"/>
              <a:t>La sentenza è motivata in forma sintetica, anche </a:t>
            </a:r>
            <a:r>
              <a:rPr lang="it-IT" sz="1600" i="1" dirty="0"/>
              <a:t>per</a:t>
            </a:r>
            <a:r>
              <a:rPr lang="it-IT" sz="1600" dirty="0"/>
              <a:t> </a:t>
            </a:r>
            <a:r>
              <a:rPr lang="it-IT" sz="1600" i="1" dirty="0" err="1"/>
              <a:t>relationem</a:t>
            </a:r>
            <a:r>
              <a:rPr lang="it-IT" sz="1600" dirty="0"/>
              <a:t>.</a:t>
            </a:r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xmlns="" id="{1095583D-67B9-C5AB-0791-C3143840672F}"/>
              </a:ext>
            </a:extLst>
          </p:cNvPr>
          <p:cNvSpPr/>
          <p:nvPr/>
        </p:nvSpPr>
        <p:spPr>
          <a:xfrm>
            <a:off x="6331131" y="3957776"/>
            <a:ext cx="5558394" cy="1893558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it-IT" sz="1600" dirty="0"/>
              <a:t>Un termine non superiore a </a:t>
            </a:r>
            <a:r>
              <a:rPr lang="it-IT" sz="1600" b="1" dirty="0"/>
              <a:t>60 giorni </a:t>
            </a:r>
            <a:r>
              <a:rPr lang="it-IT" sz="1600" dirty="0"/>
              <a:t>prima dell’udienza per il deposito di note scritte contenenti la PRECISAZIONE DELLE CONCLUSIONI</a:t>
            </a:r>
          </a:p>
          <a:p>
            <a:pPr marL="285750" indent="-285750" algn="just">
              <a:buFontTx/>
              <a:buChar char="-"/>
            </a:pPr>
            <a:r>
              <a:rPr lang="it-IT" sz="1600" dirty="0"/>
              <a:t>Un termine non superiore a </a:t>
            </a:r>
            <a:r>
              <a:rPr lang="it-IT" sz="1600" b="1" dirty="0"/>
              <a:t>30 giorni </a:t>
            </a:r>
            <a:r>
              <a:rPr lang="it-IT" sz="1600" dirty="0"/>
              <a:t>per il deposito delle COMPARSE CONCLUSIONASLI</a:t>
            </a:r>
          </a:p>
          <a:p>
            <a:pPr marL="285750" indent="-285750" algn="just">
              <a:buFontTx/>
              <a:buChar char="-"/>
            </a:pPr>
            <a:r>
              <a:rPr lang="it-IT" sz="1600" dirty="0"/>
              <a:t>Un termine non superiore a </a:t>
            </a:r>
            <a:r>
              <a:rPr lang="it-IT" sz="1600" b="1" dirty="0"/>
              <a:t>15 giorni </a:t>
            </a:r>
            <a:r>
              <a:rPr lang="it-IT" sz="1600" dirty="0"/>
              <a:t>per il deposito delle note di replica</a:t>
            </a:r>
          </a:p>
        </p:txBody>
      </p:sp>
      <p:sp>
        <p:nvSpPr>
          <p:cNvPr id="13" name="Rettangolo con angoli arrotondati 3">
            <a:extLst>
              <a:ext uri="{FF2B5EF4-FFF2-40B4-BE49-F238E27FC236}">
                <a16:creationId xmlns:a16="http://schemas.microsoft.com/office/drawing/2014/main" xmlns="" id="{C710F85D-5342-80CD-2708-8FD67A1DE30D}"/>
              </a:ext>
            </a:extLst>
          </p:cNvPr>
          <p:cNvSpPr/>
          <p:nvPr/>
        </p:nvSpPr>
        <p:spPr>
          <a:xfrm>
            <a:off x="3396343" y="5902342"/>
            <a:ext cx="5443875" cy="955658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2000" dirty="0">
                <a:solidFill>
                  <a:srgbClr val="FF0000"/>
                </a:solidFill>
              </a:rPr>
              <a:t>All’udienza la causa è trattenuta in </a:t>
            </a:r>
            <a:r>
              <a:rPr lang="it-IT" sz="2000" dirty="0" smtClean="0">
                <a:solidFill>
                  <a:srgbClr val="FF0000"/>
                </a:solidFill>
              </a:rPr>
              <a:t>decisione (o riservata al collegio per la decisione). </a:t>
            </a:r>
          </a:p>
          <a:p>
            <a:pPr algn="just"/>
            <a:r>
              <a:rPr lang="it-IT" sz="2000" dirty="0" smtClean="0">
                <a:solidFill>
                  <a:srgbClr val="FF0000"/>
                </a:solidFill>
              </a:rPr>
              <a:t>La </a:t>
            </a:r>
            <a:r>
              <a:rPr lang="it-IT" sz="2000" dirty="0">
                <a:solidFill>
                  <a:srgbClr val="FF0000"/>
                </a:solidFill>
              </a:rPr>
              <a:t>sentenza è depositata entro 60 giorni</a:t>
            </a:r>
          </a:p>
        </p:txBody>
      </p:sp>
    </p:spTree>
    <p:extLst>
      <p:ext uri="{BB962C8B-B14F-4D97-AF65-F5344CB8AC3E}">
        <p14:creationId xmlns:p14="http://schemas.microsoft.com/office/powerpoint/2010/main" xmlns="" val="1544881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3466011" y="249844"/>
            <a:ext cx="4946469" cy="1300281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LA RIMESSIONE DELLA CAUSA AL PRIMO GIUDICE, ART. 354 C.P.C.</a:t>
            </a: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664077" y="1603449"/>
            <a:ext cx="484632" cy="50594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xmlns="" id="{C710F85D-5342-80CD-2708-8FD67A1DE30D}"/>
              </a:ext>
            </a:extLst>
          </p:cNvPr>
          <p:cNvSpPr/>
          <p:nvPr/>
        </p:nvSpPr>
        <p:spPr>
          <a:xfrm>
            <a:off x="3354167" y="2194476"/>
            <a:ext cx="5175168" cy="1108264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>
                <a:solidFill>
                  <a:srgbClr val="FF0000"/>
                </a:solidFill>
              </a:rPr>
              <a:t>È stato abrogato l’art. 353 «rimessione al primo giudice per ragioni di giurisdizione» ed è stato riscritto l’art. 354 contenente i casi di rimessione:</a:t>
            </a: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xmlns="" id="{A4CD0167-85F6-B6ED-C098-E55E91E63F07}"/>
              </a:ext>
            </a:extLst>
          </p:cNvPr>
          <p:cNvSpPr/>
          <p:nvPr/>
        </p:nvSpPr>
        <p:spPr>
          <a:xfrm>
            <a:off x="1097280" y="3779899"/>
            <a:ext cx="9958939" cy="2954215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it-IT" sz="1200" dirty="0"/>
          </a:p>
          <a:p>
            <a:pPr algn="just"/>
            <a:r>
              <a:rPr lang="it-IT" sz="1600" dirty="0"/>
              <a:t>Il giudice d’appello pronuncia sentenza con cui rimette la causa al primo giudice quando:</a:t>
            </a:r>
          </a:p>
          <a:p>
            <a:pPr marL="285750" indent="-285750" algn="just">
              <a:buFontTx/>
              <a:buChar char="-"/>
            </a:pPr>
            <a:r>
              <a:rPr lang="it-IT" sz="1600" dirty="0"/>
              <a:t>Dichiara la </a:t>
            </a:r>
            <a:r>
              <a:rPr lang="it-IT" sz="1600" b="1" dirty="0"/>
              <a:t>nullità della notificazione dell’atto introduttivo</a:t>
            </a:r>
          </a:p>
          <a:p>
            <a:pPr marL="285750" indent="-285750" algn="just">
              <a:buFontTx/>
              <a:buChar char="-"/>
            </a:pPr>
            <a:r>
              <a:rPr lang="it-IT" sz="1600" dirty="0"/>
              <a:t>Riconosce che nel giudizio di primo grado </a:t>
            </a:r>
            <a:r>
              <a:rPr lang="it-IT" sz="1600" b="1" dirty="0" smtClean="0"/>
              <a:t>sussisteva un’ipotesi di litisconsorzio necessario</a:t>
            </a:r>
            <a:r>
              <a:rPr lang="it-IT" sz="1600" dirty="0" smtClean="0"/>
              <a:t>;</a:t>
            </a:r>
            <a:endParaRPr lang="it-IT" sz="1600" dirty="0"/>
          </a:p>
          <a:p>
            <a:pPr marL="285750" indent="-285750" algn="just">
              <a:buFontTx/>
              <a:buChar char="-"/>
            </a:pPr>
            <a:r>
              <a:rPr lang="it-IT" sz="1600" dirty="0"/>
              <a:t>Riconosce che nel giudizio di primo grado </a:t>
            </a:r>
            <a:r>
              <a:rPr lang="it-IT" sz="1600" b="1" dirty="0"/>
              <a:t>non doveva essere estromessa una parte</a:t>
            </a:r>
            <a:r>
              <a:rPr lang="it-IT" sz="1600" dirty="0"/>
              <a:t>;</a:t>
            </a:r>
          </a:p>
          <a:p>
            <a:pPr marL="285750" indent="-285750" algn="just">
              <a:buFontTx/>
              <a:buChar char="-"/>
            </a:pPr>
            <a:r>
              <a:rPr lang="it-IT" sz="1600" dirty="0"/>
              <a:t>Dichiara la nullità della sentenza per </a:t>
            </a:r>
            <a:r>
              <a:rPr lang="it-IT" sz="1600" b="1" dirty="0"/>
              <a:t>mancata sottoscrizione da parte del giudice </a:t>
            </a:r>
            <a:r>
              <a:rPr lang="it-IT" sz="1600" i="1" dirty="0"/>
              <a:t>ex</a:t>
            </a:r>
            <a:r>
              <a:rPr lang="it-IT" sz="1600" dirty="0"/>
              <a:t> art 161 , 2° comma, </a:t>
            </a:r>
            <a:r>
              <a:rPr lang="it-IT" sz="1600" dirty="0" err="1"/>
              <a:t>c.p.c.</a:t>
            </a:r>
            <a:endParaRPr lang="it-IT" sz="1600" dirty="0"/>
          </a:p>
          <a:p>
            <a:pPr algn="just"/>
            <a:r>
              <a:rPr lang="it-IT" sz="1600" dirty="0"/>
              <a:t>Le parti devono riassumere il processo nel termine perentorio di 3 MESI dalla notificazione della sentenza, ma se è proposto ricorso per Cassazione il termine è interrotto.</a:t>
            </a:r>
          </a:p>
          <a:p>
            <a:pPr algn="just"/>
            <a:r>
              <a:rPr lang="it-IT" sz="1600" dirty="0"/>
              <a:t>Se il giudice d’appello </a:t>
            </a:r>
            <a:r>
              <a:rPr lang="it-IT" sz="1600" b="1" dirty="0"/>
              <a:t>riconosce la giurisdizione negata dal primo </a:t>
            </a:r>
            <a:r>
              <a:rPr lang="it-IT" sz="1600" b="1" dirty="0" smtClean="0"/>
              <a:t>giudice </a:t>
            </a:r>
            <a:r>
              <a:rPr lang="it-IT" sz="1600" dirty="0" smtClean="0"/>
              <a:t>– ipotesi per cui il testo previgente dell’art. 354 </a:t>
            </a:r>
            <a:r>
              <a:rPr lang="it-IT" sz="1600" dirty="0" err="1" smtClean="0"/>
              <a:t>c.p.c.</a:t>
            </a:r>
            <a:r>
              <a:rPr lang="it-IT" sz="1600" dirty="0" smtClean="0"/>
              <a:t> disponeva la rimessione al primo giudice -</a:t>
            </a:r>
            <a:r>
              <a:rPr lang="it-IT" sz="1600" b="1" dirty="0" smtClean="0"/>
              <a:t> </a:t>
            </a:r>
            <a:r>
              <a:rPr lang="it-IT" sz="1600" b="1" dirty="0"/>
              <a:t>o la nullità </a:t>
            </a:r>
            <a:r>
              <a:rPr lang="it-IT" sz="1600" b="1" dirty="0" smtClean="0"/>
              <a:t>di altri </a:t>
            </a:r>
            <a:r>
              <a:rPr lang="it-IT" sz="1600" b="1" dirty="0"/>
              <a:t>atti compiuti in primo grado, ammette le parti a compiere le attività che sarebbero precluse e ordina la rinnovazione degli </a:t>
            </a:r>
            <a:r>
              <a:rPr lang="it-IT" sz="1600" b="1" dirty="0" smtClean="0"/>
              <a:t>atti ex art</a:t>
            </a:r>
            <a:r>
              <a:rPr lang="it-IT" sz="1600" dirty="0" smtClean="0"/>
              <a:t>. </a:t>
            </a:r>
            <a:r>
              <a:rPr lang="it-IT" sz="1600" b="1" dirty="0" smtClean="0"/>
              <a:t>356 </a:t>
            </a:r>
            <a:r>
              <a:rPr lang="it-IT" sz="1600" b="1" dirty="0" err="1" smtClean="0"/>
              <a:t>c.p.c.</a:t>
            </a:r>
            <a:endParaRPr lang="it-IT" sz="1600" b="1" dirty="0"/>
          </a:p>
          <a:p>
            <a:pPr marL="285750" indent="-285750" algn="just">
              <a:buFontTx/>
              <a:buChar char="-"/>
            </a:pPr>
            <a:endParaRPr lang="it-IT" sz="1600" dirty="0"/>
          </a:p>
        </p:txBody>
      </p:sp>
      <p:sp>
        <p:nvSpPr>
          <p:cNvPr id="14" name="Freccia in su 13">
            <a:extLst>
              <a:ext uri="{FF2B5EF4-FFF2-40B4-BE49-F238E27FC236}">
                <a16:creationId xmlns:a16="http://schemas.microsoft.com/office/drawing/2014/main" xmlns="" id="{3D5F11F8-AC1F-6FC8-70D6-2DDCBCD8B83C}"/>
              </a:ext>
            </a:extLst>
          </p:cNvPr>
          <p:cNvSpPr/>
          <p:nvPr/>
        </p:nvSpPr>
        <p:spPr>
          <a:xfrm rot="10800000">
            <a:off x="5664077" y="3387825"/>
            <a:ext cx="484632" cy="30153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59396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3897111" y="130630"/>
            <a:ext cx="4341197" cy="827314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rgbClr val="FF0000"/>
                </a:solidFill>
              </a:rPr>
              <a:t>IL RINVIO PREGIUDIZIALE</a:t>
            </a:r>
          </a:p>
          <a:p>
            <a:pPr algn="ctr"/>
            <a:r>
              <a:rPr lang="it-IT" sz="2400" b="1" dirty="0">
                <a:solidFill>
                  <a:srgbClr val="FF0000"/>
                </a:solidFill>
              </a:rPr>
              <a:t>Art. 363 </a:t>
            </a:r>
            <a:r>
              <a:rPr lang="it-IT" sz="2400" b="1" i="1" dirty="0">
                <a:solidFill>
                  <a:srgbClr val="FF0000"/>
                </a:solidFill>
              </a:rPr>
              <a:t>bis</a:t>
            </a:r>
            <a:r>
              <a:rPr lang="it-IT" sz="2400" b="1" dirty="0">
                <a:solidFill>
                  <a:srgbClr val="FF0000"/>
                </a:solidFill>
              </a:rPr>
              <a:t> </a:t>
            </a:r>
            <a:r>
              <a:rPr lang="it-IT" sz="2400" b="1" dirty="0" err="1">
                <a:solidFill>
                  <a:srgbClr val="FF0000"/>
                </a:solidFill>
              </a:rPr>
              <a:t>c.p.c.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825393" y="1070191"/>
            <a:ext cx="484632" cy="39295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3439886" y="1575391"/>
            <a:ext cx="5338354" cy="1361239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>
                <a:solidFill>
                  <a:srgbClr val="FF0000"/>
                </a:solidFill>
              </a:rPr>
              <a:t>Il giudice di merito, sentite le parti costituite, può disporre con ORDINANZA il rinvio pregiudiziale degli atti alla Corte di Cassazione per la risoluzione di una QUESTIONE ESCLUSIVAMENTE DI DIRITTO, </a:t>
            </a:r>
            <a:r>
              <a:rPr lang="it-IT" sz="1600" dirty="0" smtClean="0">
                <a:solidFill>
                  <a:srgbClr val="FF0000"/>
                </a:solidFill>
              </a:rPr>
              <a:t>al concorrere delle seguenti condizioni: </a:t>
            </a:r>
            <a:endParaRPr lang="it-IT" sz="1600" dirty="0">
              <a:solidFill>
                <a:srgbClr val="FF0000"/>
              </a:solidFill>
            </a:endParaRP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xmlns="" id="{2FB0B93C-572C-454A-2601-F7D449E1177F}"/>
              </a:ext>
            </a:extLst>
          </p:cNvPr>
          <p:cNvSpPr/>
          <p:nvPr/>
        </p:nvSpPr>
        <p:spPr>
          <a:xfrm>
            <a:off x="852981" y="4919378"/>
            <a:ext cx="10337533" cy="1886829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000" b="1" dirty="0"/>
          </a:p>
          <a:p>
            <a:pPr algn="just"/>
            <a:endParaRPr lang="it-IT" sz="1600" b="1" dirty="0"/>
          </a:p>
          <a:p>
            <a:pPr algn="just"/>
            <a:endParaRPr lang="it-IT" sz="1600" b="1" dirty="0"/>
          </a:p>
          <a:p>
            <a:pPr algn="just"/>
            <a:endParaRPr lang="it-IT" sz="1600" dirty="0"/>
          </a:p>
          <a:p>
            <a:pPr algn="just"/>
            <a:r>
              <a:rPr lang="it-IT" sz="1600" dirty="0"/>
              <a:t>L’ordinanza di rinvio </a:t>
            </a:r>
            <a:r>
              <a:rPr lang="it-IT" sz="1600" dirty="0" smtClean="0"/>
              <a:t>deve essere motivata (v. spec. n. 2 dell’art. 363 bis, comma 1°), trasmessa </a:t>
            </a:r>
            <a:r>
              <a:rPr lang="it-IT" sz="1600" dirty="0"/>
              <a:t>alla </a:t>
            </a:r>
            <a:r>
              <a:rPr lang="it-IT" sz="1600" dirty="0" smtClean="0"/>
              <a:t>Corte suprema e </a:t>
            </a:r>
            <a:r>
              <a:rPr lang="it-IT" sz="1600" dirty="0"/>
              <a:t>comunicata alle parti e, dal giorno del deposito, comporta la SOSPENSIONE del giudizio, salvo il compimento degli atti urgenti e delle attività istruttorie </a:t>
            </a:r>
            <a:r>
              <a:rPr lang="it-IT" sz="1600" dirty="0" smtClean="0"/>
              <a:t>non dipendenti dalla </a:t>
            </a:r>
            <a:r>
              <a:rPr lang="it-IT" sz="1600" dirty="0"/>
              <a:t>questione oggetto </a:t>
            </a:r>
            <a:r>
              <a:rPr lang="it-IT" sz="1600" dirty="0" smtClean="0"/>
              <a:t>di rinvio. </a:t>
            </a:r>
            <a:r>
              <a:rPr lang="it-IT" sz="1600" dirty="0"/>
              <a:t>Il Primo presidente entro 90 giorni assegna la questione alle Sezioni Unite o alla sezione semplice </a:t>
            </a:r>
            <a:r>
              <a:rPr lang="it-IT" sz="1600" dirty="0" smtClean="0"/>
              <a:t>o ne </a:t>
            </a:r>
            <a:r>
              <a:rPr lang="it-IT" sz="1600" dirty="0"/>
              <a:t>dichiara con decreto l’inammissibilità. La Corte pronuncia in pubblica udienza con requisitoria del PM e </a:t>
            </a:r>
            <a:r>
              <a:rPr lang="it-IT" sz="1600" dirty="0" smtClean="0"/>
              <a:t>facoltà delle </a:t>
            </a:r>
            <a:r>
              <a:rPr lang="it-IT" sz="1600" dirty="0"/>
              <a:t>parti di depositare brevi </a:t>
            </a:r>
            <a:r>
              <a:rPr lang="it-IT" sz="1600" dirty="0" smtClean="0"/>
              <a:t>memorie nei termini ex art. 378 </a:t>
            </a:r>
            <a:r>
              <a:rPr lang="it-IT" sz="1600" dirty="0" err="1" smtClean="0"/>
              <a:t>c.p.c.</a:t>
            </a:r>
            <a:r>
              <a:rPr lang="it-IT" sz="1600" dirty="0" smtClean="0"/>
              <a:t> </a:t>
            </a:r>
            <a:r>
              <a:rPr lang="it-IT" sz="1600" dirty="0"/>
              <a:t>Il </a:t>
            </a:r>
            <a:r>
              <a:rPr lang="it-IT" sz="1600" dirty="0" smtClean="0"/>
              <a:t>provvedimento che definisce la questione </a:t>
            </a:r>
            <a:r>
              <a:rPr lang="it-IT" sz="1600" dirty="0"/>
              <a:t>restituisce gli atti al </a:t>
            </a:r>
            <a:r>
              <a:rPr lang="it-IT" sz="1600" dirty="0" smtClean="0"/>
              <a:t>Giudice </a:t>
            </a:r>
            <a:r>
              <a:rPr lang="it-IT" sz="1600" i="1" dirty="0" smtClean="0"/>
              <a:t>a quo</a:t>
            </a:r>
            <a:r>
              <a:rPr lang="it-IT" sz="1600" dirty="0" smtClean="0"/>
              <a:t> </a:t>
            </a:r>
            <a:r>
              <a:rPr lang="it-IT" sz="1600" dirty="0"/>
              <a:t>e il principio di diritto è vincolante anche </a:t>
            </a:r>
            <a:r>
              <a:rPr lang="it-IT" sz="1600" dirty="0" smtClean="0"/>
              <a:t>nell’eventuale </a:t>
            </a:r>
            <a:r>
              <a:rPr lang="it-IT" sz="1600" dirty="0"/>
              <a:t>nuovo </a:t>
            </a:r>
            <a:r>
              <a:rPr lang="it-IT" sz="1600" dirty="0" smtClean="0"/>
              <a:t>giudizio promosso dopo l’estinzione.</a:t>
            </a:r>
            <a:endParaRPr lang="it-IT" sz="1600" dirty="0"/>
          </a:p>
          <a:p>
            <a:pPr algn="ctr"/>
            <a:endParaRPr lang="it-IT" sz="1600" b="1" dirty="0"/>
          </a:p>
          <a:p>
            <a:pPr algn="just"/>
            <a:endParaRPr lang="it-IT" sz="2000" b="1" dirty="0"/>
          </a:p>
          <a:p>
            <a:pPr algn="ctr"/>
            <a:endParaRPr lang="it-IT" sz="2000" b="1" dirty="0"/>
          </a:p>
          <a:p>
            <a:pPr algn="just"/>
            <a:endParaRPr lang="it-IT" sz="2000" dirty="0"/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xmlns="" id="{2B8B28B7-2204-8520-C298-BF0C6238AC91}"/>
              </a:ext>
            </a:extLst>
          </p:cNvPr>
          <p:cNvSpPr/>
          <p:nvPr/>
        </p:nvSpPr>
        <p:spPr>
          <a:xfrm>
            <a:off x="853441" y="3450632"/>
            <a:ext cx="3126034" cy="1339082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/>
              <a:t>La questione è </a:t>
            </a:r>
            <a:r>
              <a:rPr lang="it-IT" sz="1600" b="1" dirty="0"/>
              <a:t>necessaria alla definizione</a:t>
            </a:r>
            <a:r>
              <a:rPr lang="it-IT" sz="1600" dirty="0"/>
              <a:t> anche parziale </a:t>
            </a:r>
            <a:r>
              <a:rPr lang="it-IT" sz="1600" b="1" dirty="0"/>
              <a:t>del</a:t>
            </a:r>
            <a:r>
              <a:rPr lang="it-IT" sz="1600" dirty="0"/>
              <a:t> </a:t>
            </a:r>
            <a:r>
              <a:rPr lang="it-IT" sz="1600" b="1" dirty="0"/>
              <a:t>giudizio</a:t>
            </a:r>
            <a:r>
              <a:rPr lang="it-IT" sz="1600" dirty="0"/>
              <a:t> e non è stata ancora risolta dalla Corte di Cassazione</a:t>
            </a: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xmlns="" id="{16D62481-0192-BA19-2E26-FEE402C37F03}"/>
              </a:ext>
            </a:extLst>
          </p:cNvPr>
          <p:cNvSpPr/>
          <p:nvPr/>
        </p:nvSpPr>
        <p:spPr>
          <a:xfrm>
            <a:off x="4567645" y="3406099"/>
            <a:ext cx="3082835" cy="1349025"/>
          </a:xfrm>
          <a:prstGeom prst="roundRect">
            <a:avLst>
              <a:gd name="adj" fmla="val 18126"/>
            </a:avLst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000" dirty="0"/>
          </a:p>
          <a:p>
            <a:pPr algn="just"/>
            <a:endParaRPr lang="it-IT" sz="1600" dirty="0"/>
          </a:p>
          <a:p>
            <a:pPr algn="just"/>
            <a:r>
              <a:rPr lang="it-IT" sz="1600" dirty="0"/>
              <a:t>La questione presenta gravi </a:t>
            </a:r>
            <a:r>
              <a:rPr lang="it-IT" sz="1600" b="1" dirty="0"/>
              <a:t>difficoltà interpretative</a:t>
            </a:r>
            <a:r>
              <a:rPr lang="it-IT" sz="1600" dirty="0"/>
              <a:t>. L’ordinanza deve indicare le diverse interpretazioni possibili</a:t>
            </a:r>
          </a:p>
          <a:p>
            <a:pPr algn="just"/>
            <a:endParaRPr lang="it-IT" sz="1600" dirty="0"/>
          </a:p>
          <a:p>
            <a:pPr algn="just"/>
            <a:endParaRPr lang="it-IT" sz="1600" dirty="0"/>
          </a:p>
        </p:txBody>
      </p:sp>
      <p:sp>
        <p:nvSpPr>
          <p:cNvPr id="22" name="Rettangolo con angoli arrotondati 21">
            <a:extLst>
              <a:ext uri="{FF2B5EF4-FFF2-40B4-BE49-F238E27FC236}">
                <a16:creationId xmlns:a16="http://schemas.microsoft.com/office/drawing/2014/main" xmlns="" id="{5214A8EF-A5FD-F517-4A24-1A2147352854}"/>
              </a:ext>
            </a:extLst>
          </p:cNvPr>
          <p:cNvSpPr/>
          <p:nvPr/>
        </p:nvSpPr>
        <p:spPr>
          <a:xfrm>
            <a:off x="8196978" y="3371511"/>
            <a:ext cx="2993536" cy="1418203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lvl="0" indent="0" algn="just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it-IT" sz="1600" dirty="0"/>
              <a:t>La questione è suscettibile di porsi in </a:t>
            </a:r>
            <a:r>
              <a:rPr lang="it-IT" sz="1600" b="1" dirty="0"/>
              <a:t>numerosi giudizi</a:t>
            </a:r>
          </a:p>
        </p:txBody>
      </p:sp>
      <p:sp>
        <p:nvSpPr>
          <p:cNvPr id="51" name="Freccia curva 50">
            <a:extLst>
              <a:ext uri="{FF2B5EF4-FFF2-40B4-BE49-F238E27FC236}">
                <a16:creationId xmlns:a16="http://schemas.microsoft.com/office/drawing/2014/main" xmlns="" id="{6F92C60D-BA3E-F524-CD21-526443CA066F}"/>
              </a:ext>
            </a:extLst>
          </p:cNvPr>
          <p:cNvSpPr/>
          <p:nvPr/>
        </p:nvSpPr>
        <p:spPr>
          <a:xfrm rot="5400000">
            <a:off x="9101317" y="1960767"/>
            <a:ext cx="1101504" cy="135196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2" name="Freccia in su 51">
            <a:extLst>
              <a:ext uri="{FF2B5EF4-FFF2-40B4-BE49-F238E27FC236}">
                <a16:creationId xmlns:a16="http://schemas.microsoft.com/office/drawing/2014/main" xmlns="" id="{58016608-61D2-C0AB-FEAB-A940304582B7}"/>
              </a:ext>
            </a:extLst>
          </p:cNvPr>
          <p:cNvSpPr/>
          <p:nvPr/>
        </p:nvSpPr>
        <p:spPr>
          <a:xfrm rot="10800000">
            <a:off x="5845910" y="3003492"/>
            <a:ext cx="484632" cy="36801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Freccia curva 52">
            <a:extLst>
              <a:ext uri="{FF2B5EF4-FFF2-40B4-BE49-F238E27FC236}">
                <a16:creationId xmlns:a16="http://schemas.microsoft.com/office/drawing/2014/main" xmlns="" id="{9EFAD73F-146E-4EB8-5397-410DE9CFF241}"/>
              </a:ext>
            </a:extLst>
          </p:cNvPr>
          <p:cNvSpPr/>
          <p:nvPr/>
        </p:nvSpPr>
        <p:spPr>
          <a:xfrm rot="5400000" flipV="1">
            <a:off x="1995135" y="2016863"/>
            <a:ext cx="1101504" cy="130895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48664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C2BED075D094D47BEED1432A078DA6D" ma:contentTypeVersion="13" ma:contentTypeDescription="Creare un nuovo documento." ma:contentTypeScope="" ma:versionID="f3cbd1be3cf80f9eb7a1eab8f663d263">
  <xsd:schema xmlns:xsd="http://www.w3.org/2001/XMLSchema" xmlns:xs="http://www.w3.org/2001/XMLSchema" xmlns:p="http://schemas.microsoft.com/office/2006/metadata/properties" xmlns:ns2="e51b996e-8e65-4322-ab1b-b6986186a920" xmlns:ns3="d9027789-733c-4c69-9658-3261ad6a2ebe" targetNamespace="http://schemas.microsoft.com/office/2006/metadata/properties" ma:root="true" ma:fieldsID="132414a1fc5ad5f9535c9b5d22d52284" ns2:_="" ns3:_="">
    <xsd:import namespace="e51b996e-8e65-4322-ab1b-b6986186a920"/>
    <xsd:import namespace="d9027789-733c-4c69-9658-3261ad6a2e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1b996e-8e65-4322-ab1b-b6986186a9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Tag immagine" ma:readOnly="false" ma:fieldId="{5cf76f15-5ced-4ddc-b409-7134ff3c332f}" ma:taxonomyMulti="true" ma:sspId="b96d6b56-9229-47fc-a629-c3c0cfd3ea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027789-733c-4c69-9658-3261ad6a2ebe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f769226-c558-4de1-8254-a74a995603fc}" ma:internalName="TaxCatchAll" ma:showField="CatchAllData" ma:web="d9027789-733c-4c69-9658-3261ad6a2e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9027789-733c-4c69-9658-3261ad6a2ebe" xsi:nil="true"/>
    <lcf76f155ced4ddcb4097134ff3c332f xmlns="e51b996e-8e65-4322-ab1b-b6986186a92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83CDD23-0449-4CE1-97BB-DFC80E89BC82}"/>
</file>

<file path=customXml/itemProps2.xml><?xml version="1.0" encoding="utf-8"?>
<ds:datastoreItem xmlns:ds="http://schemas.openxmlformats.org/officeDocument/2006/customXml" ds:itemID="{AB53CBAF-88EA-4010-BFB0-54AE55AC47B0}"/>
</file>

<file path=customXml/itemProps3.xml><?xml version="1.0" encoding="utf-8"?>
<ds:datastoreItem xmlns:ds="http://schemas.openxmlformats.org/officeDocument/2006/customXml" ds:itemID="{982EC5E1-705F-4F04-A354-6D159EC5C3A8}"/>
</file>

<file path=docProps/app.xml><?xml version="1.0" encoding="utf-8"?>
<Properties xmlns="http://schemas.openxmlformats.org/officeDocument/2006/extended-properties" xmlns:vt="http://schemas.openxmlformats.org/officeDocument/2006/docPropsVTypes">
  <TotalTime>1216</TotalTime>
  <Words>1530</Words>
  <Application>Microsoft Office PowerPoint</Application>
  <PresentationFormat>Personalizzato</PresentationFormat>
  <Paragraphs>125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anton</dc:creator>
  <cp:lastModifiedBy>giorgio poli</cp:lastModifiedBy>
  <cp:revision>72</cp:revision>
  <dcterms:created xsi:type="dcterms:W3CDTF">2023-05-20T14:10:47Z</dcterms:created>
  <dcterms:modified xsi:type="dcterms:W3CDTF">2023-07-18T06:03:17Z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0x0101006C2BED075D094D47BEED1432A078DA6D</vt:lpwstr>
  </property>
</Properties>
</file>