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8.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6" r:id="rId3"/>
    <p:sldId id="265" r:id="rId4"/>
    <p:sldId id="260" r:id="rId5"/>
    <p:sldId id="261" r:id="rId6"/>
    <p:sldId id="262" r:id="rId7"/>
    <p:sldId id="263" r:id="rId8"/>
    <p:sldId id="264" r:id="rId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87" d="100"/>
          <a:sy n="87" d="100"/>
        </p:scale>
        <p:origin x="-528" y="-8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83643B44-6C42-F9E8-31A0-D1EC65EC2FE6}"/>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xmlns="" id="{5F243EB2-6ACF-EE15-236F-3CA5AE62E7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xmlns="" id="{0788A454-88D6-50B0-BD73-CBF786C10898}"/>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5" name="Segnaposto piè di pagina 4">
            <a:extLst>
              <a:ext uri="{FF2B5EF4-FFF2-40B4-BE49-F238E27FC236}">
                <a16:creationId xmlns:a16="http://schemas.microsoft.com/office/drawing/2014/main" xmlns="" id="{BD4D9E83-161D-44ED-77D3-C21316E723D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1D19E2FE-C75B-FE62-4E92-DD41890E39E1}"/>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1881402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194052EC-802A-C88D-CD76-9CFC3F299C4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6347B461-102B-7B08-930C-9C7C19B0CF8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B6C3DABA-FF21-EDD2-685F-99FD7AE29BCC}"/>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5" name="Segnaposto piè di pagina 4">
            <a:extLst>
              <a:ext uri="{FF2B5EF4-FFF2-40B4-BE49-F238E27FC236}">
                <a16:creationId xmlns:a16="http://schemas.microsoft.com/office/drawing/2014/main" xmlns="" id="{C7552767-3155-C405-5A1D-7F0FB9E84E8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D3996B41-FF77-735D-C42E-5CFD78F2FC3D}"/>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3691900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xmlns="" id="{AC1CCFD2-165A-4CA6-D875-68EA3F972DA1}"/>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xmlns="" id="{AB25F788-64A5-22C5-6A89-C08FC99EF5C1}"/>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BAC35655-AE8F-F704-416B-2BB18E9ECCDA}"/>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5" name="Segnaposto piè di pagina 4">
            <a:extLst>
              <a:ext uri="{FF2B5EF4-FFF2-40B4-BE49-F238E27FC236}">
                <a16:creationId xmlns:a16="http://schemas.microsoft.com/office/drawing/2014/main" xmlns="" id="{5CA49694-29C5-BD10-4D9F-0A509B7257C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320F0494-F2B0-8C6E-7BA6-8B533474F8B7}"/>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1948103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8EA3C533-CD15-F2DB-7124-B6D978C985E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B25C448C-58F3-1A2B-E22E-BE1CAFA8114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B8FDF124-3A59-33A4-3BFA-4007C9FDDAB0}"/>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5" name="Segnaposto piè di pagina 4">
            <a:extLst>
              <a:ext uri="{FF2B5EF4-FFF2-40B4-BE49-F238E27FC236}">
                <a16:creationId xmlns:a16="http://schemas.microsoft.com/office/drawing/2014/main" xmlns="" id="{891416D8-58C6-19D5-6EBF-D05DB324AFF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9DA13B32-8511-AD39-69E6-E25CCAD13FE4}"/>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3824031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61753178-5768-873B-C100-203AE7A8873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867A51EB-1263-CCE3-AE16-028015CF80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xmlns="" id="{97E3A501-5186-F869-3118-2FCE3E99CF97}"/>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5" name="Segnaposto piè di pagina 4">
            <a:extLst>
              <a:ext uri="{FF2B5EF4-FFF2-40B4-BE49-F238E27FC236}">
                <a16:creationId xmlns:a16="http://schemas.microsoft.com/office/drawing/2014/main" xmlns="" id="{F283D04A-96E2-B181-4DCB-5A2BF2FCA36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xmlns="" id="{6B142ED9-99C3-19EF-C708-716A6E7F1CD2}"/>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2252126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075BC4F2-3A94-1347-C626-226653D31B4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3D44186B-F625-E2D9-46E6-AF2AB10F8DB5}"/>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xmlns="" id="{05697244-D481-E772-968C-F7967A51A815}"/>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xmlns="" id="{9FB75493-5A87-2177-5548-A00C5D21599B}"/>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6" name="Segnaposto piè di pagina 5">
            <a:extLst>
              <a:ext uri="{FF2B5EF4-FFF2-40B4-BE49-F238E27FC236}">
                <a16:creationId xmlns:a16="http://schemas.microsoft.com/office/drawing/2014/main" xmlns="" id="{76C70C75-E821-DE25-464E-479167227F9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32A4A718-5218-12C1-24DE-F80C0FFA82E6}"/>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3183350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DD360AA7-A1BD-4452-2F3F-59EA0B90C46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1B417D34-20CE-1366-297D-C97238A5F9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xmlns="" id="{82AF4CAE-8355-FF15-C4A1-5C511C4AD09B}"/>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xmlns="" id="{C5760866-25E7-0457-3777-B53110157F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xmlns="" id="{6D38E804-3D04-4D90-94C5-08B9754D1A54}"/>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xmlns="" id="{E73BF1EB-B28B-6FB3-46F4-F8A4FF202934}"/>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8" name="Segnaposto piè di pagina 7">
            <a:extLst>
              <a:ext uri="{FF2B5EF4-FFF2-40B4-BE49-F238E27FC236}">
                <a16:creationId xmlns:a16="http://schemas.microsoft.com/office/drawing/2014/main" xmlns="" id="{846C052F-2201-42A3-96DA-AC6AE78642B5}"/>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xmlns="" id="{5DBA5790-1AB4-4347-6EA0-96690B9E318C}"/>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3521631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5711F576-ED10-1F50-6E2E-C772EF2353A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xmlns="" id="{E139780B-D407-33B6-265D-9284553FFB22}"/>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4" name="Segnaposto piè di pagina 3">
            <a:extLst>
              <a:ext uri="{FF2B5EF4-FFF2-40B4-BE49-F238E27FC236}">
                <a16:creationId xmlns:a16="http://schemas.microsoft.com/office/drawing/2014/main" xmlns="" id="{A24F8B00-F762-4184-9E34-66B593FD155F}"/>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xmlns="" id="{D568B2AA-7E83-3161-9456-211E75AF10D1}"/>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847075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xmlns="" id="{EC912605-C68E-0551-BC0F-2C9BA9D2C3E8}"/>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3" name="Segnaposto piè di pagina 2">
            <a:extLst>
              <a:ext uri="{FF2B5EF4-FFF2-40B4-BE49-F238E27FC236}">
                <a16:creationId xmlns:a16="http://schemas.microsoft.com/office/drawing/2014/main" xmlns="" id="{1D6A22B7-D4E2-E63F-AC1A-1148D7CF6D27}"/>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xmlns="" id="{F2C309BE-3AF3-46FA-FF60-765C7C89E7BD}"/>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677213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3AC76212-D2BD-7F6E-836A-9083CFC62B4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xmlns="" id="{97E0498B-9571-7310-92FC-A1BCAC0A07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xmlns="" id="{E1C10748-0AB4-E312-2367-0075F737DA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D2ADA07D-3091-5CDA-4BCC-99B18A53138B}"/>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6" name="Segnaposto piè di pagina 5">
            <a:extLst>
              <a:ext uri="{FF2B5EF4-FFF2-40B4-BE49-F238E27FC236}">
                <a16:creationId xmlns:a16="http://schemas.microsoft.com/office/drawing/2014/main" xmlns="" id="{C132E2D2-2EA2-E73F-D835-AD5359C65C5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27C7EA03-4255-978D-382C-6C3C697296F0}"/>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2745587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xmlns="" id="{F2A368E5-1C95-8073-ACCA-460403625A2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xmlns="" id="{3A31697C-8D20-F884-33C9-440C4A3262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xmlns="" id="{63D01FEE-4318-9253-D716-5581460B5B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xmlns="" id="{3DB41644-07BD-2044-C2CD-4F406765F774}"/>
              </a:ext>
            </a:extLst>
          </p:cNvPr>
          <p:cNvSpPr>
            <a:spLocks noGrp="1"/>
          </p:cNvSpPr>
          <p:nvPr>
            <p:ph type="dt" sz="half" idx="10"/>
          </p:nvPr>
        </p:nvSpPr>
        <p:spPr/>
        <p:txBody>
          <a:bodyPr/>
          <a:lstStyle/>
          <a:p>
            <a:fld id="{28FEDFE3-DA2A-4C9B-BDAD-651B7EA3AB48}" type="datetimeFigureOut">
              <a:rPr lang="it-IT" smtClean="0"/>
              <a:pPr/>
              <a:t>18/07/2023</a:t>
            </a:fld>
            <a:endParaRPr lang="it-IT"/>
          </a:p>
        </p:txBody>
      </p:sp>
      <p:sp>
        <p:nvSpPr>
          <p:cNvPr id="6" name="Segnaposto piè di pagina 5">
            <a:extLst>
              <a:ext uri="{FF2B5EF4-FFF2-40B4-BE49-F238E27FC236}">
                <a16:creationId xmlns:a16="http://schemas.microsoft.com/office/drawing/2014/main" xmlns="" id="{3B1B53B6-DFE7-A9D4-A956-1C8D8CBD167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xmlns="" id="{488792E6-DC89-8F2A-B8F5-20A10C970312}"/>
              </a:ext>
            </a:extLst>
          </p:cNvPr>
          <p:cNvSpPr>
            <a:spLocks noGrp="1"/>
          </p:cNvSpPr>
          <p:nvPr>
            <p:ph type="sldNum" sz="quarter" idx="12"/>
          </p:nvPr>
        </p:nvSpPr>
        <p:spPr/>
        <p:txBody>
          <a:body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2923109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xmlns="" id="{AADCA477-0BFE-1CA6-8F0A-8649133577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xmlns="" id="{FF5DEF50-CCAA-4ED5-2F2D-BF4E700B2A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xmlns="" id="{B1E21E0B-B07C-AD17-F65A-42EA25DE95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FEDFE3-DA2A-4C9B-BDAD-651B7EA3AB48}" type="datetimeFigureOut">
              <a:rPr lang="it-IT" smtClean="0"/>
              <a:pPr/>
              <a:t>18/07/2023</a:t>
            </a:fld>
            <a:endParaRPr lang="it-IT"/>
          </a:p>
        </p:txBody>
      </p:sp>
      <p:sp>
        <p:nvSpPr>
          <p:cNvPr id="5" name="Segnaposto piè di pagina 4">
            <a:extLst>
              <a:ext uri="{FF2B5EF4-FFF2-40B4-BE49-F238E27FC236}">
                <a16:creationId xmlns:a16="http://schemas.microsoft.com/office/drawing/2014/main" xmlns="" id="{85C4FB18-1C1B-A544-5980-44245D7AA80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xmlns="" id="{5620C527-FD0B-7B0B-A40F-56258602E0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FBB831-23E1-4B65-8D15-F526AD84D7ED}" type="slidenum">
              <a:rPr lang="it-IT" smtClean="0"/>
              <a:pPr/>
              <a:t>‹N›</a:t>
            </a:fld>
            <a:endParaRPr lang="it-IT"/>
          </a:p>
        </p:txBody>
      </p:sp>
    </p:spTree>
    <p:extLst>
      <p:ext uri="{BB962C8B-B14F-4D97-AF65-F5344CB8AC3E}">
        <p14:creationId xmlns:p14="http://schemas.microsoft.com/office/powerpoint/2010/main" xmlns="" val="959991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con angoli arrotondati 3">
            <a:extLst>
              <a:ext uri="{FF2B5EF4-FFF2-40B4-BE49-F238E27FC236}">
                <a16:creationId xmlns:a16="http://schemas.microsoft.com/office/drawing/2014/main" xmlns="" id="{B96DCD80-E2C5-5D6B-4ED1-BC8C85B78900}"/>
              </a:ext>
            </a:extLst>
          </p:cNvPr>
          <p:cNvSpPr/>
          <p:nvPr/>
        </p:nvSpPr>
        <p:spPr>
          <a:xfrm>
            <a:off x="257263" y="1113618"/>
            <a:ext cx="3913414" cy="1872863"/>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Abrogazione art. 702 bis cpc</a:t>
            </a:r>
          </a:p>
          <a:p>
            <a:pPr algn="ctr"/>
            <a:endParaRPr lang="it-IT" b="1" dirty="0">
              <a:solidFill>
                <a:srgbClr val="FF0000"/>
              </a:solidFill>
            </a:endParaRPr>
          </a:p>
          <a:p>
            <a:pPr algn="just"/>
            <a:r>
              <a:rPr lang="it-IT" b="1" dirty="0">
                <a:solidFill>
                  <a:schemeClr val="tx1"/>
                </a:solidFill>
              </a:rPr>
              <a:t>Abrogazione del rito sommario di cognizione (art. 702 bis e ss. c.p.c.) e introduzione di un rito a cognizione piena alternativo a quello ordinario</a:t>
            </a:r>
          </a:p>
        </p:txBody>
      </p:sp>
      <p:sp>
        <p:nvSpPr>
          <p:cNvPr id="5" name="Rettangolo con angoli arrotondati 4">
            <a:extLst>
              <a:ext uri="{FF2B5EF4-FFF2-40B4-BE49-F238E27FC236}">
                <a16:creationId xmlns:a16="http://schemas.microsoft.com/office/drawing/2014/main" xmlns="" id="{9F6CC84C-D45C-700B-2575-7FF3EB8092F8}"/>
              </a:ext>
            </a:extLst>
          </p:cNvPr>
          <p:cNvSpPr/>
          <p:nvPr/>
        </p:nvSpPr>
        <p:spPr>
          <a:xfrm>
            <a:off x="5100506" y="1113619"/>
            <a:ext cx="6834231" cy="2678206"/>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Campo di applicazione del nuovo rito semplificato</a:t>
            </a:r>
          </a:p>
          <a:p>
            <a:pPr algn="ctr"/>
            <a:endParaRPr lang="it-IT" sz="800" b="1" dirty="0">
              <a:solidFill>
                <a:srgbClr val="FF0000"/>
              </a:solidFill>
              <a:highlight>
                <a:srgbClr val="FFFF00"/>
              </a:highlight>
            </a:endParaRPr>
          </a:p>
          <a:p>
            <a:pPr algn="ctr"/>
            <a:endParaRPr lang="it-IT" sz="800" b="1" dirty="0">
              <a:solidFill>
                <a:srgbClr val="FF0000"/>
              </a:solidFill>
            </a:endParaRPr>
          </a:p>
          <a:p>
            <a:pPr algn="just"/>
            <a:r>
              <a:rPr lang="it-IT" b="1" dirty="0">
                <a:solidFill>
                  <a:schemeClr val="tx1"/>
                </a:solidFill>
              </a:rPr>
              <a:t>a) ai giudizi dinanzi al Tribunale (sia in composizione monocratica sia collegiale);</a:t>
            </a:r>
          </a:p>
          <a:p>
            <a:pPr algn="just"/>
            <a:endParaRPr lang="it-IT" sz="800" b="1" dirty="0">
              <a:solidFill>
                <a:schemeClr val="tx1"/>
              </a:solidFill>
            </a:endParaRPr>
          </a:p>
          <a:p>
            <a:pPr algn="just"/>
            <a:r>
              <a:rPr lang="it-IT" b="1" dirty="0">
                <a:solidFill>
                  <a:schemeClr val="tx1"/>
                </a:solidFill>
              </a:rPr>
              <a:t>b) quando è prevedibile un’istruttoria non complessa (es.: causa su questioni prevalentemente di diritto o documentali) o i fatti di causa non sono controversi;</a:t>
            </a:r>
          </a:p>
          <a:p>
            <a:pPr algn="just"/>
            <a:endParaRPr lang="it-IT" sz="800" b="1" dirty="0">
              <a:solidFill>
                <a:schemeClr val="tx1"/>
              </a:solidFill>
            </a:endParaRPr>
          </a:p>
          <a:p>
            <a:pPr algn="just"/>
            <a:r>
              <a:rPr lang="it-IT" b="1" dirty="0">
                <a:solidFill>
                  <a:schemeClr val="tx1"/>
                </a:solidFill>
              </a:rPr>
              <a:t>c) in ogni caso, ai giudizi dinanzi al Giudice di Pace</a:t>
            </a:r>
          </a:p>
        </p:txBody>
      </p:sp>
      <p:sp>
        <p:nvSpPr>
          <p:cNvPr id="6" name="Rettangolo con angoli arrotondati 5">
            <a:extLst>
              <a:ext uri="{FF2B5EF4-FFF2-40B4-BE49-F238E27FC236}">
                <a16:creationId xmlns:a16="http://schemas.microsoft.com/office/drawing/2014/main" xmlns="" id="{8C127FD6-1F81-E97B-3951-E2A12D9FF2F2}"/>
              </a:ext>
            </a:extLst>
          </p:cNvPr>
          <p:cNvSpPr/>
          <p:nvPr/>
        </p:nvSpPr>
        <p:spPr>
          <a:xfrm>
            <a:off x="257263" y="4336072"/>
            <a:ext cx="5838737" cy="232131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Introduzione del giudizio</a:t>
            </a:r>
          </a:p>
          <a:p>
            <a:pPr algn="ctr"/>
            <a:endParaRPr lang="it-IT" sz="800" b="1" dirty="0">
              <a:solidFill>
                <a:srgbClr val="FF0000"/>
              </a:solidFill>
            </a:endParaRPr>
          </a:p>
          <a:p>
            <a:pPr algn="ctr"/>
            <a:endParaRPr lang="it-IT" sz="800" b="1" dirty="0">
              <a:solidFill>
                <a:srgbClr val="FF0000"/>
              </a:solidFill>
            </a:endParaRPr>
          </a:p>
          <a:p>
            <a:pPr algn="just"/>
            <a:r>
              <a:rPr lang="it-IT" b="1" dirty="0">
                <a:solidFill>
                  <a:schemeClr val="tx1"/>
                </a:solidFill>
              </a:rPr>
              <a:t>a) la causa viene introdotta con RICORSO</a:t>
            </a:r>
          </a:p>
          <a:p>
            <a:pPr algn="just"/>
            <a:endParaRPr lang="it-IT" sz="800" b="1" dirty="0">
              <a:solidFill>
                <a:schemeClr val="tx1"/>
              </a:solidFill>
            </a:endParaRPr>
          </a:p>
          <a:p>
            <a:pPr algn="just"/>
            <a:r>
              <a:rPr lang="it-IT" b="1" dirty="0">
                <a:solidFill>
                  <a:schemeClr val="tx1"/>
                </a:solidFill>
              </a:rPr>
              <a:t>b) Dopo il deposito, il ricorso deve essere notificato, con il decreto di fissazione dell’udienza, alla controparte</a:t>
            </a:r>
          </a:p>
          <a:p>
            <a:pPr algn="just"/>
            <a:endParaRPr lang="it-IT" sz="800" b="1" dirty="0">
              <a:solidFill>
                <a:schemeClr val="tx1"/>
              </a:solidFill>
            </a:endParaRPr>
          </a:p>
          <a:p>
            <a:pPr algn="just"/>
            <a:r>
              <a:rPr lang="it-IT" b="1" dirty="0">
                <a:solidFill>
                  <a:schemeClr val="tx1"/>
                </a:solidFill>
              </a:rPr>
              <a:t>c) Tra la notifica e l’udienza devono intercorrere termini liberi non inferiori a 40 giorni</a:t>
            </a:r>
          </a:p>
        </p:txBody>
      </p:sp>
      <p:sp>
        <p:nvSpPr>
          <p:cNvPr id="8" name="Rettangolo con angoli arrotondati 7">
            <a:extLst>
              <a:ext uri="{FF2B5EF4-FFF2-40B4-BE49-F238E27FC236}">
                <a16:creationId xmlns:a16="http://schemas.microsoft.com/office/drawing/2014/main" xmlns="" id="{A41F9CBD-D3FC-BFE7-75CD-C48CBFDA2987}"/>
              </a:ext>
            </a:extLst>
          </p:cNvPr>
          <p:cNvSpPr/>
          <p:nvPr/>
        </p:nvSpPr>
        <p:spPr>
          <a:xfrm>
            <a:off x="8021323" y="4678624"/>
            <a:ext cx="3913414" cy="166345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Costituzione del convenuto</a:t>
            </a:r>
          </a:p>
          <a:p>
            <a:pPr algn="ctr"/>
            <a:endParaRPr lang="it-IT" b="1" dirty="0">
              <a:solidFill>
                <a:srgbClr val="FF0000"/>
              </a:solidFill>
            </a:endParaRPr>
          </a:p>
          <a:p>
            <a:pPr algn="just"/>
            <a:r>
              <a:rPr lang="it-IT" b="1" dirty="0">
                <a:solidFill>
                  <a:schemeClr val="tx1"/>
                </a:solidFill>
              </a:rPr>
              <a:t>Il convenuto deve costituirsi almeno 10 giorni prima dell’udienza di comparizione</a:t>
            </a:r>
          </a:p>
        </p:txBody>
      </p:sp>
      <p:sp>
        <p:nvSpPr>
          <p:cNvPr id="10" name="CasellaDiTesto 9">
            <a:extLst>
              <a:ext uri="{FF2B5EF4-FFF2-40B4-BE49-F238E27FC236}">
                <a16:creationId xmlns:a16="http://schemas.microsoft.com/office/drawing/2014/main" xmlns="" id="{016973BA-7B4E-FEB1-E19E-AE176E85A262}"/>
              </a:ext>
            </a:extLst>
          </p:cNvPr>
          <p:cNvSpPr txBox="1"/>
          <p:nvPr/>
        </p:nvSpPr>
        <p:spPr>
          <a:xfrm>
            <a:off x="257263" y="162674"/>
            <a:ext cx="11677474" cy="584775"/>
          </a:xfrm>
          <a:prstGeom prst="rect">
            <a:avLst/>
          </a:prstGeom>
          <a:noFill/>
        </p:spPr>
        <p:txBody>
          <a:bodyPr wrap="square">
            <a:spAutoFit/>
          </a:bodyPr>
          <a:lstStyle/>
          <a:p>
            <a:pPr algn="ctr"/>
            <a:r>
              <a:rPr lang="it-IT" sz="3200" b="1" dirty="0">
                <a:solidFill>
                  <a:srgbClr val="FF0000"/>
                </a:solidFill>
              </a:rPr>
              <a:t>IL PROCEDIMENTO SEMPLIFICATO DI COGNIZIONE</a:t>
            </a:r>
          </a:p>
        </p:txBody>
      </p:sp>
      <p:sp>
        <p:nvSpPr>
          <p:cNvPr id="11" name="CasellaDiTesto 10">
            <a:extLst>
              <a:ext uri="{FF2B5EF4-FFF2-40B4-BE49-F238E27FC236}">
                <a16:creationId xmlns:a16="http://schemas.microsoft.com/office/drawing/2014/main" xmlns="" id="{DC63E5B5-64B3-D429-12ED-E867F65CE451}"/>
              </a:ext>
            </a:extLst>
          </p:cNvPr>
          <p:cNvSpPr txBox="1"/>
          <p:nvPr/>
        </p:nvSpPr>
        <p:spPr>
          <a:xfrm>
            <a:off x="7370768" y="1499916"/>
            <a:ext cx="2293705" cy="369332"/>
          </a:xfrm>
          <a:prstGeom prst="rect">
            <a:avLst/>
          </a:prstGeom>
          <a:noFill/>
        </p:spPr>
        <p:txBody>
          <a:bodyPr wrap="none" rtlCol="0">
            <a:spAutoFit/>
          </a:bodyPr>
          <a:lstStyle/>
          <a:p>
            <a:r>
              <a:rPr lang="it-IT" b="1" dirty="0">
                <a:solidFill>
                  <a:srgbClr val="C00000"/>
                </a:solidFill>
              </a:rPr>
              <a:t>ART. 281 DECIES C.P.C.</a:t>
            </a:r>
          </a:p>
        </p:txBody>
      </p:sp>
      <p:sp>
        <p:nvSpPr>
          <p:cNvPr id="12" name="CasellaDiTesto 11">
            <a:extLst>
              <a:ext uri="{FF2B5EF4-FFF2-40B4-BE49-F238E27FC236}">
                <a16:creationId xmlns:a16="http://schemas.microsoft.com/office/drawing/2014/main" xmlns="" id="{11A497C3-92DC-3477-1236-0A17287F5B48}"/>
              </a:ext>
            </a:extLst>
          </p:cNvPr>
          <p:cNvSpPr txBox="1"/>
          <p:nvPr/>
        </p:nvSpPr>
        <p:spPr>
          <a:xfrm>
            <a:off x="1878294" y="4678624"/>
            <a:ext cx="2596673" cy="369332"/>
          </a:xfrm>
          <a:prstGeom prst="rect">
            <a:avLst/>
          </a:prstGeom>
          <a:noFill/>
        </p:spPr>
        <p:txBody>
          <a:bodyPr wrap="none" rtlCol="0">
            <a:spAutoFit/>
          </a:bodyPr>
          <a:lstStyle/>
          <a:p>
            <a:r>
              <a:rPr lang="it-IT" b="1" dirty="0">
                <a:solidFill>
                  <a:srgbClr val="C00000"/>
                </a:solidFill>
              </a:rPr>
              <a:t>ART. 281 UNDECIES C.P.C.</a:t>
            </a:r>
          </a:p>
        </p:txBody>
      </p:sp>
      <p:sp>
        <p:nvSpPr>
          <p:cNvPr id="13" name="CasellaDiTesto 12">
            <a:extLst>
              <a:ext uri="{FF2B5EF4-FFF2-40B4-BE49-F238E27FC236}">
                <a16:creationId xmlns:a16="http://schemas.microsoft.com/office/drawing/2014/main" xmlns="" id="{F15312B1-BF8E-FB45-F512-9868F56355D2}"/>
              </a:ext>
            </a:extLst>
          </p:cNvPr>
          <p:cNvSpPr txBox="1"/>
          <p:nvPr/>
        </p:nvSpPr>
        <p:spPr>
          <a:xfrm>
            <a:off x="8748229" y="5064734"/>
            <a:ext cx="2596673" cy="369332"/>
          </a:xfrm>
          <a:prstGeom prst="rect">
            <a:avLst/>
          </a:prstGeom>
          <a:noFill/>
        </p:spPr>
        <p:txBody>
          <a:bodyPr wrap="none" rtlCol="0">
            <a:spAutoFit/>
          </a:bodyPr>
          <a:lstStyle/>
          <a:p>
            <a:r>
              <a:rPr lang="it-IT" b="1" dirty="0">
                <a:solidFill>
                  <a:srgbClr val="C00000"/>
                </a:solidFill>
              </a:rPr>
              <a:t>ART. 281 UNDECIES C.P.C.</a:t>
            </a:r>
          </a:p>
        </p:txBody>
      </p:sp>
    </p:spTree>
    <p:extLst>
      <p:ext uri="{BB962C8B-B14F-4D97-AF65-F5344CB8AC3E}">
        <p14:creationId xmlns:p14="http://schemas.microsoft.com/office/powerpoint/2010/main" xmlns="" val="619722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con angoli arrotondati 3">
            <a:extLst>
              <a:ext uri="{FF2B5EF4-FFF2-40B4-BE49-F238E27FC236}">
                <a16:creationId xmlns:a16="http://schemas.microsoft.com/office/drawing/2014/main" xmlns="" id="{B96DCD80-E2C5-5D6B-4ED1-BC8C85B78900}"/>
              </a:ext>
            </a:extLst>
          </p:cNvPr>
          <p:cNvSpPr/>
          <p:nvPr/>
        </p:nvSpPr>
        <p:spPr>
          <a:xfrm>
            <a:off x="257263" y="1046506"/>
            <a:ext cx="3913414" cy="278726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Prima udienza di comparizione</a:t>
            </a:r>
          </a:p>
          <a:p>
            <a:pPr algn="ctr"/>
            <a:endParaRPr lang="it-IT" b="1" dirty="0">
              <a:solidFill>
                <a:srgbClr val="FF0000"/>
              </a:solidFill>
            </a:endParaRPr>
          </a:p>
          <a:p>
            <a:pPr algn="just"/>
            <a:r>
              <a:rPr lang="it-IT" b="1" dirty="0">
                <a:solidFill>
                  <a:schemeClr val="tx1"/>
                </a:solidFill>
              </a:rPr>
              <a:t>Alla prima udienza, su richiesta delle parti e se sussiste un giustificato motivo il Giudice potrà concedere un termine non superiore a 20 giorni per depositare memorie integrative e non superiore a 10 giorni per repliche</a:t>
            </a:r>
          </a:p>
        </p:txBody>
      </p:sp>
      <p:sp>
        <p:nvSpPr>
          <p:cNvPr id="5" name="Rettangolo con angoli arrotondati 4">
            <a:extLst>
              <a:ext uri="{FF2B5EF4-FFF2-40B4-BE49-F238E27FC236}">
                <a16:creationId xmlns:a16="http://schemas.microsoft.com/office/drawing/2014/main" xmlns="" id="{9F6CC84C-D45C-700B-2575-7FF3EB8092F8}"/>
              </a:ext>
            </a:extLst>
          </p:cNvPr>
          <p:cNvSpPr/>
          <p:nvPr/>
        </p:nvSpPr>
        <p:spPr>
          <a:xfrm>
            <a:off x="6096000" y="1046506"/>
            <a:ext cx="5838737" cy="166888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Udienza di assunzione dei mezzi istruttori</a:t>
            </a:r>
          </a:p>
          <a:p>
            <a:pPr algn="ctr"/>
            <a:endParaRPr lang="it-IT" sz="800" b="1" dirty="0">
              <a:solidFill>
                <a:srgbClr val="FF0000"/>
              </a:solidFill>
              <a:highlight>
                <a:srgbClr val="FFFF00"/>
              </a:highlight>
            </a:endParaRPr>
          </a:p>
          <a:p>
            <a:pPr algn="ctr"/>
            <a:endParaRPr lang="it-IT" sz="800" b="1" dirty="0">
              <a:solidFill>
                <a:srgbClr val="FF0000"/>
              </a:solidFill>
            </a:endParaRPr>
          </a:p>
          <a:p>
            <a:pPr algn="just"/>
            <a:r>
              <a:rPr lang="it-IT" b="1" dirty="0">
                <a:solidFill>
                  <a:schemeClr val="tx1"/>
                </a:solidFill>
              </a:rPr>
              <a:t>Si procederà ad ammettere gli eventuali mezzi di prova richiesti e si procederà alla loro assunzione.</a:t>
            </a:r>
          </a:p>
          <a:p>
            <a:pPr algn="just"/>
            <a:r>
              <a:rPr lang="it-IT" b="1" dirty="0">
                <a:solidFill>
                  <a:schemeClr val="tx1"/>
                </a:solidFill>
              </a:rPr>
              <a:t>La causa sarà quindi spedita in decisione.</a:t>
            </a:r>
          </a:p>
        </p:txBody>
      </p:sp>
      <p:sp>
        <p:nvSpPr>
          <p:cNvPr id="6" name="Rettangolo con angoli arrotondati 5">
            <a:extLst>
              <a:ext uri="{FF2B5EF4-FFF2-40B4-BE49-F238E27FC236}">
                <a16:creationId xmlns:a16="http://schemas.microsoft.com/office/drawing/2014/main" xmlns="" id="{8C127FD6-1F81-E97B-3951-E2A12D9FF2F2}"/>
              </a:ext>
            </a:extLst>
          </p:cNvPr>
          <p:cNvSpPr/>
          <p:nvPr/>
        </p:nvSpPr>
        <p:spPr>
          <a:xfrm>
            <a:off x="89483" y="4209177"/>
            <a:ext cx="5480807" cy="240973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Tribunale in composizione collegiale</a:t>
            </a:r>
          </a:p>
          <a:p>
            <a:pPr algn="ctr"/>
            <a:endParaRPr lang="it-IT" sz="800" b="1" dirty="0">
              <a:solidFill>
                <a:srgbClr val="FF0000"/>
              </a:solidFill>
            </a:endParaRPr>
          </a:p>
          <a:p>
            <a:pPr algn="ctr"/>
            <a:endParaRPr lang="it-IT" sz="800" b="1" dirty="0">
              <a:solidFill>
                <a:srgbClr val="FF0000"/>
              </a:solidFill>
            </a:endParaRPr>
          </a:p>
          <a:p>
            <a:pPr algn="just"/>
            <a:r>
              <a:rPr lang="it-IT" b="1" dirty="0">
                <a:solidFill>
                  <a:schemeClr val="tx1"/>
                </a:solidFill>
              </a:rPr>
              <a:t>Nelle sole cause in cui il Tribunale giudica in composizione collegiale la discussione orale sarà preceduta dal deposito delle precisazioni delle conclusioni 30 giorni prima dell’udienza e di note conclusionali 15 giorni prima dell’udienza.</a:t>
            </a:r>
          </a:p>
        </p:txBody>
      </p:sp>
      <p:sp>
        <p:nvSpPr>
          <p:cNvPr id="8" name="Rettangolo con angoli arrotondati 7">
            <a:extLst>
              <a:ext uri="{FF2B5EF4-FFF2-40B4-BE49-F238E27FC236}">
                <a16:creationId xmlns:a16="http://schemas.microsoft.com/office/drawing/2014/main" xmlns="" id="{A41F9CBD-D3FC-BFE7-75CD-C48CBFDA2987}"/>
              </a:ext>
            </a:extLst>
          </p:cNvPr>
          <p:cNvSpPr/>
          <p:nvPr/>
        </p:nvSpPr>
        <p:spPr>
          <a:xfrm>
            <a:off x="7516536" y="3531067"/>
            <a:ext cx="4418203" cy="278726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chemeClr val="tx1"/>
                </a:solidFill>
                <a:highlight>
                  <a:srgbClr val="FFFF00"/>
                </a:highlight>
              </a:rPr>
              <a:t>Udienza di discussione orale</a:t>
            </a:r>
          </a:p>
          <a:p>
            <a:pPr algn="ctr"/>
            <a:endParaRPr lang="it-IT" b="1" dirty="0">
              <a:solidFill>
                <a:srgbClr val="FF0000"/>
              </a:solidFill>
            </a:endParaRPr>
          </a:p>
          <a:p>
            <a:pPr algn="just"/>
            <a:r>
              <a:rPr lang="it-IT" b="1" dirty="0">
                <a:solidFill>
                  <a:schemeClr val="tx1"/>
                </a:solidFill>
              </a:rPr>
              <a:t>All’udienza la causa sarà discussa oralmente ed all’esito della discussione il collegio pronuncerà sentenza dando lettura del dispositivo e della concisa esposizione delle ragioni di fatto e di diritto poste a fondamento della decisione</a:t>
            </a:r>
          </a:p>
        </p:txBody>
      </p:sp>
      <p:sp>
        <p:nvSpPr>
          <p:cNvPr id="2" name="CasellaDiTesto 1">
            <a:extLst>
              <a:ext uri="{FF2B5EF4-FFF2-40B4-BE49-F238E27FC236}">
                <a16:creationId xmlns:a16="http://schemas.microsoft.com/office/drawing/2014/main" xmlns="" id="{1748899E-A1E2-CC34-DF00-0AF241C8B9AF}"/>
              </a:ext>
            </a:extLst>
          </p:cNvPr>
          <p:cNvSpPr txBox="1"/>
          <p:nvPr/>
        </p:nvSpPr>
        <p:spPr>
          <a:xfrm>
            <a:off x="257263" y="162674"/>
            <a:ext cx="11677474" cy="584775"/>
          </a:xfrm>
          <a:prstGeom prst="rect">
            <a:avLst/>
          </a:prstGeom>
          <a:noFill/>
        </p:spPr>
        <p:txBody>
          <a:bodyPr wrap="square">
            <a:spAutoFit/>
          </a:bodyPr>
          <a:lstStyle/>
          <a:p>
            <a:pPr algn="ctr"/>
            <a:r>
              <a:rPr lang="it-IT" sz="3200" b="1" dirty="0">
                <a:solidFill>
                  <a:srgbClr val="FF0000"/>
                </a:solidFill>
              </a:rPr>
              <a:t>IL PROCEDIMENTO SEMPLIFICATO DI COGNIZIONE</a:t>
            </a:r>
          </a:p>
        </p:txBody>
      </p:sp>
      <p:sp>
        <p:nvSpPr>
          <p:cNvPr id="3" name="CasellaDiTesto 2">
            <a:extLst>
              <a:ext uri="{FF2B5EF4-FFF2-40B4-BE49-F238E27FC236}">
                <a16:creationId xmlns:a16="http://schemas.microsoft.com/office/drawing/2014/main" xmlns="" id="{77480E8A-BF73-C790-F402-FF710918081C}"/>
              </a:ext>
            </a:extLst>
          </p:cNvPr>
          <p:cNvSpPr txBox="1"/>
          <p:nvPr/>
        </p:nvSpPr>
        <p:spPr>
          <a:xfrm>
            <a:off x="841094" y="1442591"/>
            <a:ext cx="2745752" cy="369332"/>
          </a:xfrm>
          <a:prstGeom prst="rect">
            <a:avLst/>
          </a:prstGeom>
          <a:noFill/>
        </p:spPr>
        <p:txBody>
          <a:bodyPr wrap="none" rtlCol="0">
            <a:spAutoFit/>
          </a:bodyPr>
          <a:lstStyle/>
          <a:p>
            <a:r>
              <a:rPr lang="it-IT" b="1" dirty="0">
                <a:solidFill>
                  <a:srgbClr val="C00000"/>
                </a:solidFill>
              </a:rPr>
              <a:t>ART. 281 DUODECIES C.P.C.</a:t>
            </a:r>
          </a:p>
        </p:txBody>
      </p:sp>
      <p:sp>
        <p:nvSpPr>
          <p:cNvPr id="7" name="CasellaDiTesto 6">
            <a:extLst>
              <a:ext uri="{FF2B5EF4-FFF2-40B4-BE49-F238E27FC236}">
                <a16:creationId xmlns:a16="http://schemas.microsoft.com/office/drawing/2014/main" xmlns="" id="{784D9266-39AC-25AE-5488-FDDD93540BF1}"/>
              </a:ext>
            </a:extLst>
          </p:cNvPr>
          <p:cNvSpPr txBox="1"/>
          <p:nvPr/>
        </p:nvSpPr>
        <p:spPr>
          <a:xfrm>
            <a:off x="7719416" y="1442591"/>
            <a:ext cx="2745752" cy="369332"/>
          </a:xfrm>
          <a:prstGeom prst="rect">
            <a:avLst/>
          </a:prstGeom>
          <a:noFill/>
        </p:spPr>
        <p:txBody>
          <a:bodyPr wrap="none" rtlCol="0">
            <a:spAutoFit/>
          </a:bodyPr>
          <a:lstStyle/>
          <a:p>
            <a:r>
              <a:rPr lang="it-IT" b="1" dirty="0">
                <a:solidFill>
                  <a:srgbClr val="C00000"/>
                </a:solidFill>
              </a:rPr>
              <a:t>ART. 281 DUODECIES C.P.C.</a:t>
            </a:r>
          </a:p>
        </p:txBody>
      </p:sp>
      <p:sp>
        <p:nvSpPr>
          <p:cNvPr id="9" name="CasellaDiTesto 8">
            <a:extLst>
              <a:ext uri="{FF2B5EF4-FFF2-40B4-BE49-F238E27FC236}">
                <a16:creationId xmlns:a16="http://schemas.microsoft.com/office/drawing/2014/main" xmlns="" id="{BAD848C0-177C-5790-2097-9F580A7DB5C2}"/>
              </a:ext>
            </a:extLst>
          </p:cNvPr>
          <p:cNvSpPr txBox="1"/>
          <p:nvPr/>
        </p:nvSpPr>
        <p:spPr>
          <a:xfrm>
            <a:off x="732004" y="4705659"/>
            <a:ext cx="4195764" cy="369332"/>
          </a:xfrm>
          <a:prstGeom prst="rect">
            <a:avLst/>
          </a:prstGeom>
          <a:noFill/>
        </p:spPr>
        <p:txBody>
          <a:bodyPr wrap="none" rtlCol="0">
            <a:spAutoFit/>
          </a:bodyPr>
          <a:lstStyle/>
          <a:p>
            <a:r>
              <a:rPr lang="it-IT" b="1" dirty="0">
                <a:solidFill>
                  <a:srgbClr val="C00000"/>
                </a:solidFill>
              </a:rPr>
              <a:t>ART. 281 DUODECIES E ART. 275 BIS C.P.C. </a:t>
            </a:r>
          </a:p>
        </p:txBody>
      </p:sp>
      <p:sp>
        <p:nvSpPr>
          <p:cNvPr id="10" name="CasellaDiTesto 9">
            <a:extLst>
              <a:ext uri="{FF2B5EF4-FFF2-40B4-BE49-F238E27FC236}">
                <a16:creationId xmlns:a16="http://schemas.microsoft.com/office/drawing/2014/main" xmlns="" id="{593D65BF-FC00-A7A1-D6FA-5AF76CF6CA3A}"/>
              </a:ext>
            </a:extLst>
          </p:cNvPr>
          <p:cNvSpPr txBox="1"/>
          <p:nvPr/>
        </p:nvSpPr>
        <p:spPr>
          <a:xfrm>
            <a:off x="7516536" y="3924385"/>
            <a:ext cx="4523739" cy="369332"/>
          </a:xfrm>
          <a:prstGeom prst="rect">
            <a:avLst/>
          </a:prstGeom>
          <a:noFill/>
        </p:spPr>
        <p:txBody>
          <a:bodyPr wrap="none" rtlCol="0">
            <a:spAutoFit/>
          </a:bodyPr>
          <a:lstStyle/>
          <a:p>
            <a:r>
              <a:rPr lang="it-IT" b="1" dirty="0">
                <a:solidFill>
                  <a:srgbClr val="C00000"/>
                </a:solidFill>
              </a:rPr>
              <a:t>ART. 281 DUODECIES E ART. 281 SEXIES C.P.C. </a:t>
            </a:r>
          </a:p>
        </p:txBody>
      </p:sp>
    </p:spTree>
    <p:extLst>
      <p:ext uri="{BB962C8B-B14F-4D97-AF65-F5344CB8AC3E}">
        <p14:creationId xmlns:p14="http://schemas.microsoft.com/office/powerpoint/2010/main" xmlns="" val="3682086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arrotondati 1">
            <a:extLst>
              <a:ext uri="{FF2B5EF4-FFF2-40B4-BE49-F238E27FC236}">
                <a16:creationId xmlns:a16="http://schemas.microsoft.com/office/drawing/2014/main" xmlns="" id="{7CDA1C38-E1D1-26D4-60FE-7AF2A123928C}"/>
              </a:ext>
            </a:extLst>
          </p:cNvPr>
          <p:cNvSpPr/>
          <p:nvPr/>
        </p:nvSpPr>
        <p:spPr>
          <a:xfrm>
            <a:off x="4133326" y="454044"/>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IL PROCEDIMENTO SEMPLIFICATO</a:t>
            </a:r>
          </a:p>
          <a:p>
            <a:pPr algn="ctr"/>
            <a:r>
              <a:rPr lang="it-IT" b="1" dirty="0">
                <a:solidFill>
                  <a:srgbClr val="FF0000"/>
                </a:solidFill>
              </a:rPr>
              <a:t>DI COGNIZIONE</a:t>
            </a:r>
          </a:p>
        </p:txBody>
      </p:sp>
      <p:sp>
        <p:nvSpPr>
          <p:cNvPr id="3" name="Freccia in su 2">
            <a:extLst>
              <a:ext uri="{FF2B5EF4-FFF2-40B4-BE49-F238E27FC236}">
                <a16:creationId xmlns:a16="http://schemas.microsoft.com/office/drawing/2014/main" xmlns="" id="{9725616D-FC58-EB69-6F63-1CDDF35A3776}"/>
              </a:ext>
            </a:extLst>
          </p:cNvPr>
          <p:cNvSpPr/>
          <p:nvPr/>
        </p:nvSpPr>
        <p:spPr>
          <a:xfrm rot="10800000">
            <a:off x="5895878" y="1215430"/>
            <a:ext cx="484632" cy="6262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xmlns="" id="{1E44631B-EA3D-C845-B8EA-90C5001C25F7}"/>
              </a:ext>
            </a:extLst>
          </p:cNvPr>
          <p:cNvSpPr/>
          <p:nvPr/>
        </p:nvSpPr>
        <p:spPr>
          <a:xfrm>
            <a:off x="4288998" y="1901675"/>
            <a:ext cx="3602070" cy="80281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ARTICOLO 281 DECIES</a:t>
            </a:r>
          </a:p>
          <a:p>
            <a:pPr algn="ctr"/>
            <a:r>
              <a:rPr lang="it-IT" sz="2000" b="1" dirty="0">
                <a:solidFill>
                  <a:srgbClr val="FF0000"/>
                </a:solidFill>
              </a:rPr>
              <a:t>AMBITO DI APPLICAZIONE</a:t>
            </a:r>
          </a:p>
        </p:txBody>
      </p:sp>
      <p:sp>
        <p:nvSpPr>
          <p:cNvPr id="16" name="Rettangolo con angoli arrotondati 15">
            <a:extLst>
              <a:ext uri="{FF2B5EF4-FFF2-40B4-BE49-F238E27FC236}">
                <a16:creationId xmlns:a16="http://schemas.microsoft.com/office/drawing/2014/main" xmlns="" id="{2FB0B93C-572C-454A-2601-F7D449E1177F}"/>
              </a:ext>
            </a:extLst>
          </p:cNvPr>
          <p:cNvSpPr/>
          <p:nvPr/>
        </p:nvSpPr>
        <p:spPr>
          <a:xfrm>
            <a:off x="3697904" y="4925418"/>
            <a:ext cx="5067279" cy="1448052"/>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2000" b="1" dirty="0"/>
              <a:t>Nelle cause in cui il tribunale giudica in composizione monocratica la domanda può sempre essere proposta nelle forme del procedimento semplificato</a:t>
            </a:r>
          </a:p>
        </p:txBody>
      </p:sp>
      <p:sp>
        <p:nvSpPr>
          <p:cNvPr id="19" name="Rettangolo con angoli arrotondati 18">
            <a:extLst>
              <a:ext uri="{FF2B5EF4-FFF2-40B4-BE49-F238E27FC236}">
                <a16:creationId xmlns:a16="http://schemas.microsoft.com/office/drawing/2014/main" xmlns="" id="{2B8B28B7-2204-8520-C298-BF0C6238AC91}"/>
              </a:ext>
            </a:extLst>
          </p:cNvPr>
          <p:cNvSpPr/>
          <p:nvPr/>
        </p:nvSpPr>
        <p:spPr>
          <a:xfrm>
            <a:off x="1305471" y="3268819"/>
            <a:ext cx="2688678" cy="1017086"/>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t>Quando i fatti di causa </a:t>
            </a:r>
          </a:p>
          <a:p>
            <a:pPr algn="ctr"/>
            <a:r>
              <a:rPr lang="it-IT" sz="2000" b="1" dirty="0"/>
              <a:t>non sono controversi</a:t>
            </a:r>
          </a:p>
        </p:txBody>
      </p:sp>
      <p:sp>
        <p:nvSpPr>
          <p:cNvPr id="21" name="Rettangolo con angoli arrotondati 20">
            <a:extLst>
              <a:ext uri="{FF2B5EF4-FFF2-40B4-BE49-F238E27FC236}">
                <a16:creationId xmlns:a16="http://schemas.microsoft.com/office/drawing/2014/main" xmlns="" id="{16D62481-0192-BA19-2E26-FEE402C37F03}"/>
              </a:ext>
            </a:extLst>
          </p:cNvPr>
          <p:cNvSpPr/>
          <p:nvPr/>
        </p:nvSpPr>
        <p:spPr>
          <a:xfrm>
            <a:off x="4758178" y="3268819"/>
            <a:ext cx="2688678" cy="1017086"/>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t>Quando la domanda </a:t>
            </a:r>
          </a:p>
          <a:p>
            <a:pPr algn="ctr"/>
            <a:r>
              <a:rPr lang="it-IT" sz="2000" b="1" dirty="0"/>
              <a:t>è fondata su prova documentale</a:t>
            </a:r>
          </a:p>
        </p:txBody>
      </p:sp>
      <p:sp>
        <p:nvSpPr>
          <p:cNvPr id="22" name="Rettangolo con angoli arrotondati 21">
            <a:extLst>
              <a:ext uri="{FF2B5EF4-FFF2-40B4-BE49-F238E27FC236}">
                <a16:creationId xmlns:a16="http://schemas.microsoft.com/office/drawing/2014/main" xmlns="" id="{5214A8EF-A5FD-F517-4A24-1A2147352854}"/>
              </a:ext>
            </a:extLst>
          </p:cNvPr>
          <p:cNvSpPr/>
          <p:nvPr/>
        </p:nvSpPr>
        <p:spPr>
          <a:xfrm>
            <a:off x="8323083" y="3268819"/>
            <a:ext cx="2688678" cy="1017086"/>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t>Quando la domanda </a:t>
            </a:r>
          </a:p>
          <a:p>
            <a:pPr algn="ctr"/>
            <a:r>
              <a:rPr lang="it-IT" sz="2000" b="1" dirty="0"/>
              <a:t>è di pronta soluzione</a:t>
            </a:r>
          </a:p>
        </p:txBody>
      </p:sp>
      <p:sp>
        <p:nvSpPr>
          <p:cNvPr id="51" name="Freccia curva 50">
            <a:extLst>
              <a:ext uri="{FF2B5EF4-FFF2-40B4-BE49-F238E27FC236}">
                <a16:creationId xmlns:a16="http://schemas.microsoft.com/office/drawing/2014/main" xmlns="" id="{6F92C60D-BA3E-F524-CD21-526443CA066F}"/>
              </a:ext>
            </a:extLst>
          </p:cNvPr>
          <p:cNvSpPr/>
          <p:nvPr/>
        </p:nvSpPr>
        <p:spPr>
          <a:xfrm rot="5400000">
            <a:off x="8057510" y="2068209"/>
            <a:ext cx="1101504" cy="135196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52" name="Freccia in su 51">
            <a:extLst>
              <a:ext uri="{FF2B5EF4-FFF2-40B4-BE49-F238E27FC236}">
                <a16:creationId xmlns:a16="http://schemas.microsoft.com/office/drawing/2014/main" xmlns="" id="{58016608-61D2-C0AB-FEAB-A940304582B7}"/>
              </a:ext>
            </a:extLst>
          </p:cNvPr>
          <p:cNvSpPr/>
          <p:nvPr/>
        </p:nvSpPr>
        <p:spPr>
          <a:xfrm rot="10800000">
            <a:off x="5905081" y="2771248"/>
            <a:ext cx="484632" cy="47804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Freccia curva 52">
            <a:extLst>
              <a:ext uri="{FF2B5EF4-FFF2-40B4-BE49-F238E27FC236}">
                <a16:creationId xmlns:a16="http://schemas.microsoft.com/office/drawing/2014/main" xmlns="" id="{9EFAD73F-146E-4EB8-5397-410DE9CFF241}"/>
              </a:ext>
            </a:extLst>
          </p:cNvPr>
          <p:cNvSpPr/>
          <p:nvPr/>
        </p:nvSpPr>
        <p:spPr>
          <a:xfrm rot="5400000" flipV="1">
            <a:off x="3054492" y="2089714"/>
            <a:ext cx="1101504" cy="130895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55" name="Freccia in su 54">
            <a:extLst>
              <a:ext uri="{FF2B5EF4-FFF2-40B4-BE49-F238E27FC236}">
                <a16:creationId xmlns:a16="http://schemas.microsoft.com/office/drawing/2014/main" xmlns="" id="{EED65CA2-FDC5-59AE-61D8-352C4345333A}"/>
              </a:ext>
            </a:extLst>
          </p:cNvPr>
          <p:cNvSpPr/>
          <p:nvPr/>
        </p:nvSpPr>
        <p:spPr>
          <a:xfrm rot="10800000">
            <a:off x="4259722" y="2721928"/>
            <a:ext cx="484632" cy="214178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Freccia in su 55">
            <a:extLst>
              <a:ext uri="{FF2B5EF4-FFF2-40B4-BE49-F238E27FC236}">
                <a16:creationId xmlns:a16="http://schemas.microsoft.com/office/drawing/2014/main" xmlns="" id="{7F511D6F-7ECD-3C87-BBCE-F6E475CBF733}"/>
              </a:ext>
            </a:extLst>
          </p:cNvPr>
          <p:cNvSpPr/>
          <p:nvPr/>
        </p:nvSpPr>
        <p:spPr>
          <a:xfrm rot="10800000">
            <a:off x="7469692" y="2721932"/>
            <a:ext cx="484632" cy="214178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3910292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arrotondati 1">
            <a:extLst>
              <a:ext uri="{FF2B5EF4-FFF2-40B4-BE49-F238E27FC236}">
                <a16:creationId xmlns:a16="http://schemas.microsoft.com/office/drawing/2014/main" xmlns="" id="{7CDA1C38-E1D1-26D4-60FE-7AF2A123928C}"/>
              </a:ext>
            </a:extLst>
          </p:cNvPr>
          <p:cNvSpPr/>
          <p:nvPr/>
        </p:nvSpPr>
        <p:spPr>
          <a:xfrm>
            <a:off x="4004296" y="100623"/>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IL PROCEDIMENTO SEMPLIFICATO</a:t>
            </a:r>
          </a:p>
          <a:p>
            <a:pPr algn="ctr"/>
            <a:r>
              <a:rPr lang="it-IT" b="1" dirty="0">
                <a:solidFill>
                  <a:srgbClr val="FF0000"/>
                </a:solidFill>
              </a:rPr>
              <a:t>DI COGNIZIONE</a:t>
            </a:r>
          </a:p>
        </p:txBody>
      </p:sp>
      <p:sp>
        <p:nvSpPr>
          <p:cNvPr id="3" name="Freccia in su 2">
            <a:extLst>
              <a:ext uri="{FF2B5EF4-FFF2-40B4-BE49-F238E27FC236}">
                <a16:creationId xmlns:a16="http://schemas.microsoft.com/office/drawing/2014/main" xmlns="" id="{9725616D-FC58-EB69-6F63-1CDDF35A3776}"/>
              </a:ext>
            </a:extLst>
          </p:cNvPr>
          <p:cNvSpPr/>
          <p:nvPr/>
        </p:nvSpPr>
        <p:spPr>
          <a:xfrm rot="10800000">
            <a:off x="5766848" y="862009"/>
            <a:ext cx="484632" cy="6262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xmlns="" id="{1E44631B-EA3D-C845-B8EA-90C5001C25F7}"/>
              </a:ext>
            </a:extLst>
          </p:cNvPr>
          <p:cNvSpPr/>
          <p:nvPr/>
        </p:nvSpPr>
        <p:spPr>
          <a:xfrm>
            <a:off x="4159968" y="1548254"/>
            <a:ext cx="3602070" cy="1004212"/>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ARTICOLO 281 UNDECIES</a:t>
            </a:r>
          </a:p>
          <a:p>
            <a:pPr algn="ctr"/>
            <a:r>
              <a:rPr lang="it-IT" sz="2000" b="1" dirty="0">
                <a:solidFill>
                  <a:srgbClr val="FF0000"/>
                </a:solidFill>
              </a:rPr>
              <a:t>FORMA DELLA DOMANDA </a:t>
            </a:r>
          </a:p>
          <a:p>
            <a:pPr algn="ctr"/>
            <a:r>
              <a:rPr lang="it-IT" sz="2000" b="1" dirty="0">
                <a:solidFill>
                  <a:srgbClr val="FF0000"/>
                </a:solidFill>
              </a:rPr>
              <a:t>E COSTITUZIONE DELLE PARTI</a:t>
            </a:r>
          </a:p>
        </p:txBody>
      </p:sp>
      <p:sp>
        <p:nvSpPr>
          <p:cNvPr id="4" name="Rettangolo con angoli arrotondati 3">
            <a:extLst>
              <a:ext uri="{FF2B5EF4-FFF2-40B4-BE49-F238E27FC236}">
                <a16:creationId xmlns:a16="http://schemas.microsoft.com/office/drawing/2014/main" xmlns="" id="{C710F85D-5342-80CD-2708-8FD67A1DE30D}"/>
              </a:ext>
            </a:extLst>
          </p:cNvPr>
          <p:cNvSpPr/>
          <p:nvPr/>
        </p:nvSpPr>
        <p:spPr>
          <a:xfrm>
            <a:off x="267689" y="3071480"/>
            <a:ext cx="3642347" cy="69831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LA PROPOSIZIONE</a:t>
            </a:r>
          </a:p>
          <a:p>
            <a:pPr algn="ctr"/>
            <a:r>
              <a:rPr lang="it-IT" sz="2000" b="1" dirty="0">
                <a:solidFill>
                  <a:srgbClr val="FF0000"/>
                </a:solidFill>
              </a:rPr>
              <a:t>DELLA DOMANDA</a:t>
            </a:r>
          </a:p>
        </p:txBody>
      </p:sp>
      <p:sp>
        <p:nvSpPr>
          <p:cNvPr id="5" name="Rettangolo con angoli arrotondati 4">
            <a:extLst>
              <a:ext uri="{FF2B5EF4-FFF2-40B4-BE49-F238E27FC236}">
                <a16:creationId xmlns:a16="http://schemas.microsoft.com/office/drawing/2014/main" xmlns="" id="{74E608D0-3CCB-DC52-DB3C-A77F65AD2B3A}"/>
              </a:ext>
            </a:extLst>
          </p:cNvPr>
          <p:cNvSpPr/>
          <p:nvPr/>
        </p:nvSpPr>
        <p:spPr>
          <a:xfrm>
            <a:off x="4208128" y="3082699"/>
            <a:ext cx="3602070" cy="69831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IL </a:t>
            </a:r>
          </a:p>
          <a:p>
            <a:pPr algn="ctr"/>
            <a:r>
              <a:rPr lang="it-IT" sz="2000" b="1" dirty="0">
                <a:solidFill>
                  <a:srgbClr val="FF0000"/>
                </a:solidFill>
              </a:rPr>
              <a:t>GIUDICE</a:t>
            </a:r>
          </a:p>
        </p:txBody>
      </p:sp>
      <p:sp>
        <p:nvSpPr>
          <p:cNvPr id="6" name="Rettangolo con angoli arrotondati 5">
            <a:extLst>
              <a:ext uri="{FF2B5EF4-FFF2-40B4-BE49-F238E27FC236}">
                <a16:creationId xmlns:a16="http://schemas.microsoft.com/office/drawing/2014/main" xmlns="" id="{D7C151AF-445A-2CBF-94BA-C008A1D49DBA}"/>
              </a:ext>
            </a:extLst>
          </p:cNvPr>
          <p:cNvSpPr/>
          <p:nvPr/>
        </p:nvSpPr>
        <p:spPr>
          <a:xfrm>
            <a:off x="8064180" y="3075191"/>
            <a:ext cx="3873138" cy="694605"/>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LA</a:t>
            </a:r>
          </a:p>
          <a:p>
            <a:pPr algn="ctr"/>
            <a:r>
              <a:rPr lang="it-IT" sz="2000" b="1" dirty="0">
                <a:solidFill>
                  <a:srgbClr val="FF0000"/>
                </a:solidFill>
              </a:rPr>
              <a:t>NOTIFICA</a:t>
            </a:r>
          </a:p>
        </p:txBody>
      </p:sp>
      <p:sp>
        <p:nvSpPr>
          <p:cNvPr id="8" name="Rettangolo con angoli arrotondati 7">
            <a:extLst>
              <a:ext uri="{FF2B5EF4-FFF2-40B4-BE49-F238E27FC236}">
                <a16:creationId xmlns:a16="http://schemas.microsoft.com/office/drawing/2014/main" xmlns="" id="{A4CD0167-85F6-B6ED-C098-E55E91E63F07}"/>
              </a:ext>
            </a:extLst>
          </p:cNvPr>
          <p:cNvSpPr/>
          <p:nvPr/>
        </p:nvSpPr>
        <p:spPr>
          <a:xfrm>
            <a:off x="267690" y="4218584"/>
            <a:ext cx="3642347" cy="2558076"/>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La domanda si propone con ricorso, sottoscritto a norma dell'articolo 125.</a:t>
            </a:r>
          </a:p>
          <a:p>
            <a:pPr algn="just"/>
            <a:r>
              <a:rPr lang="it-IT" sz="1600" b="1" dirty="0"/>
              <a:t>Deve contenere le indicazioni di cui ai numeri 1), 2), 3), 3-bis), 4), 5), 6) e l'avvertimento di cui al numero 7) del terzo comma dell'articolo 163.</a:t>
            </a:r>
          </a:p>
        </p:txBody>
      </p:sp>
      <p:sp>
        <p:nvSpPr>
          <p:cNvPr id="9" name="Rettangolo con angoli arrotondati 8">
            <a:extLst>
              <a:ext uri="{FF2B5EF4-FFF2-40B4-BE49-F238E27FC236}">
                <a16:creationId xmlns:a16="http://schemas.microsoft.com/office/drawing/2014/main" xmlns="" id="{0A5A0FBB-D092-5D72-6C33-3AE9F794595E}"/>
              </a:ext>
            </a:extLst>
          </p:cNvPr>
          <p:cNvSpPr/>
          <p:nvPr/>
        </p:nvSpPr>
        <p:spPr>
          <a:xfrm>
            <a:off x="4208129" y="4258800"/>
            <a:ext cx="3602070" cy="2517860"/>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Il giudice, entro 5 giorni dalla designazione, fissa con decreto l'udienza di comparizione delle parti assegnando il termine per la costituzione del convenuto, che deve avvenire non oltre 10 giorni prima dell'udienza.</a:t>
            </a:r>
          </a:p>
        </p:txBody>
      </p:sp>
      <p:sp>
        <p:nvSpPr>
          <p:cNvPr id="10" name="Rettangolo con angoli arrotondati 9">
            <a:extLst>
              <a:ext uri="{FF2B5EF4-FFF2-40B4-BE49-F238E27FC236}">
                <a16:creationId xmlns:a16="http://schemas.microsoft.com/office/drawing/2014/main" xmlns="" id="{5F394F5D-2EDE-9B34-9846-944A220E526C}"/>
              </a:ext>
            </a:extLst>
          </p:cNvPr>
          <p:cNvSpPr/>
          <p:nvPr/>
        </p:nvSpPr>
        <p:spPr>
          <a:xfrm>
            <a:off x="8023905" y="4232153"/>
            <a:ext cx="3913413" cy="2544507"/>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Il ricorso, unitamente al decreto di fissazione dell'udienza, deve essere notificato al convenuto a cura dell'attore. </a:t>
            </a:r>
          </a:p>
          <a:p>
            <a:pPr algn="just"/>
            <a:r>
              <a:rPr lang="it-IT" sz="1600" b="1" dirty="0"/>
              <a:t>Tra il giorno della notificazione del ricorso e quello dell'udienza di comparizione debbono intercorrere termini liberi non minori di 40 giorni se il luogo della notificazione si trova in Italia e di sessanta giorni se si trova all'estero.</a:t>
            </a:r>
          </a:p>
        </p:txBody>
      </p:sp>
      <p:sp>
        <p:nvSpPr>
          <p:cNvPr id="11" name="Freccia curva 10">
            <a:extLst>
              <a:ext uri="{FF2B5EF4-FFF2-40B4-BE49-F238E27FC236}">
                <a16:creationId xmlns:a16="http://schemas.microsoft.com/office/drawing/2014/main" xmlns="" id="{03DC9060-E74E-F35E-A4BF-8D26AA809109}"/>
              </a:ext>
            </a:extLst>
          </p:cNvPr>
          <p:cNvSpPr/>
          <p:nvPr/>
        </p:nvSpPr>
        <p:spPr>
          <a:xfrm rot="5400000" flipV="1">
            <a:off x="2409363" y="1270681"/>
            <a:ext cx="1101504" cy="2318726"/>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 name="Freccia curva 11">
            <a:extLst>
              <a:ext uri="{FF2B5EF4-FFF2-40B4-BE49-F238E27FC236}">
                <a16:creationId xmlns:a16="http://schemas.microsoft.com/office/drawing/2014/main" xmlns="" id="{41274FF5-C78C-64A1-CE56-619727D72AFE}"/>
              </a:ext>
            </a:extLst>
          </p:cNvPr>
          <p:cNvSpPr/>
          <p:nvPr/>
        </p:nvSpPr>
        <p:spPr>
          <a:xfrm rot="5400000">
            <a:off x="8467692" y="1165697"/>
            <a:ext cx="1157605" cy="247259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3" name="Freccia in su 12">
            <a:extLst>
              <a:ext uri="{FF2B5EF4-FFF2-40B4-BE49-F238E27FC236}">
                <a16:creationId xmlns:a16="http://schemas.microsoft.com/office/drawing/2014/main" xmlns="" id="{4947D815-EEF6-6892-4AFC-A9A4E3687E23}"/>
              </a:ext>
            </a:extLst>
          </p:cNvPr>
          <p:cNvSpPr/>
          <p:nvPr/>
        </p:nvSpPr>
        <p:spPr>
          <a:xfrm rot="10800000">
            <a:off x="5766848" y="2582476"/>
            <a:ext cx="484632" cy="47804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in su 13">
            <a:extLst>
              <a:ext uri="{FF2B5EF4-FFF2-40B4-BE49-F238E27FC236}">
                <a16:creationId xmlns:a16="http://schemas.microsoft.com/office/drawing/2014/main" xmlns="" id="{3D5F11F8-AC1F-6FC8-70D6-2DDCBCD8B83C}"/>
              </a:ext>
            </a:extLst>
          </p:cNvPr>
          <p:cNvSpPr/>
          <p:nvPr/>
        </p:nvSpPr>
        <p:spPr>
          <a:xfrm rot="10800000">
            <a:off x="1800752" y="3814416"/>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Freccia in su 14">
            <a:extLst>
              <a:ext uri="{FF2B5EF4-FFF2-40B4-BE49-F238E27FC236}">
                <a16:creationId xmlns:a16="http://schemas.microsoft.com/office/drawing/2014/main" xmlns="" id="{D5EE5D9C-E917-8B0E-0958-1655A3581A26}"/>
              </a:ext>
            </a:extLst>
          </p:cNvPr>
          <p:cNvSpPr/>
          <p:nvPr/>
        </p:nvSpPr>
        <p:spPr>
          <a:xfrm rot="10800000">
            <a:off x="5766848" y="3836856"/>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in su 16">
            <a:extLst>
              <a:ext uri="{FF2B5EF4-FFF2-40B4-BE49-F238E27FC236}">
                <a16:creationId xmlns:a16="http://schemas.microsoft.com/office/drawing/2014/main" xmlns="" id="{54464FCD-0FB9-2E2A-788A-11C7DB464240}"/>
              </a:ext>
            </a:extLst>
          </p:cNvPr>
          <p:cNvSpPr/>
          <p:nvPr/>
        </p:nvSpPr>
        <p:spPr>
          <a:xfrm rot="10800000">
            <a:off x="9758433" y="3820284"/>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4292964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arrotondati 1">
            <a:extLst>
              <a:ext uri="{FF2B5EF4-FFF2-40B4-BE49-F238E27FC236}">
                <a16:creationId xmlns:a16="http://schemas.microsoft.com/office/drawing/2014/main" xmlns="" id="{7CDA1C38-E1D1-26D4-60FE-7AF2A123928C}"/>
              </a:ext>
            </a:extLst>
          </p:cNvPr>
          <p:cNvSpPr/>
          <p:nvPr/>
        </p:nvSpPr>
        <p:spPr>
          <a:xfrm>
            <a:off x="4004296" y="100623"/>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IL PROCEDIMENTO SEMPLIFICATO</a:t>
            </a:r>
          </a:p>
          <a:p>
            <a:pPr algn="ctr"/>
            <a:r>
              <a:rPr lang="it-IT" b="1" dirty="0">
                <a:solidFill>
                  <a:srgbClr val="FF0000"/>
                </a:solidFill>
              </a:rPr>
              <a:t>DI COGNIZIONE</a:t>
            </a:r>
          </a:p>
        </p:txBody>
      </p:sp>
      <p:sp>
        <p:nvSpPr>
          <p:cNvPr id="3" name="Freccia in su 2">
            <a:extLst>
              <a:ext uri="{FF2B5EF4-FFF2-40B4-BE49-F238E27FC236}">
                <a16:creationId xmlns:a16="http://schemas.microsoft.com/office/drawing/2014/main" xmlns="" id="{9725616D-FC58-EB69-6F63-1CDDF35A3776}"/>
              </a:ext>
            </a:extLst>
          </p:cNvPr>
          <p:cNvSpPr/>
          <p:nvPr/>
        </p:nvSpPr>
        <p:spPr>
          <a:xfrm rot="10800000">
            <a:off x="5766848" y="862009"/>
            <a:ext cx="484632" cy="6262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xmlns="" id="{1E44631B-EA3D-C845-B8EA-90C5001C25F7}"/>
              </a:ext>
            </a:extLst>
          </p:cNvPr>
          <p:cNvSpPr/>
          <p:nvPr/>
        </p:nvSpPr>
        <p:spPr>
          <a:xfrm>
            <a:off x="4159968" y="1548254"/>
            <a:ext cx="3602070" cy="1004212"/>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ARTICOLO 281 UNDECIES</a:t>
            </a:r>
          </a:p>
          <a:p>
            <a:pPr algn="ctr"/>
            <a:r>
              <a:rPr lang="it-IT" sz="2000" b="1" dirty="0">
                <a:solidFill>
                  <a:srgbClr val="FF0000"/>
                </a:solidFill>
              </a:rPr>
              <a:t>FORMA DELLA DOMANDA </a:t>
            </a:r>
          </a:p>
          <a:p>
            <a:pPr algn="ctr"/>
            <a:r>
              <a:rPr lang="it-IT" sz="2000" b="1" dirty="0">
                <a:solidFill>
                  <a:srgbClr val="FF0000"/>
                </a:solidFill>
              </a:rPr>
              <a:t>E COSTITUZIONE DELLE PARTI</a:t>
            </a:r>
          </a:p>
        </p:txBody>
      </p:sp>
      <p:sp>
        <p:nvSpPr>
          <p:cNvPr id="4" name="Rettangolo con angoli arrotondati 3">
            <a:extLst>
              <a:ext uri="{FF2B5EF4-FFF2-40B4-BE49-F238E27FC236}">
                <a16:creationId xmlns:a16="http://schemas.microsoft.com/office/drawing/2014/main" xmlns="" id="{C710F85D-5342-80CD-2708-8FD67A1DE30D}"/>
              </a:ext>
            </a:extLst>
          </p:cNvPr>
          <p:cNvSpPr/>
          <p:nvPr/>
        </p:nvSpPr>
        <p:spPr>
          <a:xfrm>
            <a:off x="1047454" y="3071480"/>
            <a:ext cx="3642347" cy="69831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LA COSTITUZIONE</a:t>
            </a:r>
          </a:p>
          <a:p>
            <a:pPr algn="ctr"/>
            <a:r>
              <a:rPr lang="it-IT" sz="2000" b="1" dirty="0">
                <a:solidFill>
                  <a:srgbClr val="FF0000"/>
                </a:solidFill>
              </a:rPr>
              <a:t>DEL CONVENUTO</a:t>
            </a:r>
          </a:p>
        </p:txBody>
      </p:sp>
      <p:sp>
        <p:nvSpPr>
          <p:cNvPr id="6" name="Rettangolo con angoli arrotondati 5">
            <a:extLst>
              <a:ext uri="{FF2B5EF4-FFF2-40B4-BE49-F238E27FC236}">
                <a16:creationId xmlns:a16="http://schemas.microsoft.com/office/drawing/2014/main" xmlns="" id="{D7C151AF-445A-2CBF-94BA-C008A1D49DBA}"/>
              </a:ext>
            </a:extLst>
          </p:cNvPr>
          <p:cNvSpPr/>
          <p:nvPr/>
        </p:nvSpPr>
        <p:spPr>
          <a:xfrm>
            <a:off x="7396608" y="3075191"/>
            <a:ext cx="3873138" cy="694605"/>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IL CONVENUTO E LA</a:t>
            </a:r>
          </a:p>
          <a:p>
            <a:pPr algn="ctr"/>
            <a:r>
              <a:rPr lang="it-IT" sz="2000" b="1" dirty="0">
                <a:solidFill>
                  <a:srgbClr val="FF0000"/>
                </a:solidFill>
              </a:rPr>
              <a:t>CHIAMATA IN CAUSA DEL TERZO</a:t>
            </a:r>
          </a:p>
        </p:txBody>
      </p:sp>
      <p:sp>
        <p:nvSpPr>
          <p:cNvPr id="11" name="Freccia curva 10">
            <a:extLst>
              <a:ext uri="{FF2B5EF4-FFF2-40B4-BE49-F238E27FC236}">
                <a16:creationId xmlns:a16="http://schemas.microsoft.com/office/drawing/2014/main" xmlns="" id="{03DC9060-E74E-F35E-A4BF-8D26AA809109}"/>
              </a:ext>
            </a:extLst>
          </p:cNvPr>
          <p:cNvSpPr/>
          <p:nvPr/>
        </p:nvSpPr>
        <p:spPr>
          <a:xfrm rot="5400000" flipV="1">
            <a:off x="2802049" y="1663367"/>
            <a:ext cx="1101504" cy="153335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 name="Freccia curva 11">
            <a:extLst>
              <a:ext uri="{FF2B5EF4-FFF2-40B4-BE49-F238E27FC236}">
                <a16:creationId xmlns:a16="http://schemas.microsoft.com/office/drawing/2014/main" xmlns="" id="{41274FF5-C78C-64A1-CE56-619727D72AFE}"/>
              </a:ext>
            </a:extLst>
          </p:cNvPr>
          <p:cNvSpPr/>
          <p:nvPr/>
        </p:nvSpPr>
        <p:spPr>
          <a:xfrm rot="5400000">
            <a:off x="8080615" y="1552775"/>
            <a:ext cx="1157605" cy="169844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Freccia in su 13">
            <a:extLst>
              <a:ext uri="{FF2B5EF4-FFF2-40B4-BE49-F238E27FC236}">
                <a16:creationId xmlns:a16="http://schemas.microsoft.com/office/drawing/2014/main" xmlns="" id="{3D5F11F8-AC1F-6FC8-70D6-2DDCBCD8B83C}"/>
              </a:ext>
            </a:extLst>
          </p:cNvPr>
          <p:cNvSpPr/>
          <p:nvPr/>
        </p:nvSpPr>
        <p:spPr>
          <a:xfrm rot="10800000">
            <a:off x="2586126" y="3814416"/>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in su 16">
            <a:extLst>
              <a:ext uri="{FF2B5EF4-FFF2-40B4-BE49-F238E27FC236}">
                <a16:creationId xmlns:a16="http://schemas.microsoft.com/office/drawing/2014/main" xmlns="" id="{54464FCD-0FB9-2E2A-788A-11C7DB464240}"/>
              </a:ext>
            </a:extLst>
          </p:cNvPr>
          <p:cNvSpPr/>
          <p:nvPr/>
        </p:nvSpPr>
        <p:spPr>
          <a:xfrm rot="10800000">
            <a:off x="9203061" y="3820284"/>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con angoli arrotondati 15">
            <a:extLst>
              <a:ext uri="{FF2B5EF4-FFF2-40B4-BE49-F238E27FC236}">
                <a16:creationId xmlns:a16="http://schemas.microsoft.com/office/drawing/2014/main" xmlns="" id="{68A89725-6AE6-C491-45C1-D54751B75417}"/>
              </a:ext>
            </a:extLst>
          </p:cNvPr>
          <p:cNvSpPr/>
          <p:nvPr/>
        </p:nvSpPr>
        <p:spPr>
          <a:xfrm>
            <a:off x="267689" y="4277485"/>
            <a:ext cx="5302858" cy="2530027"/>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Il convenuto si costituisce mediante deposito della comparsa di risposta, nella quale deve proporre le sue difese e prendere posizione in modo chiaro e specifico sui fatti posti dall'attore a fondamento della domanda, indicare i mezzi di prova di cui intende avvalersi e i documenti che offre in comunicazione, nonché formulare le conclusioni. A pena di decadenza deve proporre le eventuali domande riconvenzionali e le eccezioni processuali e di merito che non sono rilevabili d'ufficio.</a:t>
            </a:r>
          </a:p>
        </p:txBody>
      </p:sp>
      <p:sp>
        <p:nvSpPr>
          <p:cNvPr id="18" name="Rettangolo con angoli arrotondati 17">
            <a:extLst>
              <a:ext uri="{FF2B5EF4-FFF2-40B4-BE49-F238E27FC236}">
                <a16:creationId xmlns:a16="http://schemas.microsoft.com/office/drawing/2014/main" xmlns="" id="{1095583D-67B9-C5AB-0791-C3143840672F}"/>
              </a:ext>
            </a:extLst>
          </p:cNvPr>
          <p:cNvSpPr/>
          <p:nvPr/>
        </p:nvSpPr>
        <p:spPr>
          <a:xfrm>
            <a:off x="6675682" y="4277484"/>
            <a:ext cx="5159776" cy="2530027"/>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Se il convenuto intende chiamare un terzo deve, a pena di decadenza, farne dichiarazione nella comparsa di costituzione e chiedere lo spostamento dell'udienza. Il giudice, con decreto comunicato dal cancelliere alle parti costituite, fissa la data della nuova udienza assegnando un termine perentorio per la citazione del terzo. La costituzione del terzo in giudizio avviene a norma del terzo comma.</a:t>
            </a:r>
          </a:p>
        </p:txBody>
      </p:sp>
    </p:spTree>
    <p:extLst>
      <p:ext uri="{BB962C8B-B14F-4D97-AF65-F5344CB8AC3E}">
        <p14:creationId xmlns:p14="http://schemas.microsoft.com/office/powerpoint/2010/main" xmlns="" val="131038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arrotondati 1">
            <a:extLst>
              <a:ext uri="{FF2B5EF4-FFF2-40B4-BE49-F238E27FC236}">
                <a16:creationId xmlns:a16="http://schemas.microsoft.com/office/drawing/2014/main" xmlns="" id="{7CDA1C38-E1D1-26D4-60FE-7AF2A123928C}"/>
              </a:ext>
            </a:extLst>
          </p:cNvPr>
          <p:cNvSpPr/>
          <p:nvPr/>
        </p:nvSpPr>
        <p:spPr>
          <a:xfrm>
            <a:off x="4004296" y="100623"/>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IL PROCEDIMENTO SEMPLIFICATO</a:t>
            </a:r>
          </a:p>
          <a:p>
            <a:pPr algn="ctr"/>
            <a:r>
              <a:rPr lang="it-IT" b="1" dirty="0">
                <a:solidFill>
                  <a:srgbClr val="FF0000"/>
                </a:solidFill>
              </a:rPr>
              <a:t>DI COGNIZIONE</a:t>
            </a:r>
          </a:p>
        </p:txBody>
      </p:sp>
      <p:sp>
        <p:nvSpPr>
          <p:cNvPr id="3" name="Freccia in su 2">
            <a:extLst>
              <a:ext uri="{FF2B5EF4-FFF2-40B4-BE49-F238E27FC236}">
                <a16:creationId xmlns:a16="http://schemas.microsoft.com/office/drawing/2014/main" xmlns="" id="{9725616D-FC58-EB69-6F63-1CDDF35A3776}"/>
              </a:ext>
            </a:extLst>
          </p:cNvPr>
          <p:cNvSpPr/>
          <p:nvPr/>
        </p:nvSpPr>
        <p:spPr>
          <a:xfrm rot="10800000">
            <a:off x="5766848" y="862009"/>
            <a:ext cx="484632" cy="6262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xmlns="" id="{1E44631B-EA3D-C845-B8EA-90C5001C25F7}"/>
              </a:ext>
            </a:extLst>
          </p:cNvPr>
          <p:cNvSpPr/>
          <p:nvPr/>
        </p:nvSpPr>
        <p:spPr>
          <a:xfrm>
            <a:off x="4159968" y="1548254"/>
            <a:ext cx="3602070" cy="1004212"/>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ARTICOLO 281 DUODECIES</a:t>
            </a:r>
          </a:p>
          <a:p>
            <a:pPr algn="ctr"/>
            <a:r>
              <a:rPr lang="it-IT" sz="2000" b="1" dirty="0">
                <a:solidFill>
                  <a:srgbClr val="FF0000"/>
                </a:solidFill>
              </a:rPr>
              <a:t>IL PROCEDIMENTO</a:t>
            </a:r>
          </a:p>
        </p:txBody>
      </p:sp>
      <p:sp>
        <p:nvSpPr>
          <p:cNvPr id="4" name="Rettangolo con angoli arrotondati 3">
            <a:extLst>
              <a:ext uri="{FF2B5EF4-FFF2-40B4-BE49-F238E27FC236}">
                <a16:creationId xmlns:a16="http://schemas.microsoft.com/office/drawing/2014/main" xmlns="" id="{C710F85D-5342-80CD-2708-8FD67A1DE30D}"/>
              </a:ext>
            </a:extLst>
          </p:cNvPr>
          <p:cNvSpPr/>
          <p:nvPr/>
        </p:nvSpPr>
        <p:spPr>
          <a:xfrm>
            <a:off x="1360669" y="3079841"/>
            <a:ext cx="3642347" cy="69831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IL GIUDICE</a:t>
            </a:r>
          </a:p>
        </p:txBody>
      </p:sp>
      <p:sp>
        <p:nvSpPr>
          <p:cNvPr id="6" name="Rettangolo con angoli arrotondati 5">
            <a:extLst>
              <a:ext uri="{FF2B5EF4-FFF2-40B4-BE49-F238E27FC236}">
                <a16:creationId xmlns:a16="http://schemas.microsoft.com/office/drawing/2014/main" xmlns="" id="{D7C151AF-445A-2CBF-94BA-C008A1D49DBA}"/>
              </a:ext>
            </a:extLst>
          </p:cNvPr>
          <p:cNvSpPr/>
          <p:nvPr/>
        </p:nvSpPr>
        <p:spPr>
          <a:xfrm>
            <a:off x="7188986" y="3079841"/>
            <a:ext cx="3873138" cy="694605"/>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L’ATTORE</a:t>
            </a:r>
          </a:p>
        </p:txBody>
      </p:sp>
      <p:sp>
        <p:nvSpPr>
          <p:cNvPr id="11" name="Freccia curva 10">
            <a:extLst>
              <a:ext uri="{FF2B5EF4-FFF2-40B4-BE49-F238E27FC236}">
                <a16:creationId xmlns:a16="http://schemas.microsoft.com/office/drawing/2014/main" xmlns="" id="{03DC9060-E74E-F35E-A4BF-8D26AA809109}"/>
              </a:ext>
            </a:extLst>
          </p:cNvPr>
          <p:cNvSpPr/>
          <p:nvPr/>
        </p:nvSpPr>
        <p:spPr>
          <a:xfrm rot="5400000" flipV="1">
            <a:off x="2978751" y="1840068"/>
            <a:ext cx="1101504" cy="1179951"/>
          </a:xfrm>
          <a:prstGeom prst="bentArrow">
            <a:avLst>
              <a:gd name="adj1" fmla="val 25000"/>
              <a:gd name="adj2" fmla="val 25000"/>
              <a:gd name="adj3" fmla="val 25000"/>
              <a:gd name="adj4" fmla="val 462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 name="Freccia curva 11">
            <a:extLst>
              <a:ext uri="{FF2B5EF4-FFF2-40B4-BE49-F238E27FC236}">
                <a16:creationId xmlns:a16="http://schemas.microsoft.com/office/drawing/2014/main" xmlns="" id="{41274FF5-C78C-64A1-CE56-619727D72AFE}"/>
              </a:ext>
            </a:extLst>
          </p:cNvPr>
          <p:cNvSpPr/>
          <p:nvPr/>
        </p:nvSpPr>
        <p:spPr>
          <a:xfrm rot="5400000">
            <a:off x="8038311" y="1595078"/>
            <a:ext cx="1157605" cy="161383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Freccia in su 13">
            <a:extLst>
              <a:ext uri="{FF2B5EF4-FFF2-40B4-BE49-F238E27FC236}">
                <a16:creationId xmlns:a16="http://schemas.microsoft.com/office/drawing/2014/main" xmlns="" id="{3D5F11F8-AC1F-6FC8-70D6-2DDCBCD8B83C}"/>
              </a:ext>
            </a:extLst>
          </p:cNvPr>
          <p:cNvSpPr/>
          <p:nvPr/>
        </p:nvSpPr>
        <p:spPr>
          <a:xfrm rot="10800000">
            <a:off x="2939526" y="3814417"/>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in su 16">
            <a:extLst>
              <a:ext uri="{FF2B5EF4-FFF2-40B4-BE49-F238E27FC236}">
                <a16:creationId xmlns:a16="http://schemas.microsoft.com/office/drawing/2014/main" xmlns="" id="{54464FCD-0FB9-2E2A-788A-11C7DB464240}"/>
              </a:ext>
            </a:extLst>
          </p:cNvPr>
          <p:cNvSpPr/>
          <p:nvPr/>
        </p:nvSpPr>
        <p:spPr>
          <a:xfrm rot="10800000">
            <a:off x="8939400" y="3814417"/>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con angoli arrotondati 15">
            <a:extLst>
              <a:ext uri="{FF2B5EF4-FFF2-40B4-BE49-F238E27FC236}">
                <a16:creationId xmlns:a16="http://schemas.microsoft.com/office/drawing/2014/main" xmlns="" id="{68A89725-6AE6-C491-45C1-D54751B75417}"/>
              </a:ext>
            </a:extLst>
          </p:cNvPr>
          <p:cNvSpPr/>
          <p:nvPr/>
        </p:nvSpPr>
        <p:spPr>
          <a:xfrm>
            <a:off x="267688" y="4277485"/>
            <a:ext cx="5828311" cy="2530027"/>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Alla prima udienza il giudice se rileva che per la domanda principale o per la domanda riconvenzionale non ricorrono i presupposti di cui al primo comma dell'articolo 281 </a:t>
            </a:r>
            <a:r>
              <a:rPr lang="it-IT" sz="1600" b="1" dirty="0" err="1"/>
              <a:t>decies</a:t>
            </a:r>
            <a:r>
              <a:rPr lang="it-IT" sz="1600" b="1" dirty="0"/>
              <a:t>, dispone con ordinanza non impugnabile la prosecuzione del processo nelle forme del rito ordinario fissando l'udienza di cui all'articolo 183, rispetto alla quale decorrono i termini previsti dall'articolo 171 ter. Nello stesso modo procede quando, valutata la complessità della lite e dell'istruzione probatoria, ritiene che la causa debba essere trattata con il rito ordinario.</a:t>
            </a:r>
          </a:p>
        </p:txBody>
      </p:sp>
      <p:sp>
        <p:nvSpPr>
          <p:cNvPr id="18" name="Rettangolo con angoli arrotondati 17">
            <a:extLst>
              <a:ext uri="{FF2B5EF4-FFF2-40B4-BE49-F238E27FC236}">
                <a16:creationId xmlns:a16="http://schemas.microsoft.com/office/drawing/2014/main" xmlns="" id="{1095583D-67B9-C5AB-0791-C3143840672F}"/>
              </a:ext>
            </a:extLst>
          </p:cNvPr>
          <p:cNvSpPr/>
          <p:nvPr/>
        </p:nvSpPr>
        <p:spPr>
          <a:xfrm>
            <a:off x="6675682" y="4277484"/>
            <a:ext cx="5159776" cy="2530027"/>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Entro la stessa udienza l'attore può chiedere di essere autorizzato a chiamare in causa un terzo, se l'esigenza è sorta dalle difese del convenuto. Il giudice, se lo autorizza, fissa la data della nuova udienza assegnando un termine perentorio per la citazione del terzo. Se procede ai sensi del primo comma il giudice provvede altresì sulla autorizzazione alla chiamata del terzo. La costituzione del terzo in giudizio avviene a norma del terzo comma dell'articolo 281 </a:t>
            </a:r>
            <a:r>
              <a:rPr lang="it-IT" sz="1600" b="1" dirty="0" err="1"/>
              <a:t>undecies</a:t>
            </a:r>
            <a:r>
              <a:rPr lang="it-IT" sz="1600" b="1" dirty="0"/>
              <a:t>.</a:t>
            </a:r>
          </a:p>
        </p:txBody>
      </p:sp>
    </p:spTree>
    <p:extLst>
      <p:ext uri="{BB962C8B-B14F-4D97-AF65-F5344CB8AC3E}">
        <p14:creationId xmlns:p14="http://schemas.microsoft.com/office/powerpoint/2010/main" xmlns="" val="202138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arrotondati 1">
            <a:extLst>
              <a:ext uri="{FF2B5EF4-FFF2-40B4-BE49-F238E27FC236}">
                <a16:creationId xmlns:a16="http://schemas.microsoft.com/office/drawing/2014/main" xmlns="" id="{7CDA1C38-E1D1-26D4-60FE-7AF2A123928C}"/>
              </a:ext>
            </a:extLst>
          </p:cNvPr>
          <p:cNvSpPr/>
          <p:nvPr/>
        </p:nvSpPr>
        <p:spPr>
          <a:xfrm>
            <a:off x="4004296" y="100623"/>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IL PROCEDIMENTO SEMPLIFICATO</a:t>
            </a:r>
          </a:p>
          <a:p>
            <a:pPr algn="ctr"/>
            <a:r>
              <a:rPr lang="it-IT" b="1" dirty="0">
                <a:solidFill>
                  <a:srgbClr val="FF0000"/>
                </a:solidFill>
              </a:rPr>
              <a:t>DI COGNIZIONE</a:t>
            </a:r>
          </a:p>
        </p:txBody>
      </p:sp>
      <p:sp>
        <p:nvSpPr>
          <p:cNvPr id="3" name="Freccia in su 2">
            <a:extLst>
              <a:ext uri="{FF2B5EF4-FFF2-40B4-BE49-F238E27FC236}">
                <a16:creationId xmlns:a16="http://schemas.microsoft.com/office/drawing/2014/main" xmlns="" id="{9725616D-FC58-EB69-6F63-1CDDF35A3776}"/>
              </a:ext>
            </a:extLst>
          </p:cNvPr>
          <p:cNvSpPr/>
          <p:nvPr/>
        </p:nvSpPr>
        <p:spPr>
          <a:xfrm rot="10800000">
            <a:off x="5766848" y="862009"/>
            <a:ext cx="484632" cy="6262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xmlns="" id="{1E44631B-EA3D-C845-B8EA-90C5001C25F7}"/>
              </a:ext>
            </a:extLst>
          </p:cNvPr>
          <p:cNvSpPr/>
          <p:nvPr/>
        </p:nvSpPr>
        <p:spPr>
          <a:xfrm>
            <a:off x="4159968" y="1548254"/>
            <a:ext cx="3602070" cy="1004212"/>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ARTICOLO 281 DUODECIES</a:t>
            </a:r>
          </a:p>
          <a:p>
            <a:pPr algn="ctr"/>
            <a:r>
              <a:rPr lang="it-IT" sz="2000" b="1" dirty="0">
                <a:solidFill>
                  <a:srgbClr val="FF0000"/>
                </a:solidFill>
              </a:rPr>
              <a:t>IL PROCEDIMENTO</a:t>
            </a:r>
          </a:p>
        </p:txBody>
      </p:sp>
      <p:sp>
        <p:nvSpPr>
          <p:cNvPr id="4" name="Rettangolo con angoli arrotondati 3">
            <a:extLst>
              <a:ext uri="{FF2B5EF4-FFF2-40B4-BE49-F238E27FC236}">
                <a16:creationId xmlns:a16="http://schemas.microsoft.com/office/drawing/2014/main" xmlns="" id="{C710F85D-5342-80CD-2708-8FD67A1DE30D}"/>
              </a:ext>
            </a:extLst>
          </p:cNvPr>
          <p:cNvSpPr/>
          <p:nvPr/>
        </p:nvSpPr>
        <p:spPr>
          <a:xfrm>
            <a:off x="1360669" y="3079841"/>
            <a:ext cx="3642347" cy="698318"/>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LE PARTI</a:t>
            </a:r>
          </a:p>
        </p:txBody>
      </p:sp>
      <p:sp>
        <p:nvSpPr>
          <p:cNvPr id="6" name="Rettangolo con angoli arrotondati 5">
            <a:extLst>
              <a:ext uri="{FF2B5EF4-FFF2-40B4-BE49-F238E27FC236}">
                <a16:creationId xmlns:a16="http://schemas.microsoft.com/office/drawing/2014/main" xmlns="" id="{D7C151AF-445A-2CBF-94BA-C008A1D49DBA}"/>
              </a:ext>
            </a:extLst>
          </p:cNvPr>
          <p:cNvSpPr/>
          <p:nvPr/>
        </p:nvSpPr>
        <p:spPr>
          <a:xfrm>
            <a:off x="7073590" y="3067661"/>
            <a:ext cx="3873138" cy="694605"/>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IL GIUDICE</a:t>
            </a:r>
          </a:p>
        </p:txBody>
      </p:sp>
      <p:sp>
        <p:nvSpPr>
          <p:cNvPr id="11" name="Freccia curva 10">
            <a:extLst>
              <a:ext uri="{FF2B5EF4-FFF2-40B4-BE49-F238E27FC236}">
                <a16:creationId xmlns:a16="http://schemas.microsoft.com/office/drawing/2014/main" xmlns="" id="{03DC9060-E74E-F35E-A4BF-8D26AA809109}"/>
              </a:ext>
            </a:extLst>
          </p:cNvPr>
          <p:cNvSpPr/>
          <p:nvPr/>
        </p:nvSpPr>
        <p:spPr>
          <a:xfrm rot="5400000" flipV="1">
            <a:off x="2978751" y="1840068"/>
            <a:ext cx="1101504" cy="1179951"/>
          </a:xfrm>
          <a:prstGeom prst="bentArrow">
            <a:avLst>
              <a:gd name="adj1" fmla="val 25000"/>
              <a:gd name="adj2" fmla="val 25000"/>
              <a:gd name="adj3" fmla="val 25000"/>
              <a:gd name="adj4" fmla="val 462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 name="Freccia curva 11">
            <a:extLst>
              <a:ext uri="{FF2B5EF4-FFF2-40B4-BE49-F238E27FC236}">
                <a16:creationId xmlns:a16="http://schemas.microsoft.com/office/drawing/2014/main" xmlns="" id="{41274FF5-C78C-64A1-CE56-619727D72AFE}"/>
              </a:ext>
            </a:extLst>
          </p:cNvPr>
          <p:cNvSpPr/>
          <p:nvPr/>
        </p:nvSpPr>
        <p:spPr>
          <a:xfrm rot="5400000">
            <a:off x="7952531" y="1680857"/>
            <a:ext cx="1157605" cy="144227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4" name="Freccia in su 13">
            <a:extLst>
              <a:ext uri="{FF2B5EF4-FFF2-40B4-BE49-F238E27FC236}">
                <a16:creationId xmlns:a16="http://schemas.microsoft.com/office/drawing/2014/main" xmlns="" id="{3D5F11F8-AC1F-6FC8-70D6-2DDCBCD8B83C}"/>
              </a:ext>
            </a:extLst>
          </p:cNvPr>
          <p:cNvSpPr/>
          <p:nvPr/>
        </p:nvSpPr>
        <p:spPr>
          <a:xfrm rot="10800000">
            <a:off x="2939526" y="3814417"/>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in su 16">
            <a:extLst>
              <a:ext uri="{FF2B5EF4-FFF2-40B4-BE49-F238E27FC236}">
                <a16:creationId xmlns:a16="http://schemas.microsoft.com/office/drawing/2014/main" xmlns="" id="{54464FCD-0FB9-2E2A-788A-11C7DB464240}"/>
              </a:ext>
            </a:extLst>
          </p:cNvPr>
          <p:cNvSpPr/>
          <p:nvPr/>
        </p:nvSpPr>
        <p:spPr>
          <a:xfrm rot="10800000">
            <a:off x="8767843" y="3814417"/>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con angoli arrotondati 15">
            <a:extLst>
              <a:ext uri="{FF2B5EF4-FFF2-40B4-BE49-F238E27FC236}">
                <a16:creationId xmlns:a16="http://schemas.microsoft.com/office/drawing/2014/main" xmlns="" id="{68A89725-6AE6-C491-45C1-D54751B75417}"/>
              </a:ext>
            </a:extLst>
          </p:cNvPr>
          <p:cNvSpPr/>
          <p:nvPr/>
        </p:nvSpPr>
        <p:spPr>
          <a:xfrm>
            <a:off x="267688" y="4277486"/>
            <a:ext cx="5828311" cy="928424"/>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Alla stessa udienza, a pena di decadenza, le parti possono proporre le eccezioni che sono conseguenza della domanda riconvenzionale e delle eccezioni proposte dalle altre parti.</a:t>
            </a:r>
          </a:p>
        </p:txBody>
      </p:sp>
      <p:sp>
        <p:nvSpPr>
          <p:cNvPr id="18" name="Rettangolo con angoli arrotondati 17">
            <a:extLst>
              <a:ext uri="{FF2B5EF4-FFF2-40B4-BE49-F238E27FC236}">
                <a16:creationId xmlns:a16="http://schemas.microsoft.com/office/drawing/2014/main" xmlns="" id="{1095583D-67B9-C5AB-0791-C3143840672F}"/>
              </a:ext>
            </a:extLst>
          </p:cNvPr>
          <p:cNvSpPr/>
          <p:nvPr/>
        </p:nvSpPr>
        <p:spPr>
          <a:xfrm>
            <a:off x="6251481" y="4277485"/>
            <a:ext cx="5764746" cy="2479892"/>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sz="1600" b="1" dirty="0"/>
              <a:t>Se richiesto e sussiste giustificato motivo, il giudice può concedere alle parti un termine perentorio non superiore a venti giorni per precisare e modificare le domande, le eccezioni e le conclusioni, per indicare i mezzi di prova e produrre documenti, e un ulteriore termine non superiore a dieci giorni per replicare e dedurre prova contraria.</a:t>
            </a:r>
          </a:p>
          <a:p>
            <a:pPr algn="just"/>
            <a:r>
              <a:rPr lang="it-IT" sz="1600" b="1" dirty="0"/>
              <a:t>Se non provvede ai sensi del secondo e del quarto comma e non ritiene la causa matura per la decisione il giudice ammette i mezzi di prova rilevanti per la decisione e procede alla loro assunzione.</a:t>
            </a:r>
          </a:p>
        </p:txBody>
      </p:sp>
    </p:spTree>
    <p:extLst>
      <p:ext uri="{BB962C8B-B14F-4D97-AF65-F5344CB8AC3E}">
        <p14:creationId xmlns:p14="http://schemas.microsoft.com/office/powerpoint/2010/main" xmlns="" val="3711765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arrotondati 1">
            <a:extLst>
              <a:ext uri="{FF2B5EF4-FFF2-40B4-BE49-F238E27FC236}">
                <a16:creationId xmlns:a16="http://schemas.microsoft.com/office/drawing/2014/main" xmlns="" id="{7CDA1C38-E1D1-26D4-60FE-7AF2A123928C}"/>
              </a:ext>
            </a:extLst>
          </p:cNvPr>
          <p:cNvSpPr/>
          <p:nvPr/>
        </p:nvSpPr>
        <p:spPr>
          <a:xfrm>
            <a:off x="4004296" y="268403"/>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IL PROCEDIMENTO SEMPLIFICATO</a:t>
            </a:r>
          </a:p>
          <a:p>
            <a:pPr algn="ctr"/>
            <a:r>
              <a:rPr lang="it-IT" b="1" dirty="0">
                <a:solidFill>
                  <a:srgbClr val="FF0000"/>
                </a:solidFill>
              </a:rPr>
              <a:t>DI COGNIZIONE</a:t>
            </a:r>
          </a:p>
        </p:txBody>
      </p:sp>
      <p:sp>
        <p:nvSpPr>
          <p:cNvPr id="3" name="Freccia in su 2">
            <a:extLst>
              <a:ext uri="{FF2B5EF4-FFF2-40B4-BE49-F238E27FC236}">
                <a16:creationId xmlns:a16="http://schemas.microsoft.com/office/drawing/2014/main" xmlns="" id="{9725616D-FC58-EB69-6F63-1CDDF35A3776}"/>
              </a:ext>
            </a:extLst>
          </p:cNvPr>
          <p:cNvSpPr/>
          <p:nvPr/>
        </p:nvSpPr>
        <p:spPr>
          <a:xfrm rot="10800000">
            <a:off x="5766848" y="1029789"/>
            <a:ext cx="484632" cy="6262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con angoli arrotondati 6">
            <a:extLst>
              <a:ext uri="{FF2B5EF4-FFF2-40B4-BE49-F238E27FC236}">
                <a16:creationId xmlns:a16="http://schemas.microsoft.com/office/drawing/2014/main" xmlns="" id="{1E44631B-EA3D-C845-B8EA-90C5001C25F7}"/>
              </a:ext>
            </a:extLst>
          </p:cNvPr>
          <p:cNvSpPr/>
          <p:nvPr/>
        </p:nvSpPr>
        <p:spPr>
          <a:xfrm>
            <a:off x="4159968" y="1716034"/>
            <a:ext cx="3602070" cy="1004212"/>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ARTICOLO 281 DUODECIES</a:t>
            </a:r>
          </a:p>
        </p:txBody>
      </p:sp>
      <p:sp>
        <p:nvSpPr>
          <p:cNvPr id="14" name="Freccia in su 13">
            <a:extLst>
              <a:ext uri="{FF2B5EF4-FFF2-40B4-BE49-F238E27FC236}">
                <a16:creationId xmlns:a16="http://schemas.microsoft.com/office/drawing/2014/main" xmlns="" id="{3D5F11F8-AC1F-6FC8-70D6-2DDCBCD8B83C}"/>
              </a:ext>
            </a:extLst>
          </p:cNvPr>
          <p:cNvSpPr/>
          <p:nvPr/>
        </p:nvSpPr>
        <p:spPr>
          <a:xfrm rot="10800000">
            <a:off x="5766848" y="2748294"/>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con angoli arrotondati 15">
            <a:extLst>
              <a:ext uri="{FF2B5EF4-FFF2-40B4-BE49-F238E27FC236}">
                <a16:creationId xmlns:a16="http://schemas.microsoft.com/office/drawing/2014/main" xmlns="" id="{68A89725-6AE6-C491-45C1-D54751B75417}"/>
              </a:ext>
            </a:extLst>
          </p:cNvPr>
          <p:cNvSpPr/>
          <p:nvPr/>
        </p:nvSpPr>
        <p:spPr>
          <a:xfrm>
            <a:off x="3181844" y="4585768"/>
            <a:ext cx="5828311" cy="1949153"/>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just"/>
            <a:r>
              <a:rPr lang="it-IT" b="1" dirty="0"/>
              <a:t>Il giudice quando rimette la causa in decisione procede a norma dell'articolo 281 sexies. Nelle cause in cui il tribunale giudica in composizione collegiale, procede a norma dell'articolo 275 bis.</a:t>
            </a:r>
          </a:p>
          <a:p>
            <a:pPr algn="just"/>
            <a:endParaRPr lang="it-IT" sz="1000" b="1" dirty="0"/>
          </a:p>
          <a:p>
            <a:pPr algn="just"/>
            <a:r>
              <a:rPr lang="it-IT" b="1" dirty="0"/>
              <a:t>La sentenza è impugnabile nei modi ordinari.</a:t>
            </a:r>
          </a:p>
        </p:txBody>
      </p:sp>
      <p:sp>
        <p:nvSpPr>
          <p:cNvPr id="5" name="Rettangolo con angoli arrotondati 4">
            <a:extLst>
              <a:ext uri="{FF2B5EF4-FFF2-40B4-BE49-F238E27FC236}">
                <a16:creationId xmlns:a16="http://schemas.microsoft.com/office/drawing/2014/main" xmlns="" id="{F0D59637-754C-1ECA-DD47-E4882BC7C0F5}"/>
              </a:ext>
            </a:extLst>
          </p:cNvPr>
          <p:cNvSpPr/>
          <p:nvPr/>
        </p:nvSpPr>
        <p:spPr>
          <a:xfrm>
            <a:off x="4208129" y="3150901"/>
            <a:ext cx="3602070" cy="1004212"/>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2000" b="1" dirty="0">
                <a:solidFill>
                  <a:srgbClr val="FF0000"/>
                </a:solidFill>
              </a:rPr>
              <a:t>LA DECISIONE</a:t>
            </a:r>
          </a:p>
        </p:txBody>
      </p:sp>
      <p:sp>
        <p:nvSpPr>
          <p:cNvPr id="8" name="Freccia in su 7">
            <a:extLst>
              <a:ext uri="{FF2B5EF4-FFF2-40B4-BE49-F238E27FC236}">
                <a16:creationId xmlns:a16="http://schemas.microsoft.com/office/drawing/2014/main" xmlns="" id="{2DD1E8A6-89AA-9020-28CF-8E1523591860}"/>
              </a:ext>
            </a:extLst>
          </p:cNvPr>
          <p:cNvSpPr/>
          <p:nvPr/>
        </p:nvSpPr>
        <p:spPr>
          <a:xfrm rot="10800000">
            <a:off x="5766848" y="4185186"/>
            <a:ext cx="484632" cy="3705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39007284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0D8FE9E-736E-4828-A652-F8C6E6C049BC}"/>
</file>

<file path=customXml/itemProps2.xml><?xml version="1.0" encoding="utf-8"?>
<ds:datastoreItem xmlns:ds="http://schemas.openxmlformats.org/officeDocument/2006/customXml" ds:itemID="{B2CFEBD8-E55B-470E-84AC-E64815BD12BA}"/>
</file>

<file path=customXml/itemProps3.xml><?xml version="1.0" encoding="utf-8"?>
<ds:datastoreItem xmlns:ds="http://schemas.openxmlformats.org/officeDocument/2006/customXml" ds:itemID="{E75F93F0-22B7-438A-89B3-51DC5D65F9BB}"/>
</file>

<file path=docProps/app.xml><?xml version="1.0" encoding="utf-8"?>
<Properties xmlns="http://schemas.openxmlformats.org/officeDocument/2006/extended-properties" xmlns:vt="http://schemas.openxmlformats.org/officeDocument/2006/docPropsVTypes">
  <TotalTime>0</TotalTime>
  <Words>1143</Words>
  <Application>Microsoft Office PowerPoint</Application>
  <PresentationFormat>Personalizzato</PresentationFormat>
  <Paragraphs>108</Paragraphs>
  <Slides>8</Slides>
  <Notes>0</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Tema di Office</vt:lpstr>
      <vt:lpstr>Diapositiva 1</vt:lpstr>
      <vt:lpstr>Diapositiva 2</vt:lpstr>
      <vt:lpstr>Diapositiva 3</vt:lpstr>
      <vt:lpstr>Diapositiva 4</vt:lpstr>
      <vt:lpstr>Diapositiva 5</vt:lpstr>
      <vt:lpstr>Diapositiva 6</vt:lpstr>
      <vt:lpstr>Diapositiva 7</vt:lpstr>
      <vt:lpstr>Diapositiva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Maurizio Reale</dc:creator>
  <cp:lastModifiedBy>giorgio poli</cp:lastModifiedBy>
  <cp:revision>38</cp:revision>
  <dcterms:created xsi:type="dcterms:W3CDTF">2023-05-07T10:54:22Z</dcterms:created>
  <dcterms:modified xsi:type="dcterms:W3CDTF">2023-07-18T05:51:56Z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ies>
</file>