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 id="256" r:id="rId6"/>
    <p:sldId id="258" r:id="rId7"/>
    <p:sldId id="259"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8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3066592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2161199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1418799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1654608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1889653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2888253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1298015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4145835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564841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383694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20735170-ED8C-472D-90FF-32718E675F67}" type="datetimeFigureOut">
              <a:rPr lang="it-IT" smtClean="0"/>
              <a:pPr/>
              <a:t>21/02/2024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FAD6B15-6EC2-4740-AC86-874C42FFAB15}" type="slidenum">
              <a:rPr lang="it-IT" smtClean="0"/>
              <a:pPr/>
              <a:t>‹#›</a:t>
            </a:fld>
            <a:endParaRPr lang="it-IT"/>
          </a:p>
        </p:txBody>
      </p:sp>
    </p:spTree>
    <p:extLst>
      <p:ext uri="{BB962C8B-B14F-4D97-AF65-F5344CB8AC3E}">
        <p14:creationId xmlns:p14="http://schemas.microsoft.com/office/powerpoint/2010/main" val="3342877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735170-ED8C-472D-90FF-32718E675F67}" type="datetimeFigureOut">
              <a:rPr lang="it-IT" smtClean="0"/>
              <a:pPr/>
              <a:t>21/02/2024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D6B15-6EC2-4740-AC86-874C42FFAB15}" type="slidenum">
              <a:rPr lang="it-IT" smtClean="0"/>
              <a:pPr/>
              <a:t>‹#›</a:t>
            </a:fld>
            <a:endParaRPr lang="it-IT"/>
          </a:p>
        </p:txBody>
      </p:sp>
    </p:spTree>
    <p:extLst>
      <p:ext uri="{BB962C8B-B14F-4D97-AF65-F5344CB8AC3E}">
        <p14:creationId xmlns:p14="http://schemas.microsoft.com/office/powerpoint/2010/main" val="143389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770811" y="78377"/>
            <a:ext cx="4267200" cy="8186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L’ORDINANZA DI ACCOGLIMENTO DELLA DOMANDA</a:t>
            </a:r>
          </a:p>
          <a:p>
            <a:pPr algn="ctr"/>
            <a:r>
              <a:rPr lang="it-IT" dirty="0"/>
              <a:t>ART. 183TER C.P.C.</a:t>
            </a:r>
          </a:p>
        </p:txBody>
      </p:sp>
      <p:sp>
        <p:nvSpPr>
          <p:cNvPr id="5" name="CasellaDiTesto 4"/>
          <p:cNvSpPr txBox="1"/>
          <p:nvPr/>
        </p:nvSpPr>
        <p:spPr>
          <a:xfrm>
            <a:off x="5638800" y="2973977"/>
            <a:ext cx="65" cy="276999"/>
          </a:xfrm>
          <a:prstGeom prst="rect">
            <a:avLst/>
          </a:prstGeom>
          <a:noFill/>
        </p:spPr>
        <p:txBody>
          <a:bodyPr wrap="none" lIns="0" tIns="0" rIns="0" bIns="0" rtlCol="0">
            <a:spAutoFit/>
          </a:bodyPr>
          <a:lstStyle/>
          <a:p>
            <a:endParaRPr lang="it-IT" dirty="0"/>
          </a:p>
        </p:txBody>
      </p:sp>
      <p:sp>
        <p:nvSpPr>
          <p:cNvPr id="8" name="Rettangolo arrotondato 7"/>
          <p:cNvSpPr/>
          <p:nvPr/>
        </p:nvSpPr>
        <p:spPr>
          <a:xfrm>
            <a:off x="679270" y="1724295"/>
            <a:ext cx="4173580" cy="619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COMPETENZA DEL TRIBUNALE</a:t>
            </a:r>
          </a:p>
          <a:p>
            <a:pPr algn="ctr"/>
            <a:r>
              <a:rPr lang="it-IT"/>
              <a:t>GIUDIZIO IN PRIMO GRADO</a:t>
            </a:r>
            <a:endParaRPr lang="it-IT" dirty="0"/>
          </a:p>
        </p:txBody>
      </p:sp>
      <p:sp>
        <p:nvSpPr>
          <p:cNvPr id="9" name="Rettangolo arrotondato 8"/>
          <p:cNvSpPr/>
          <p:nvPr/>
        </p:nvSpPr>
        <p:spPr>
          <a:xfrm>
            <a:off x="6942907" y="1749417"/>
            <a:ext cx="4071258" cy="59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CAUSA VERTENTE SU DIRITTI DIPONIBILI</a:t>
            </a:r>
          </a:p>
        </p:txBody>
      </p:sp>
      <p:sp>
        <p:nvSpPr>
          <p:cNvPr id="10" name="Freccia in giù 9"/>
          <p:cNvSpPr/>
          <p:nvPr/>
        </p:nvSpPr>
        <p:spPr>
          <a:xfrm>
            <a:off x="4064724" y="2220685"/>
            <a:ext cx="3694613" cy="1114698"/>
          </a:xfrm>
          <a:prstGeom prst="downArrow">
            <a:avLst>
              <a:gd name="adj1" fmla="val 50000"/>
              <a:gd name="adj2" fmla="val 56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t>Può essere adottata NEL CORSO DEL GIUDIZIO DI PRIMO GRADO</a:t>
            </a:r>
          </a:p>
          <a:p>
            <a:pPr algn="ctr"/>
            <a:r>
              <a:rPr lang="it-IT" dirty="0"/>
              <a:t>QUANDO</a:t>
            </a:r>
          </a:p>
        </p:txBody>
      </p:sp>
      <p:cxnSp>
        <p:nvCxnSpPr>
          <p:cNvPr id="12" name="Connettore 2 11"/>
          <p:cNvCxnSpPr/>
          <p:nvPr/>
        </p:nvCxnSpPr>
        <p:spPr>
          <a:xfrm>
            <a:off x="6840582" y="1376707"/>
            <a:ext cx="901338" cy="356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a:off x="4136571" y="1385166"/>
            <a:ext cx="825137" cy="3391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ttangolo 26"/>
          <p:cNvSpPr/>
          <p:nvPr/>
        </p:nvSpPr>
        <p:spPr>
          <a:xfrm>
            <a:off x="4852849" y="948231"/>
            <a:ext cx="2090057" cy="42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Istanza di parte</a:t>
            </a:r>
          </a:p>
        </p:txBody>
      </p:sp>
      <p:sp>
        <p:nvSpPr>
          <p:cNvPr id="30" name="Rettangolo arrotondato 29"/>
          <p:cNvSpPr/>
          <p:nvPr/>
        </p:nvSpPr>
        <p:spPr>
          <a:xfrm>
            <a:off x="409303" y="3335383"/>
            <a:ext cx="3361508" cy="8524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 FATTI COSTITUTIVI SONO PROVATI</a:t>
            </a:r>
          </a:p>
        </p:txBody>
      </p:sp>
      <p:sp>
        <p:nvSpPr>
          <p:cNvPr id="31" name="Rettangolo arrotondato 30"/>
          <p:cNvSpPr/>
          <p:nvPr/>
        </p:nvSpPr>
        <p:spPr>
          <a:xfrm>
            <a:off x="4105001" y="3335384"/>
            <a:ext cx="3614057" cy="8524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dirty="0"/>
              <a:t>LE DIFESE DELLA CONTROPARTE “APPAIONO” MANIFESTAMENTE INFONDATE</a:t>
            </a:r>
          </a:p>
        </p:txBody>
      </p:sp>
      <p:sp>
        <p:nvSpPr>
          <p:cNvPr id="32" name="Rettangolo arrotondato 31"/>
          <p:cNvSpPr/>
          <p:nvPr/>
        </p:nvSpPr>
        <p:spPr>
          <a:xfrm>
            <a:off x="8064138" y="3335384"/>
            <a:ext cx="3378925" cy="8524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IN CASO DI PLURALITÀ DI DOMANDE, I PRESUPPOSTI DEVONO RICORRERE PER TUTTE</a:t>
            </a:r>
          </a:p>
        </p:txBody>
      </p:sp>
      <p:sp>
        <p:nvSpPr>
          <p:cNvPr id="33" name="Freccia in giù 32"/>
          <p:cNvSpPr/>
          <p:nvPr/>
        </p:nvSpPr>
        <p:spPr>
          <a:xfrm>
            <a:off x="4136571" y="4284617"/>
            <a:ext cx="3582487" cy="548640"/>
          </a:xfrm>
          <a:prstGeom prst="downArrow">
            <a:avLst>
              <a:gd name="adj1" fmla="val 50000"/>
              <a:gd name="adj2" fmla="val 55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CARATTERISTICHE</a:t>
            </a:r>
          </a:p>
        </p:txBody>
      </p:sp>
      <p:sp>
        <p:nvSpPr>
          <p:cNvPr id="34" name="Ovale 33"/>
          <p:cNvSpPr/>
          <p:nvPr/>
        </p:nvSpPr>
        <p:spPr>
          <a:xfrm>
            <a:off x="408771" y="5042263"/>
            <a:ext cx="2473234"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PROVVISORIAMENTE ESECUTIVA  (SE </a:t>
            </a:r>
            <a:r>
              <a:rPr lang="it-IT" sz="1400" dirty="0" err="1"/>
              <a:t>DI</a:t>
            </a:r>
            <a:r>
              <a:rPr lang="it-IT" sz="1400" dirty="0"/>
              <a:t> CONDANNA)</a:t>
            </a:r>
          </a:p>
        </p:txBody>
      </p:sp>
      <p:sp>
        <p:nvSpPr>
          <p:cNvPr id="35" name="Ovale 34"/>
          <p:cNvSpPr/>
          <p:nvPr/>
        </p:nvSpPr>
        <p:spPr>
          <a:xfrm>
            <a:off x="3230347" y="5042263"/>
            <a:ext cx="2577734" cy="12279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CONTIENE LA LIQUIDAZIONE DELLE SPESE (IDONEA A DEFINIRE IL GIUDIZIO)</a:t>
            </a:r>
          </a:p>
        </p:txBody>
      </p:sp>
      <p:sp>
        <p:nvSpPr>
          <p:cNvPr id="36" name="Ovale 35"/>
          <p:cNvSpPr/>
          <p:nvPr/>
        </p:nvSpPr>
        <p:spPr>
          <a:xfrm>
            <a:off x="6117236" y="5042263"/>
            <a:ext cx="2704013"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a:p>
            <a:pPr algn="ctr"/>
            <a:r>
              <a:rPr lang="it-IT" sz="1400" dirty="0"/>
              <a:t>PRIVA </a:t>
            </a:r>
            <a:r>
              <a:rPr lang="it-IT" sz="1400" dirty="0" err="1"/>
              <a:t>DI</a:t>
            </a:r>
            <a:r>
              <a:rPr lang="it-IT" sz="1400" dirty="0"/>
              <a:t> EFFICACIA </a:t>
            </a:r>
            <a:r>
              <a:rPr lang="it-IT" sz="1400" dirty="0" err="1"/>
              <a:t>DI</a:t>
            </a:r>
            <a:r>
              <a:rPr lang="it-IT" sz="1400" dirty="0"/>
              <a:t> GIUDICATO E </a:t>
            </a:r>
            <a:r>
              <a:rPr lang="it-IT" sz="1400" dirty="0" err="1"/>
              <a:t>DI</a:t>
            </a:r>
            <a:r>
              <a:rPr lang="it-IT" sz="1400" dirty="0"/>
              <a:t> AUTORITA’ INVOCABILE IN ALTRI PROCESSI	</a:t>
            </a:r>
          </a:p>
        </p:txBody>
      </p:sp>
      <p:sp>
        <p:nvSpPr>
          <p:cNvPr id="37" name="Ovale 36"/>
          <p:cNvSpPr/>
          <p:nvPr/>
        </p:nvSpPr>
        <p:spPr>
          <a:xfrm>
            <a:off x="9082507" y="5042263"/>
            <a:ext cx="2508069"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RECLAMABILE EX ART. 669/13 (in difetto l’ordinanza diviene definitiva e non più impugnabile)</a:t>
            </a:r>
          </a:p>
        </p:txBody>
      </p:sp>
    </p:spTree>
    <p:extLst>
      <p:ext uri="{BB962C8B-B14F-4D97-AF65-F5344CB8AC3E}">
        <p14:creationId xmlns:p14="http://schemas.microsoft.com/office/powerpoint/2010/main" val="2593611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565898" y="51244"/>
            <a:ext cx="4723832" cy="8186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L’ORDINANZA DI RIGETTO DELLA DOMANDA</a:t>
            </a:r>
          </a:p>
          <a:p>
            <a:pPr algn="ctr"/>
            <a:r>
              <a:rPr lang="it-IT" dirty="0"/>
              <a:t>ART. 183 QUATER C.P.C.</a:t>
            </a:r>
          </a:p>
        </p:txBody>
      </p:sp>
      <p:sp>
        <p:nvSpPr>
          <p:cNvPr id="5" name="CasellaDiTesto 4"/>
          <p:cNvSpPr txBox="1"/>
          <p:nvPr/>
        </p:nvSpPr>
        <p:spPr>
          <a:xfrm>
            <a:off x="5638800" y="2973977"/>
            <a:ext cx="65" cy="276999"/>
          </a:xfrm>
          <a:prstGeom prst="rect">
            <a:avLst/>
          </a:prstGeom>
          <a:noFill/>
        </p:spPr>
        <p:txBody>
          <a:bodyPr wrap="none" lIns="0" tIns="0" rIns="0" bIns="0" rtlCol="0">
            <a:spAutoFit/>
          </a:bodyPr>
          <a:lstStyle/>
          <a:p>
            <a:endParaRPr lang="it-IT" dirty="0"/>
          </a:p>
        </p:txBody>
      </p:sp>
      <p:sp>
        <p:nvSpPr>
          <p:cNvPr id="8" name="Rettangolo arrotondato 7"/>
          <p:cNvSpPr/>
          <p:nvPr/>
        </p:nvSpPr>
        <p:spPr>
          <a:xfrm>
            <a:off x="679270" y="1724295"/>
            <a:ext cx="4173580" cy="619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COMPETENZA DEL TRIBUNALE</a:t>
            </a:r>
          </a:p>
          <a:p>
            <a:pPr algn="ctr"/>
            <a:r>
              <a:rPr lang="it-IT" dirty="0"/>
              <a:t>GIUDIZIO IN PRIMO GRADO</a:t>
            </a:r>
          </a:p>
        </p:txBody>
      </p:sp>
      <p:sp>
        <p:nvSpPr>
          <p:cNvPr id="9" name="Rettangolo arrotondato 8"/>
          <p:cNvSpPr/>
          <p:nvPr/>
        </p:nvSpPr>
        <p:spPr>
          <a:xfrm>
            <a:off x="6942907" y="1749417"/>
            <a:ext cx="4071258" cy="594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CAUSA VERTENTE SU DIRITTI DIPONIBILI</a:t>
            </a:r>
          </a:p>
        </p:txBody>
      </p:sp>
      <p:sp>
        <p:nvSpPr>
          <p:cNvPr id="10" name="Freccia in giù 9"/>
          <p:cNvSpPr/>
          <p:nvPr/>
        </p:nvSpPr>
        <p:spPr>
          <a:xfrm>
            <a:off x="4064724" y="1941757"/>
            <a:ext cx="3694613" cy="1353869"/>
          </a:xfrm>
          <a:prstGeom prst="downArrow">
            <a:avLst>
              <a:gd name="adj1" fmla="val 50000"/>
              <a:gd name="adj2" fmla="val 569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p>
          <a:p>
            <a:pPr algn="ctr"/>
            <a:endParaRPr lang="it-IT" sz="1200" dirty="0"/>
          </a:p>
          <a:p>
            <a:pPr algn="ctr"/>
            <a:r>
              <a:rPr lang="it-IT" sz="1200" dirty="0"/>
              <a:t>Può essere adottata dal </a:t>
            </a:r>
            <a:r>
              <a:rPr lang="it-IT" sz="1200" b="1" dirty="0"/>
              <a:t>GIUDICE</a:t>
            </a:r>
            <a:r>
              <a:rPr lang="it-IT" sz="1200" dirty="0"/>
              <a:t> nel corso del </a:t>
            </a:r>
            <a:r>
              <a:rPr lang="it-IT" sz="1200" b="1" dirty="0"/>
              <a:t>GIUDIZIO DI PRIMO GRADO</a:t>
            </a:r>
          </a:p>
          <a:p>
            <a:pPr algn="ctr"/>
            <a:r>
              <a:rPr lang="it-IT" sz="1200" dirty="0"/>
              <a:t>IN DUE IPOTESI</a:t>
            </a:r>
          </a:p>
          <a:p>
            <a:pPr algn="ctr"/>
            <a:r>
              <a:rPr lang="it-IT" sz="1200" dirty="0"/>
              <a:t>alternative</a:t>
            </a:r>
          </a:p>
        </p:txBody>
      </p:sp>
      <p:cxnSp>
        <p:nvCxnSpPr>
          <p:cNvPr id="12" name="Connettore 2 11"/>
          <p:cNvCxnSpPr/>
          <p:nvPr/>
        </p:nvCxnSpPr>
        <p:spPr>
          <a:xfrm>
            <a:off x="6840582" y="1376707"/>
            <a:ext cx="901338" cy="356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a:off x="4136571" y="1385166"/>
            <a:ext cx="825137" cy="3391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ttangolo 26"/>
          <p:cNvSpPr/>
          <p:nvPr/>
        </p:nvSpPr>
        <p:spPr>
          <a:xfrm>
            <a:off x="4852849" y="948231"/>
            <a:ext cx="2090057" cy="4200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Istanza di parte</a:t>
            </a:r>
          </a:p>
        </p:txBody>
      </p:sp>
      <p:sp>
        <p:nvSpPr>
          <p:cNvPr id="30" name="Rettangolo arrotondato 29"/>
          <p:cNvSpPr/>
          <p:nvPr/>
        </p:nvSpPr>
        <p:spPr>
          <a:xfrm>
            <a:off x="1885144" y="3316509"/>
            <a:ext cx="3361508" cy="8524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LA DOMANDA È MANIFESTAMENTE INFONDATA</a:t>
            </a:r>
          </a:p>
        </p:txBody>
      </p:sp>
      <p:sp>
        <p:nvSpPr>
          <p:cNvPr id="31" name="Rettangolo arrotondato 30"/>
          <p:cNvSpPr/>
          <p:nvPr/>
        </p:nvSpPr>
        <p:spPr>
          <a:xfrm>
            <a:off x="6482701" y="3316510"/>
            <a:ext cx="3614057" cy="8524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dirty="0"/>
              <a:t>L’ATTO DI CITAZIONE È NULLO PER VIZI DELLA </a:t>
            </a:r>
            <a:r>
              <a:rPr lang="it-IT" i="1" dirty="0"/>
              <a:t>EDICTIO ACTIONIS</a:t>
            </a:r>
          </a:p>
        </p:txBody>
      </p:sp>
      <p:sp>
        <p:nvSpPr>
          <p:cNvPr id="33" name="Freccia in giù 32"/>
          <p:cNvSpPr/>
          <p:nvPr/>
        </p:nvSpPr>
        <p:spPr>
          <a:xfrm>
            <a:off x="4136571" y="4284617"/>
            <a:ext cx="3582487" cy="548640"/>
          </a:xfrm>
          <a:prstGeom prst="downArrow">
            <a:avLst>
              <a:gd name="adj1" fmla="val 50000"/>
              <a:gd name="adj2" fmla="val 55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CARATTERISTICHE</a:t>
            </a:r>
          </a:p>
        </p:txBody>
      </p:sp>
      <p:sp>
        <p:nvSpPr>
          <p:cNvPr id="34" name="Ovale 33"/>
          <p:cNvSpPr/>
          <p:nvPr/>
        </p:nvSpPr>
        <p:spPr>
          <a:xfrm>
            <a:off x="408771" y="5042263"/>
            <a:ext cx="2473234"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Viene pronunciata </a:t>
            </a:r>
            <a:r>
              <a:rPr lang="it-IT" sz="1400" b="1" dirty="0"/>
              <a:t>all’esito dell’udienza di cui all’art. 183 c.p.c. </a:t>
            </a:r>
          </a:p>
        </p:txBody>
      </p:sp>
      <p:sp>
        <p:nvSpPr>
          <p:cNvPr id="35" name="Ovale 34"/>
          <p:cNvSpPr/>
          <p:nvPr/>
        </p:nvSpPr>
        <p:spPr>
          <a:xfrm>
            <a:off x="3230347" y="5042263"/>
            <a:ext cx="2577734" cy="12279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 È </a:t>
            </a:r>
            <a:r>
              <a:rPr lang="it-IT" sz="1400" b="1" dirty="0"/>
              <a:t>priva di efficacia di giudicato </a:t>
            </a:r>
            <a:r>
              <a:rPr lang="it-IT" sz="1400" dirty="0"/>
              <a:t>e non ha autorità in altri processi</a:t>
            </a:r>
          </a:p>
        </p:txBody>
      </p:sp>
      <p:sp>
        <p:nvSpPr>
          <p:cNvPr id="36" name="Ovale 35"/>
          <p:cNvSpPr/>
          <p:nvPr/>
        </p:nvSpPr>
        <p:spPr>
          <a:xfrm>
            <a:off x="6117236" y="5042263"/>
            <a:ext cx="2704013"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400" dirty="0"/>
              <a:t>È </a:t>
            </a:r>
            <a:r>
              <a:rPr lang="it-IT" sz="1400" b="1" dirty="0"/>
              <a:t>reclamabile</a:t>
            </a:r>
            <a:r>
              <a:rPr lang="it-IT" sz="1400" dirty="0"/>
              <a:t> </a:t>
            </a:r>
          </a:p>
          <a:p>
            <a:pPr algn="ctr"/>
            <a:r>
              <a:rPr lang="it-IT" sz="1400" i="1" dirty="0"/>
              <a:t>ex</a:t>
            </a:r>
            <a:r>
              <a:rPr lang="it-IT" sz="1400" dirty="0"/>
              <a:t> art. 669 </a:t>
            </a:r>
            <a:r>
              <a:rPr lang="it-IT" sz="1400" i="1" dirty="0" err="1"/>
              <a:t>terdecies</a:t>
            </a:r>
            <a:r>
              <a:rPr lang="it-IT" sz="1400" dirty="0"/>
              <a:t> c.p.c.</a:t>
            </a:r>
            <a:endParaRPr lang="it-IT" sz="1400" i="1" dirty="0"/>
          </a:p>
        </p:txBody>
      </p:sp>
      <p:sp>
        <p:nvSpPr>
          <p:cNvPr id="37" name="Ovale 36"/>
          <p:cNvSpPr/>
          <p:nvPr/>
        </p:nvSpPr>
        <p:spPr>
          <a:xfrm>
            <a:off x="9082507" y="5042263"/>
            <a:ext cx="2508069" cy="122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dirty="0"/>
              <a:t>In caso di accoglimento del reclamo il procedimento di merito proseguirà davanti a un magistrato </a:t>
            </a:r>
            <a:r>
              <a:rPr lang="it-IT" sz="1100" b="1" dirty="0"/>
              <a:t>diverso</a:t>
            </a:r>
            <a:r>
              <a:rPr lang="it-IT" sz="1100" dirty="0"/>
              <a:t> da quello che l’ha adottata</a:t>
            </a:r>
          </a:p>
        </p:txBody>
      </p:sp>
    </p:spTree>
    <p:extLst>
      <p:ext uri="{BB962C8B-B14F-4D97-AF65-F5344CB8AC3E}">
        <p14:creationId xmlns:p14="http://schemas.microsoft.com/office/powerpoint/2010/main" val="126790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con angoli arrotondati 3">
            <a:extLst>
              <a:ext uri="{FF2B5EF4-FFF2-40B4-BE49-F238E27FC236}">
                <a16:creationId xmlns:a16="http://schemas.microsoft.com/office/drawing/2014/main" id="{5DF60A87-53B2-BCAC-20D9-BAE39E8D96B7}"/>
              </a:ext>
            </a:extLst>
          </p:cNvPr>
          <p:cNvSpPr/>
          <p:nvPr/>
        </p:nvSpPr>
        <p:spPr>
          <a:xfrm>
            <a:off x="4133326" y="341846"/>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FASE DECISORIA </a:t>
            </a:r>
            <a:r>
              <a:rPr lang="it-IT" sz="1400" b="1" dirty="0">
                <a:solidFill>
                  <a:srgbClr val="FF0000"/>
                </a:solidFill>
              </a:rPr>
              <a:t>(Collegio)</a:t>
            </a:r>
          </a:p>
          <a:p>
            <a:pPr algn="ctr"/>
            <a:r>
              <a:rPr lang="it-IT" b="1" dirty="0">
                <a:solidFill>
                  <a:srgbClr val="FF0000"/>
                </a:solidFill>
              </a:rPr>
              <a:t>POSSIBILI VARIANTI</a:t>
            </a:r>
          </a:p>
        </p:txBody>
      </p:sp>
      <p:sp>
        <p:nvSpPr>
          <p:cNvPr id="5" name="Rettangolo con angoli arrotondati 4">
            <a:extLst>
              <a:ext uri="{FF2B5EF4-FFF2-40B4-BE49-F238E27FC236}">
                <a16:creationId xmlns:a16="http://schemas.microsoft.com/office/drawing/2014/main" id="{31C84FA7-B77D-EEDB-86D3-2730CAF2994D}"/>
              </a:ext>
            </a:extLst>
          </p:cNvPr>
          <p:cNvSpPr/>
          <p:nvPr/>
        </p:nvSpPr>
        <p:spPr>
          <a:xfrm>
            <a:off x="353786" y="1792497"/>
            <a:ext cx="3602070" cy="802818"/>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SCRITTA</a:t>
            </a:r>
          </a:p>
          <a:p>
            <a:pPr algn="ctr"/>
            <a:r>
              <a:rPr lang="it-IT" sz="1100" b="1" dirty="0"/>
              <a:t>(ART. 189 C.P.C.)</a:t>
            </a:r>
            <a:br>
              <a:rPr lang="it-IT" sz="1100" b="1" dirty="0"/>
            </a:br>
            <a:r>
              <a:rPr lang="it-IT" sz="1400" b="1" dirty="0"/>
              <a:t>GIUDICE ASSEGNA TERMINI PERENTORI DI:</a:t>
            </a:r>
          </a:p>
        </p:txBody>
      </p:sp>
      <p:sp>
        <p:nvSpPr>
          <p:cNvPr id="6" name="Rettangolo con angoli arrotondati 5">
            <a:extLst>
              <a:ext uri="{FF2B5EF4-FFF2-40B4-BE49-F238E27FC236}">
                <a16:creationId xmlns:a16="http://schemas.microsoft.com/office/drawing/2014/main" id="{08006D75-AFAF-E79E-E2DB-051E9496F40D}"/>
              </a:ext>
            </a:extLst>
          </p:cNvPr>
          <p:cNvSpPr/>
          <p:nvPr/>
        </p:nvSpPr>
        <p:spPr>
          <a:xfrm>
            <a:off x="4327423" y="1494099"/>
            <a:ext cx="3602070" cy="868841"/>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MISTA</a:t>
            </a:r>
          </a:p>
          <a:p>
            <a:pPr algn="ctr"/>
            <a:r>
              <a:rPr lang="it-IT" sz="1400" b="1" dirty="0"/>
              <a:t>SU RICHIESTA DI PARTE </a:t>
            </a:r>
            <a:r>
              <a:rPr lang="it-IT" sz="1100" b="1" dirty="0"/>
              <a:t>(ART. 275 C. 2 C.P.C.)</a:t>
            </a:r>
            <a:br>
              <a:rPr lang="it-IT" sz="1400" b="1" dirty="0"/>
            </a:br>
            <a:r>
              <a:rPr lang="it-IT" sz="1400" b="1" dirty="0"/>
              <a:t>GIUDICE ASSEGNA TERMINI PERENTORI DI:</a:t>
            </a:r>
          </a:p>
        </p:txBody>
      </p:sp>
      <p:sp>
        <p:nvSpPr>
          <p:cNvPr id="8" name="Rettangolo con angoli arrotondati 7">
            <a:extLst>
              <a:ext uri="{FF2B5EF4-FFF2-40B4-BE49-F238E27FC236}">
                <a16:creationId xmlns:a16="http://schemas.microsoft.com/office/drawing/2014/main" id="{02AE2932-B3FE-E139-D1D3-1E6BFC28ECBD}"/>
              </a:ext>
            </a:extLst>
          </p:cNvPr>
          <p:cNvSpPr/>
          <p:nvPr/>
        </p:nvSpPr>
        <p:spPr>
          <a:xfrm>
            <a:off x="8249240" y="4774223"/>
            <a:ext cx="3562896" cy="870439"/>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b="1" dirty="0"/>
          </a:p>
          <a:p>
            <a:pPr algn="ctr"/>
            <a:r>
              <a:rPr lang="it-IT" sz="1300" b="1" dirty="0"/>
              <a:t>UDIENZA DI DISCUSSIONE ORALE</a:t>
            </a:r>
          </a:p>
          <a:p>
            <a:pPr algn="ctr"/>
            <a:r>
              <a:rPr lang="it-IT" sz="1300" b="1" dirty="0"/>
              <a:t>SENTENZA CONTESTUALE A VERBALE O </a:t>
            </a:r>
          </a:p>
          <a:p>
            <a:pPr algn="ctr"/>
            <a:r>
              <a:rPr lang="it-IT" sz="1300" b="1" dirty="0"/>
              <a:t>DEPOSITATA ENTRO 60 GG. (ART. 275bis C.P.C.)</a:t>
            </a:r>
          </a:p>
          <a:p>
            <a:pPr algn="ctr"/>
            <a:endParaRPr lang="it-IT" sz="1400" b="1" dirty="0"/>
          </a:p>
        </p:txBody>
      </p:sp>
      <p:sp>
        <p:nvSpPr>
          <p:cNvPr id="9" name="Rettangolo con angoli arrotondati 8">
            <a:extLst>
              <a:ext uri="{FF2B5EF4-FFF2-40B4-BE49-F238E27FC236}">
                <a16:creationId xmlns:a16="http://schemas.microsoft.com/office/drawing/2014/main" id="{C70C64B0-09F5-EDE7-B38F-7702C9999518}"/>
              </a:ext>
            </a:extLst>
          </p:cNvPr>
          <p:cNvSpPr/>
          <p:nvPr/>
        </p:nvSpPr>
        <p:spPr>
          <a:xfrm>
            <a:off x="353786" y="2799631"/>
            <a:ext cx="3602070" cy="770883"/>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60 GG. </a:t>
            </a:r>
            <a:r>
              <a:rPr lang="it-IT" sz="1400" dirty="0"/>
              <a:t>PRIMA DELL’UDIENZA PER IL </a:t>
            </a:r>
            <a:r>
              <a:rPr lang="it-IT" sz="1400" b="1" dirty="0"/>
              <a:t>DEPOSITO DI</a:t>
            </a:r>
            <a:r>
              <a:rPr lang="it-IT" sz="1400" dirty="0"/>
              <a:t> </a:t>
            </a:r>
            <a:r>
              <a:rPr lang="it-IT" sz="1400" b="1" dirty="0"/>
              <a:t>NOTE SCRITTE PER P.C.</a:t>
            </a:r>
          </a:p>
          <a:p>
            <a:pPr algn="ctr"/>
            <a:r>
              <a:rPr lang="it-IT" sz="1100" b="1" dirty="0"/>
              <a:t>(ART. 189 C.P.C.)</a:t>
            </a:r>
          </a:p>
        </p:txBody>
      </p:sp>
      <p:sp>
        <p:nvSpPr>
          <p:cNvPr id="10" name="Rettangolo con angoli arrotondati 9">
            <a:extLst>
              <a:ext uri="{FF2B5EF4-FFF2-40B4-BE49-F238E27FC236}">
                <a16:creationId xmlns:a16="http://schemas.microsoft.com/office/drawing/2014/main" id="{71188133-15E6-F2C8-47CB-2BC496A0DB20}"/>
              </a:ext>
            </a:extLst>
          </p:cNvPr>
          <p:cNvSpPr/>
          <p:nvPr/>
        </p:nvSpPr>
        <p:spPr>
          <a:xfrm>
            <a:off x="353786" y="3775248"/>
            <a:ext cx="3602070" cy="816010"/>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30 GG. </a:t>
            </a:r>
            <a:r>
              <a:rPr lang="it-IT" sz="1400" dirty="0"/>
              <a:t>PRIMA DELL’UDIENZA PER IL DEPOSITO DELLE </a:t>
            </a:r>
            <a:r>
              <a:rPr lang="it-IT" sz="1400" b="1" dirty="0"/>
              <a:t>COMPARSE CONCLUSIONALI</a:t>
            </a:r>
          </a:p>
          <a:p>
            <a:pPr algn="ctr"/>
            <a:r>
              <a:rPr lang="it-IT" sz="1100" b="1" dirty="0"/>
              <a:t>(ART. 189 C.P.C.)</a:t>
            </a:r>
          </a:p>
        </p:txBody>
      </p:sp>
      <p:sp>
        <p:nvSpPr>
          <p:cNvPr id="11" name="Rettangolo con angoli arrotondati 10">
            <a:extLst>
              <a:ext uri="{FF2B5EF4-FFF2-40B4-BE49-F238E27FC236}">
                <a16:creationId xmlns:a16="http://schemas.microsoft.com/office/drawing/2014/main" id="{D91AB33C-41F2-FD6C-2EF5-2805F6AC837D}"/>
              </a:ext>
            </a:extLst>
          </p:cNvPr>
          <p:cNvSpPr/>
          <p:nvPr/>
        </p:nvSpPr>
        <p:spPr>
          <a:xfrm>
            <a:off x="353786" y="4795991"/>
            <a:ext cx="3602070" cy="819617"/>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15 GG. </a:t>
            </a:r>
            <a:r>
              <a:rPr lang="it-IT" sz="1400" dirty="0"/>
              <a:t>PRIMA DELL’UDIENZA PER IL </a:t>
            </a:r>
            <a:r>
              <a:rPr lang="it-IT" sz="1400" b="1" dirty="0"/>
              <a:t>DEPOSITO</a:t>
            </a:r>
            <a:r>
              <a:rPr lang="it-IT" sz="1400" dirty="0"/>
              <a:t> </a:t>
            </a:r>
            <a:r>
              <a:rPr lang="it-IT" sz="1400" b="1" dirty="0"/>
              <a:t>DELLE MEMORIE DI REPLICA</a:t>
            </a:r>
          </a:p>
          <a:p>
            <a:pPr algn="ctr"/>
            <a:r>
              <a:rPr lang="it-IT" sz="1100" b="1" dirty="0"/>
              <a:t>(ART. 189 C.P.C.)</a:t>
            </a:r>
          </a:p>
        </p:txBody>
      </p:sp>
      <p:sp>
        <p:nvSpPr>
          <p:cNvPr id="12" name="Rettangolo con angoli arrotondati 11">
            <a:extLst>
              <a:ext uri="{FF2B5EF4-FFF2-40B4-BE49-F238E27FC236}">
                <a16:creationId xmlns:a16="http://schemas.microsoft.com/office/drawing/2014/main" id="{3EA02640-2EDD-ABB6-ABF7-7076C0F8039A}"/>
              </a:ext>
            </a:extLst>
          </p:cNvPr>
          <p:cNvSpPr/>
          <p:nvPr/>
        </p:nvSpPr>
        <p:spPr>
          <a:xfrm>
            <a:off x="4282804" y="2480503"/>
            <a:ext cx="3646689" cy="717199"/>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b="1" dirty="0"/>
          </a:p>
          <a:p>
            <a:pPr algn="ctr"/>
            <a:r>
              <a:rPr lang="it-IT" sz="1400" b="1" dirty="0"/>
              <a:t>60 GG. </a:t>
            </a:r>
            <a:r>
              <a:rPr lang="it-IT" sz="1400" dirty="0"/>
              <a:t>PRIMA DELL’UDIENZA PER IL </a:t>
            </a:r>
          </a:p>
          <a:p>
            <a:pPr algn="ctr"/>
            <a:r>
              <a:rPr lang="it-IT" sz="1400" b="1" dirty="0"/>
              <a:t>DEPOSITO DI NOTE SCRITTE PER PC</a:t>
            </a:r>
          </a:p>
          <a:p>
            <a:pPr algn="ctr"/>
            <a:r>
              <a:rPr lang="it-IT" sz="1100" b="1" dirty="0"/>
              <a:t>(ART. 189 C.P.C.)      </a:t>
            </a:r>
          </a:p>
          <a:p>
            <a:pPr algn="ctr"/>
            <a:r>
              <a:rPr lang="it-IT" sz="1100" b="1" dirty="0"/>
              <a:t>           </a:t>
            </a:r>
          </a:p>
        </p:txBody>
      </p:sp>
      <p:sp>
        <p:nvSpPr>
          <p:cNvPr id="13" name="Rettangolo con angoli arrotondati 12">
            <a:extLst>
              <a:ext uri="{FF2B5EF4-FFF2-40B4-BE49-F238E27FC236}">
                <a16:creationId xmlns:a16="http://schemas.microsoft.com/office/drawing/2014/main" id="{020632A8-6663-73FE-CD0F-9EAFC49DD001}"/>
              </a:ext>
            </a:extLst>
          </p:cNvPr>
          <p:cNvSpPr/>
          <p:nvPr/>
        </p:nvSpPr>
        <p:spPr>
          <a:xfrm>
            <a:off x="4305114" y="3881873"/>
            <a:ext cx="3646689"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30 GG</a:t>
            </a:r>
            <a:r>
              <a:rPr lang="it-IT" sz="1400" dirty="0"/>
              <a:t>. PRIMA DELL’UDIENZA PER IL </a:t>
            </a:r>
          </a:p>
          <a:p>
            <a:pPr algn="ctr"/>
            <a:r>
              <a:rPr lang="it-IT" sz="1400" b="1" dirty="0"/>
              <a:t>DEPOSITO DELLE COMPARSE CONCLUSIONALI</a:t>
            </a:r>
          </a:p>
          <a:p>
            <a:pPr algn="ctr"/>
            <a:r>
              <a:rPr lang="it-IT" sz="1100" b="1" dirty="0"/>
              <a:t>(ART. 189 C.P.C.)</a:t>
            </a:r>
          </a:p>
        </p:txBody>
      </p:sp>
      <p:sp>
        <p:nvSpPr>
          <p:cNvPr id="14" name="Rettangolo con angoli arrotondati 13">
            <a:extLst>
              <a:ext uri="{FF2B5EF4-FFF2-40B4-BE49-F238E27FC236}">
                <a16:creationId xmlns:a16="http://schemas.microsoft.com/office/drawing/2014/main" id="{40F80448-4399-764E-DC3D-F51AE23840D3}"/>
              </a:ext>
            </a:extLst>
          </p:cNvPr>
          <p:cNvSpPr/>
          <p:nvPr/>
        </p:nvSpPr>
        <p:spPr>
          <a:xfrm>
            <a:off x="8229653" y="1786435"/>
            <a:ext cx="3602070" cy="868841"/>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ORALE (SU DECISIONE DEL GIUDICE)</a:t>
            </a:r>
          </a:p>
          <a:p>
            <a:pPr algn="ctr"/>
            <a:r>
              <a:rPr lang="it-IT" sz="1100" b="1" dirty="0"/>
              <a:t>(ART. 275BIS C.P.C.)</a:t>
            </a:r>
            <a:br>
              <a:rPr lang="it-IT" sz="1100" b="1" dirty="0"/>
            </a:br>
            <a:r>
              <a:rPr lang="it-IT" sz="1400" b="1" dirty="0"/>
              <a:t>GIUDICE ASSEGNA TERMINI PERENTORI DI:</a:t>
            </a:r>
          </a:p>
        </p:txBody>
      </p:sp>
      <p:sp>
        <p:nvSpPr>
          <p:cNvPr id="15" name="Rettangolo con angoli arrotondati 14">
            <a:extLst>
              <a:ext uri="{FF2B5EF4-FFF2-40B4-BE49-F238E27FC236}">
                <a16:creationId xmlns:a16="http://schemas.microsoft.com/office/drawing/2014/main" id="{AC82C646-1269-755E-6699-84B6B77AD72A}"/>
              </a:ext>
            </a:extLst>
          </p:cNvPr>
          <p:cNvSpPr/>
          <p:nvPr/>
        </p:nvSpPr>
        <p:spPr>
          <a:xfrm>
            <a:off x="353786" y="5816736"/>
            <a:ext cx="3602070" cy="863846"/>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UDIENZA DI </a:t>
            </a:r>
          </a:p>
          <a:p>
            <a:pPr algn="ctr"/>
            <a:r>
              <a:rPr lang="it-IT" sz="1400" b="1" dirty="0"/>
              <a:t>RIMESSIONE DELLA CAUSA IN DECISIONE</a:t>
            </a:r>
          </a:p>
          <a:p>
            <a:pPr algn="ctr"/>
            <a:r>
              <a:rPr lang="it-IT" sz="1400" b="1" dirty="0"/>
              <a:t>DEPOSITO SENTENZA ENTRO 60 GG.</a:t>
            </a:r>
            <a:r>
              <a:rPr lang="en-US" sz="1400" b="1" dirty="0"/>
              <a:t> </a:t>
            </a:r>
          </a:p>
          <a:p>
            <a:pPr algn="ctr"/>
            <a:r>
              <a:rPr lang="en-US" sz="1100" b="1" dirty="0"/>
              <a:t>(ART. 275 c. 1 C.P.C.) </a:t>
            </a:r>
            <a:endParaRPr lang="it-IT" sz="1100" b="1" dirty="0"/>
          </a:p>
        </p:txBody>
      </p:sp>
      <p:sp>
        <p:nvSpPr>
          <p:cNvPr id="17" name="Rettangolo con angoli arrotondati 16">
            <a:extLst>
              <a:ext uri="{FF2B5EF4-FFF2-40B4-BE49-F238E27FC236}">
                <a16:creationId xmlns:a16="http://schemas.microsoft.com/office/drawing/2014/main" id="{4E4F75C1-A546-2D01-0342-16D450FB9124}"/>
              </a:ext>
            </a:extLst>
          </p:cNvPr>
          <p:cNvSpPr/>
          <p:nvPr/>
        </p:nvSpPr>
        <p:spPr>
          <a:xfrm>
            <a:off x="4279262" y="4795878"/>
            <a:ext cx="3698395" cy="848784"/>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dirty="0"/>
          </a:p>
          <a:p>
            <a:pPr algn="ctr"/>
            <a:r>
              <a:rPr lang="it-IT" sz="1400" b="1" dirty="0"/>
              <a:t>UDIENZA DI DISCUSSIONE ORALE</a:t>
            </a:r>
          </a:p>
          <a:p>
            <a:pPr algn="ctr"/>
            <a:r>
              <a:rPr lang="it-IT" sz="1400" b="1" dirty="0"/>
              <a:t>DEPOSITO SENTENZA ENTRO 60 GG.</a:t>
            </a:r>
            <a:r>
              <a:rPr lang="en-US" sz="1400" b="1" dirty="0"/>
              <a:t> </a:t>
            </a:r>
          </a:p>
          <a:p>
            <a:pPr algn="ctr"/>
            <a:r>
              <a:rPr lang="en-US" sz="1100" b="1" dirty="0"/>
              <a:t>(ART. 275 c. 3-4 C.P.C.)</a:t>
            </a:r>
            <a:endParaRPr lang="it-IT" sz="1100" b="1" dirty="0"/>
          </a:p>
          <a:p>
            <a:pPr algn="ctr"/>
            <a:endParaRPr lang="it-IT" sz="1400" dirty="0"/>
          </a:p>
        </p:txBody>
      </p:sp>
      <p:sp>
        <p:nvSpPr>
          <p:cNvPr id="18" name="Rettangolo con angoli arrotondati 17">
            <a:extLst>
              <a:ext uri="{FF2B5EF4-FFF2-40B4-BE49-F238E27FC236}">
                <a16:creationId xmlns:a16="http://schemas.microsoft.com/office/drawing/2014/main" id="{88FBE4EC-A2DA-368C-1891-1F7AE7180E74}"/>
              </a:ext>
            </a:extLst>
          </p:cNvPr>
          <p:cNvSpPr/>
          <p:nvPr/>
        </p:nvSpPr>
        <p:spPr>
          <a:xfrm>
            <a:off x="4288997" y="5840654"/>
            <a:ext cx="7542726"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solidFill>
                  <a:srgbClr val="FF0000"/>
                </a:solidFill>
              </a:rPr>
              <a:t>N.B.: LE IPOTESI </a:t>
            </a:r>
            <a:r>
              <a:rPr lang="it-IT" sz="1400" b="1" dirty="0" err="1">
                <a:solidFill>
                  <a:srgbClr val="FF0000"/>
                </a:solidFill>
              </a:rPr>
              <a:t>DI</a:t>
            </a:r>
            <a:r>
              <a:rPr lang="it-IT" sz="1400" b="1" dirty="0">
                <a:solidFill>
                  <a:srgbClr val="FF0000"/>
                </a:solidFill>
              </a:rPr>
              <a:t> RIMESSIONE DELLA CAUSA IN DECISIONE DINANZI AL COLLEGIO SONO DISCIPLINATE DAGLI </a:t>
            </a:r>
            <a:r>
              <a:rPr lang="it-IT" sz="1400" b="1" dirty="0" err="1">
                <a:solidFill>
                  <a:srgbClr val="FF0000"/>
                </a:solidFill>
              </a:rPr>
              <a:t>ARTT</a:t>
            </a:r>
            <a:r>
              <a:rPr lang="it-IT" sz="1400" b="1" dirty="0">
                <a:solidFill>
                  <a:srgbClr val="FF0000"/>
                </a:solidFill>
              </a:rPr>
              <a:t>. 187 E 188 C.P.C. E 80 BIS DISP. </a:t>
            </a:r>
            <a:r>
              <a:rPr lang="it-IT" sz="1400" b="1" dirty="0" err="1">
                <a:solidFill>
                  <a:srgbClr val="FF0000"/>
                </a:solidFill>
              </a:rPr>
              <a:t>ATT</a:t>
            </a:r>
            <a:r>
              <a:rPr lang="it-IT" sz="1400" b="1" dirty="0">
                <a:solidFill>
                  <a:srgbClr val="FF0000"/>
                </a:solidFill>
              </a:rPr>
              <a:t>. C.P.C.</a:t>
            </a:r>
            <a:endParaRPr lang="it-IT" sz="1100" b="1" dirty="0">
              <a:solidFill>
                <a:srgbClr val="FF0000"/>
              </a:solidFill>
            </a:endParaRPr>
          </a:p>
        </p:txBody>
      </p:sp>
      <p:sp>
        <p:nvSpPr>
          <p:cNvPr id="20" name="Freccia angolare bidirezionale 19">
            <a:extLst>
              <a:ext uri="{FF2B5EF4-FFF2-40B4-BE49-F238E27FC236}">
                <a16:creationId xmlns:a16="http://schemas.microsoft.com/office/drawing/2014/main" id="{08972377-CEF4-8BD9-265E-7ADD5778CC1E}"/>
              </a:ext>
            </a:extLst>
          </p:cNvPr>
          <p:cNvSpPr/>
          <p:nvPr/>
        </p:nvSpPr>
        <p:spPr>
          <a:xfrm rot="10800000">
            <a:off x="1952334" y="449379"/>
            <a:ext cx="2003521" cy="1248792"/>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Freccia angolare bidirezionale 22">
            <a:extLst>
              <a:ext uri="{FF2B5EF4-FFF2-40B4-BE49-F238E27FC236}">
                <a16:creationId xmlns:a16="http://schemas.microsoft.com/office/drawing/2014/main" id="{CC087952-BE50-48E2-0B4D-77F9AEA8E382}"/>
              </a:ext>
            </a:extLst>
          </p:cNvPr>
          <p:cNvSpPr/>
          <p:nvPr/>
        </p:nvSpPr>
        <p:spPr>
          <a:xfrm rot="10800000" flipH="1">
            <a:off x="8207881" y="408980"/>
            <a:ext cx="2106333" cy="1289189"/>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in su 23">
            <a:extLst>
              <a:ext uri="{FF2B5EF4-FFF2-40B4-BE49-F238E27FC236}">
                <a16:creationId xmlns:a16="http://schemas.microsoft.com/office/drawing/2014/main" id="{35901015-5094-D27A-9F2B-F41A0B127E73}"/>
              </a:ext>
            </a:extLst>
          </p:cNvPr>
          <p:cNvSpPr/>
          <p:nvPr/>
        </p:nvSpPr>
        <p:spPr>
          <a:xfrm rot="10800000">
            <a:off x="5895878" y="1103231"/>
            <a:ext cx="465165" cy="33087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con angoli arrotondati 7">
            <a:extLst>
              <a:ext uri="{FF2B5EF4-FFF2-40B4-BE49-F238E27FC236}">
                <a16:creationId xmlns:a16="http://schemas.microsoft.com/office/drawing/2014/main" id="{02AE2932-B3FE-E139-D1D3-1E6BFC28ECBD}"/>
              </a:ext>
            </a:extLst>
          </p:cNvPr>
          <p:cNvSpPr/>
          <p:nvPr/>
        </p:nvSpPr>
        <p:spPr>
          <a:xfrm>
            <a:off x="8268827" y="2777066"/>
            <a:ext cx="3562896" cy="816011"/>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b="1" dirty="0"/>
          </a:p>
          <a:p>
            <a:pPr algn="ctr"/>
            <a:r>
              <a:rPr lang="it-IT" sz="1400" dirty="0"/>
              <a:t>30 GG. PRIMA DELL’UDIENZA PER IL </a:t>
            </a:r>
          </a:p>
          <a:p>
            <a:pPr algn="ctr"/>
            <a:r>
              <a:rPr lang="it-IT" sz="1400" b="1" dirty="0"/>
              <a:t>DEPOSITO DI NOTE </a:t>
            </a:r>
            <a:r>
              <a:rPr lang="it-IT" sz="1400" b="1" dirty="0" err="1"/>
              <a:t>DI</a:t>
            </a:r>
            <a:r>
              <a:rPr lang="it-IT" sz="1400" b="1" dirty="0"/>
              <a:t> P.C.</a:t>
            </a:r>
          </a:p>
          <a:p>
            <a:pPr algn="ctr"/>
            <a:endParaRPr lang="it-IT" sz="1400" dirty="0"/>
          </a:p>
        </p:txBody>
      </p:sp>
      <p:sp>
        <p:nvSpPr>
          <p:cNvPr id="21" name="Rettangolo con angoli arrotondati 7">
            <a:extLst>
              <a:ext uri="{FF2B5EF4-FFF2-40B4-BE49-F238E27FC236}">
                <a16:creationId xmlns:a16="http://schemas.microsoft.com/office/drawing/2014/main" id="{02AE2932-B3FE-E139-D1D3-1E6BFC28ECBD}"/>
              </a:ext>
            </a:extLst>
          </p:cNvPr>
          <p:cNvSpPr/>
          <p:nvPr/>
        </p:nvSpPr>
        <p:spPr>
          <a:xfrm>
            <a:off x="8268827" y="3764891"/>
            <a:ext cx="3562896" cy="816011"/>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b="1" dirty="0"/>
          </a:p>
          <a:p>
            <a:pPr algn="ctr"/>
            <a:r>
              <a:rPr lang="it-IT" sz="1400" dirty="0"/>
              <a:t>15 GG. PRIMA DELL’UDIENZA PER IL </a:t>
            </a:r>
          </a:p>
          <a:p>
            <a:pPr algn="ctr"/>
            <a:r>
              <a:rPr lang="it-IT" sz="1400" b="1" dirty="0"/>
              <a:t>DEPOSITO </a:t>
            </a:r>
            <a:r>
              <a:rPr lang="it-IT" sz="1400" b="1" dirty="0" err="1"/>
              <a:t>DI</a:t>
            </a:r>
            <a:r>
              <a:rPr lang="it-IT" sz="1400" b="1" dirty="0"/>
              <a:t> “NOTE CONCLUSIONALI”</a:t>
            </a:r>
          </a:p>
          <a:p>
            <a:pPr algn="ctr"/>
            <a:endParaRPr lang="it-IT" sz="1400" b="1" dirty="0"/>
          </a:p>
        </p:txBody>
      </p:sp>
      <p:sp>
        <p:nvSpPr>
          <p:cNvPr id="22" name="CasellaDiTesto 21">
            <a:extLst>
              <a:ext uri="{FF2B5EF4-FFF2-40B4-BE49-F238E27FC236}">
                <a16:creationId xmlns:a16="http://schemas.microsoft.com/office/drawing/2014/main" id="{4CC4313D-F53D-0F8C-B70C-3B297E87218C}"/>
              </a:ext>
            </a:extLst>
          </p:cNvPr>
          <p:cNvSpPr txBox="1"/>
          <p:nvPr/>
        </p:nvSpPr>
        <p:spPr>
          <a:xfrm>
            <a:off x="4591878" y="3291434"/>
            <a:ext cx="3248163" cy="492443"/>
          </a:xfrm>
          <a:prstGeom prst="rect">
            <a:avLst/>
          </a:prstGeom>
          <a:noFill/>
          <a:ln w="19050">
            <a:solidFill>
              <a:srgbClr val="0070C0"/>
            </a:solidFill>
          </a:ln>
        </p:spPr>
        <p:txBody>
          <a:bodyPr wrap="square" rtlCol="0">
            <a:spAutoFit/>
          </a:bodyPr>
          <a:lstStyle/>
          <a:p>
            <a:pPr algn="ctr"/>
            <a:r>
              <a:rPr lang="it-IT" sz="1300" b="1" dirty="0"/>
              <a:t>Formulazione della richiesta di discussione orale al Presidente del Tribunale</a:t>
            </a:r>
          </a:p>
        </p:txBody>
      </p:sp>
      <p:sp>
        <p:nvSpPr>
          <p:cNvPr id="25" name="Freccia angolare bidirezionale 24">
            <a:extLst>
              <a:ext uri="{FF2B5EF4-FFF2-40B4-BE49-F238E27FC236}">
                <a16:creationId xmlns:a16="http://schemas.microsoft.com/office/drawing/2014/main" id="{A154795A-6182-6D48-164E-12507CDF488F}"/>
              </a:ext>
            </a:extLst>
          </p:cNvPr>
          <p:cNvSpPr/>
          <p:nvPr/>
        </p:nvSpPr>
        <p:spPr>
          <a:xfrm rot="5400000">
            <a:off x="4216002" y="3401891"/>
            <a:ext cx="389042" cy="271529"/>
          </a:xfrm>
          <a:prstGeom prst="leftUpArrow">
            <a:avLst>
              <a:gd name="adj1" fmla="val 29891"/>
              <a:gd name="adj2" fmla="val 3335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17910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con angoli arrotondati 3">
            <a:extLst>
              <a:ext uri="{FF2B5EF4-FFF2-40B4-BE49-F238E27FC236}">
                <a16:creationId xmlns:a16="http://schemas.microsoft.com/office/drawing/2014/main" id="{5DF60A87-53B2-BCAC-20D9-BAE39E8D96B7}"/>
              </a:ext>
            </a:extLst>
          </p:cNvPr>
          <p:cNvSpPr/>
          <p:nvPr/>
        </p:nvSpPr>
        <p:spPr>
          <a:xfrm>
            <a:off x="4133326" y="341846"/>
            <a:ext cx="3913414" cy="701394"/>
          </a:xfrm>
          <a:prstGeom prst="roundRect">
            <a:avLst/>
          </a:prstGeom>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b="1" dirty="0">
                <a:solidFill>
                  <a:srgbClr val="FF0000"/>
                </a:solidFill>
              </a:rPr>
              <a:t>FASE DECISORIA </a:t>
            </a:r>
            <a:r>
              <a:rPr lang="it-IT" sz="1400" b="1" dirty="0">
                <a:solidFill>
                  <a:srgbClr val="FF0000"/>
                </a:solidFill>
              </a:rPr>
              <a:t>(Giudice Monocratico)</a:t>
            </a:r>
          </a:p>
          <a:p>
            <a:pPr algn="ctr"/>
            <a:r>
              <a:rPr lang="it-IT" b="1" dirty="0">
                <a:solidFill>
                  <a:srgbClr val="FF0000"/>
                </a:solidFill>
              </a:rPr>
              <a:t>POSSIBILI VARIANTI</a:t>
            </a:r>
          </a:p>
        </p:txBody>
      </p:sp>
      <p:sp>
        <p:nvSpPr>
          <p:cNvPr id="5" name="Rettangolo con angoli arrotondati 4">
            <a:extLst>
              <a:ext uri="{FF2B5EF4-FFF2-40B4-BE49-F238E27FC236}">
                <a16:creationId xmlns:a16="http://schemas.microsoft.com/office/drawing/2014/main" id="{31C84FA7-B77D-EEDB-86D3-2730CAF2994D}"/>
              </a:ext>
            </a:extLst>
          </p:cNvPr>
          <p:cNvSpPr/>
          <p:nvPr/>
        </p:nvSpPr>
        <p:spPr>
          <a:xfrm>
            <a:off x="353786" y="1792497"/>
            <a:ext cx="3602070" cy="802818"/>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SCRITTA</a:t>
            </a:r>
          </a:p>
          <a:p>
            <a:pPr algn="ctr"/>
            <a:r>
              <a:rPr lang="fr-FR" sz="1100" b="1" dirty="0"/>
              <a:t>(ART. 281 QUINQUIES C. 1 C.P.C.) </a:t>
            </a:r>
            <a:br>
              <a:rPr lang="it-IT" sz="1100" b="1" dirty="0"/>
            </a:br>
            <a:r>
              <a:rPr lang="it-IT" sz="1400" b="1" dirty="0"/>
              <a:t>GIUDICE ASSEGNA TERMINI PERENTORI DI:</a:t>
            </a:r>
          </a:p>
        </p:txBody>
      </p:sp>
      <p:sp>
        <p:nvSpPr>
          <p:cNvPr id="6" name="Rettangolo con angoli arrotondati 5">
            <a:extLst>
              <a:ext uri="{FF2B5EF4-FFF2-40B4-BE49-F238E27FC236}">
                <a16:creationId xmlns:a16="http://schemas.microsoft.com/office/drawing/2014/main" id="{08006D75-AFAF-E79E-E2DB-051E9496F40D}"/>
              </a:ext>
            </a:extLst>
          </p:cNvPr>
          <p:cNvSpPr/>
          <p:nvPr/>
        </p:nvSpPr>
        <p:spPr>
          <a:xfrm>
            <a:off x="4288998" y="1789477"/>
            <a:ext cx="3602070" cy="802818"/>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MISTA (richiesta di parte)    </a:t>
            </a:r>
          </a:p>
          <a:p>
            <a:pPr algn="ctr"/>
            <a:r>
              <a:rPr lang="fr-FR" sz="1100" b="1" dirty="0"/>
              <a:t>(ART. 281 QUINQUIES C. 2 C.P.C.)</a:t>
            </a:r>
          </a:p>
          <a:p>
            <a:pPr algn="ctr"/>
            <a:r>
              <a:rPr lang="fr-FR" sz="1400" b="1" dirty="0"/>
              <a:t>IL </a:t>
            </a:r>
            <a:r>
              <a:rPr lang="it-IT" sz="1400" b="1" dirty="0"/>
              <a:t>GIUDICE ASSEGNA TERMINI PERENTORI DI:</a:t>
            </a:r>
          </a:p>
        </p:txBody>
      </p:sp>
      <p:sp>
        <p:nvSpPr>
          <p:cNvPr id="8" name="Rettangolo con angoli arrotondati 7">
            <a:extLst>
              <a:ext uri="{FF2B5EF4-FFF2-40B4-BE49-F238E27FC236}">
                <a16:creationId xmlns:a16="http://schemas.microsoft.com/office/drawing/2014/main" id="{02AE2932-B3FE-E139-D1D3-1E6BFC28ECBD}"/>
              </a:ext>
            </a:extLst>
          </p:cNvPr>
          <p:cNvSpPr/>
          <p:nvPr/>
        </p:nvSpPr>
        <p:spPr>
          <a:xfrm>
            <a:off x="8229653" y="2810234"/>
            <a:ext cx="3608561" cy="1757105"/>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UDIENZA DI PRECISAZIONE DELLE CONCLUSIONI E DISCUSSIONE ORALE NELLA STESSA UDIENZA O,</a:t>
            </a:r>
            <a:r>
              <a:rPr lang="it-IT" sz="1400" dirty="0"/>
              <a:t> </a:t>
            </a:r>
            <a:r>
              <a:rPr lang="it-IT" sz="1400" b="1" dirty="0"/>
              <a:t>SU ISTANZA DI PARTE, IN UNA UDIENZA SUCCESSIVA </a:t>
            </a:r>
          </a:p>
          <a:p>
            <a:pPr algn="ctr"/>
            <a:endParaRPr lang="it-IT" sz="300" dirty="0"/>
          </a:p>
          <a:p>
            <a:pPr algn="ctr"/>
            <a:endParaRPr lang="it-IT" sz="1200" b="1" dirty="0"/>
          </a:p>
          <a:p>
            <a:pPr algn="ctr"/>
            <a:r>
              <a:rPr lang="it-IT" sz="1400" b="1" dirty="0"/>
              <a:t>SENTENZA CONTESTUALE A VERBALE (VALE PUBBLICAZIONE) O DEPOSITATA ENTRO 30 GG.</a:t>
            </a:r>
          </a:p>
        </p:txBody>
      </p:sp>
      <p:sp>
        <p:nvSpPr>
          <p:cNvPr id="9" name="Rettangolo con angoli arrotondati 8">
            <a:extLst>
              <a:ext uri="{FF2B5EF4-FFF2-40B4-BE49-F238E27FC236}">
                <a16:creationId xmlns:a16="http://schemas.microsoft.com/office/drawing/2014/main" id="{C70C64B0-09F5-EDE7-B38F-7702C9999518}"/>
              </a:ext>
            </a:extLst>
          </p:cNvPr>
          <p:cNvSpPr/>
          <p:nvPr/>
        </p:nvSpPr>
        <p:spPr>
          <a:xfrm>
            <a:off x="353786" y="2799631"/>
            <a:ext cx="3602070" cy="770883"/>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60 GG. </a:t>
            </a:r>
            <a:r>
              <a:rPr lang="it-IT" sz="1400" dirty="0"/>
              <a:t>PRIMA DELL’UDIENZA PER IL </a:t>
            </a:r>
            <a:r>
              <a:rPr lang="it-IT" sz="1400" b="1" dirty="0"/>
              <a:t>DEPOSITO DI</a:t>
            </a:r>
            <a:r>
              <a:rPr lang="it-IT" sz="1400" dirty="0"/>
              <a:t> </a:t>
            </a:r>
            <a:r>
              <a:rPr lang="it-IT" sz="1400" b="1" dirty="0"/>
              <a:t>NOTE SCRITTE PER PC</a:t>
            </a:r>
          </a:p>
          <a:p>
            <a:pPr algn="ctr"/>
            <a:r>
              <a:rPr lang="it-IT" sz="1100" b="1" dirty="0"/>
              <a:t>(ART. 189 C.P.C.)</a:t>
            </a:r>
          </a:p>
        </p:txBody>
      </p:sp>
      <p:sp>
        <p:nvSpPr>
          <p:cNvPr id="10" name="Rettangolo con angoli arrotondati 9">
            <a:extLst>
              <a:ext uri="{FF2B5EF4-FFF2-40B4-BE49-F238E27FC236}">
                <a16:creationId xmlns:a16="http://schemas.microsoft.com/office/drawing/2014/main" id="{71188133-15E6-F2C8-47CB-2BC496A0DB20}"/>
              </a:ext>
            </a:extLst>
          </p:cNvPr>
          <p:cNvSpPr/>
          <p:nvPr/>
        </p:nvSpPr>
        <p:spPr>
          <a:xfrm>
            <a:off x="353786" y="3775248"/>
            <a:ext cx="3602070" cy="816010"/>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30 GG. </a:t>
            </a:r>
            <a:r>
              <a:rPr lang="it-IT" sz="1400" dirty="0"/>
              <a:t>PRIMA DELL’UDIENZA PER IL DEPOSITO DELLE </a:t>
            </a:r>
            <a:r>
              <a:rPr lang="it-IT" sz="1400" b="1" dirty="0"/>
              <a:t>COMPARSE CONCLUSIONALI</a:t>
            </a:r>
          </a:p>
          <a:p>
            <a:pPr algn="ctr"/>
            <a:r>
              <a:rPr lang="it-IT" sz="1100" b="1" dirty="0"/>
              <a:t>(ART. 189 C.P.C.)</a:t>
            </a:r>
          </a:p>
        </p:txBody>
      </p:sp>
      <p:sp>
        <p:nvSpPr>
          <p:cNvPr id="11" name="Rettangolo con angoli arrotondati 10">
            <a:extLst>
              <a:ext uri="{FF2B5EF4-FFF2-40B4-BE49-F238E27FC236}">
                <a16:creationId xmlns:a16="http://schemas.microsoft.com/office/drawing/2014/main" id="{D91AB33C-41F2-FD6C-2EF5-2805F6AC837D}"/>
              </a:ext>
            </a:extLst>
          </p:cNvPr>
          <p:cNvSpPr/>
          <p:nvPr/>
        </p:nvSpPr>
        <p:spPr>
          <a:xfrm>
            <a:off x="353786" y="4795992"/>
            <a:ext cx="3602070" cy="816010"/>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15 GG. </a:t>
            </a:r>
            <a:r>
              <a:rPr lang="it-IT" sz="1400" dirty="0"/>
              <a:t>PRIMA DELL’UDIENZA PER IL DEPOSITO </a:t>
            </a:r>
            <a:r>
              <a:rPr lang="it-IT" sz="1400" b="1" dirty="0"/>
              <a:t>DELLE MEMORIE DI REPLICA</a:t>
            </a:r>
          </a:p>
          <a:p>
            <a:pPr algn="ctr"/>
            <a:r>
              <a:rPr lang="it-IT" sz="1100" b="1" dirty="0"/>
              <a:t>(ART. 189 C.P.C.)</a:t>
            </a:r>
          </a:p>
        </p:txBody>
      </p:sp>
      <p:sp>
        <p:nvSpPr>
          <p:cNvPr id="12" name="Rettangolo con angoli arrotondati 11">
            <a:extLst>
              <a:ext uri="{FF2B5EF4-FFF2-40B4-BE49-F238E27FC236}">
                <a16:creationId xmlns:a16="http://schemas.microsoft.com/office/drawing/2014/main" id="{3EA02640-2EDD-ABB6-ABF7-7076C0F8039A}"/>
              </a:ext>
            </a:extLst>
          </p:cNvPr>
          <p:cNvSpPr/>
          <p:nvPr/>
        </p:nvSpPr>
        <p:spPr>
          <a:xfrm>
            <a:off x="4288997" y="2799631"/>
            <a:ext cx="3646689"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60 GG. </a:t>
            </a:r>
            <a:r>
              <a:rPr lang="it-IT" sz="1400" dirty="0"/>
              <a:t>PRIMA DELL’UDIENZA PER IL </a:t>
            </a:r>
          </a:p>
          <a:p>
            <a:pPr algn="ctr"/>
            <a:r>
              <a:rPr lang="it-IT" sz="1400" b="1" dirty="0"/>
              <a:t>DEPOSITO DI NOTE SCRITTE PER PC</a:t>
            </a:r>
          </a:p>
          <a:p>
            <a:pPr algn="ctr"/>
            <a:r>
              <a:rPr lang="it-IT" sz="1100" b="1" dirty="0"/>
              <a:t>(ART. 189 C.P.C.)</a:t>
            </a:r>
          </a:p>
        </p:txBody>
      </p:sp>
      <p:sp>
        <p:nvSpPr>
          <p:cNvPr id="13" name="Rettangolo con angoli arrotondati 12">
            <a:extLst>
              <a:ext uri="{FF2B5EF4-FFF2-40B4-BE49-F238E27FC236}">
                <a16:creationId xmlns:a16="http://schemas.microsoft.com/office/drawing/2014/main" id="{020632A8-6663-73FE-CD0F-9EAFC49DD001}"/>
              </a:ext>
            </a:extLst>
          </p:cNvPr>
          <p:cNvSpPr/>
          <p:nvPr/>
        </p:nvSpPr>
        <p:spPr>
          <a:xfrm>
            <a:off x="4288997" y="3775248"/>
            <a:ext cx="3646689"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30 GG</a:t>
            </a:r>
            <a:r>
              <a:rPr lang="it-IT" sz="1400" dirty="0"/>
              <a:t>. PRIMA DELL’UDIENZA PER IL </a:t>
            </a:r>
          </a:p>
          <a:p>
            <a:pPr algn="ctr"/>
            <a:r>
              <a:rPr lang="it-IT" sz="1400" b="1" dirty="0"/>
              <a:t>DEPOSITO DELLE COMPARSE CONCLUSIONALI</a:t>
            </a:r>
          </a:p>
          <a:p>
            <a:pPr algn="ctr"/>
            <a:r>
              <a:rPr lang="it-IT" sz="1100" b="1" dirty="0"/>
              <a:t>(ART. 189 C.P.C.)</a:t>
            </a:r>
          </a:p>
        </p:txBody>
      </p:sp>
      <p:sp>
        <p:nvSpPr>
          <p:cNvPr id="14" name="Rettangolo con angoli arrotondati 13">
            <a:extLst>
              <a:ext uri="{FF2B5EF4-FFF2-40B4-BE49-F238E27FC236}">
                <a16:creationId xmlns:a16="http://schemas.microsoft.com/office/drawing/2014/main" id="{40F80448-4399-764E-DC3D-F51AE23840D3}"/>
              </a:ext>
            </a:extLst>
          </p:cNvPr>
          <p:cNvSpPr/>
          <p:nvPr/>
        </p:nvSpPr>
        <p:spPr>
          <a:xfrm>
            <a:off x="8229653" y="1786436"/>
            <a:ext cx="3602070" cy="802818"/>
          </a:xfrm>
          <a:prstGeom prst="roundRect">
            <a:avLst/>
          </a:prstGeom>
          <a:ln w="76200">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TRATTAZIONE ORALE (decisione del Giudice)</a:t>
            </a:r>
          </a:p>
          <a:p>
            <a:pPr algn="ctr"/>
            <a:r>
              <a:rPr lang="it-IT" sz="1100" b="1" dirty="0"/>
              <a:t>(ART. 281 SEXIES C.P.C.)</a:t>
            </a:r>
            <a:br>
              <a:rPr lang="it-IT" sz="1100" b="1" dirty="0"/>
            </a:br>
            <a:r>
              <a:rPr lang="it-IT" sz="1400" b="1" dirty="0"/>
              <a:t>GIUDICE FISSA:</a:t>
            </a:r>
          </a:p>
        </p:txBody>
      </p:sp>
      <p:sp>
        <p:nvSpPr>
          <p:cNvPr id="15" name="Rettangolo con angoli arrotondati 14">
            <a:extLst>
              <a:ext uri="{FF2B5EF4-FFF2-40B4-BE49-F238E27FC236}">
                <a16:creationId xmlns:a16="http://schemas.microsoft.com/office/drawing/2014/main" id="{AC82C646-1269-755E-6699-84B6B77AD72A}"/>
              </a:ext>
            </a:extLst>
          </p:cNvPr>
          <p:cNvSpPr/>
          <p:nvPr/>
        </p:nvSpPr>
        <p:spPr>
          <a:xfrm>
            <a:off x="353786" y="5816736"/>
            <a:ext cx="3602070" cy="863846"/>
          </a:xfrm>
          <a:prstGeom prst="roundRect">
            <a:avLst/>
          </a:prstGeom>
          <a:ln w="76200">
            <a:solidFill>
              <a:schemeClr val="accent1">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t>UDIENZA DI </a:t>
            </a:r>
          </a:p>
          <a:p>
            <a:pPr algn="ctr"/>
            <a:r>
              <a:rPr lang="it-IT" sz="1400" b="1" dirty="0"/>
              <a:t>RIMESSIONE DELLA CAUSA IN DECISIONE</a:t>
            </a:r>
          </a:p>
          <a:p>
            <a:pPr algn="ctr"/>
            <a:r>
              <a:rPr lang="it-IT" sz="1400" b="1" dirty="0"/>
              <a:t>DEPOSITO SENTENZA ENTRO 30 GG.</a:t>
            </a:r>
            <a:r>
              <a:rPr lang="en-US" sz="1400" b="1" dirty="0"/>
              <a:t> </a:t>
            </a:r>
          </a:p>
        </p:txBody>
      </p:sp>
      <p:sp>
        <p:nvSpPr>
          <p:cNvPr id="17" name="Rettangolo con angoli arrotondati 16">
            <a:extLst>
              <a:ext uri="{FF2B5EF4-FFF2-40B4-BE49-F238E27FC236}">
                <a16:creationId xmlns:a16="http://schemas.microsoft.com/office/drawing/2014/main" id="{4E4F75C1-A546-2D01-0342-16D450FB9124}"/>
              </a:ext>
            </a:extLst>
          </p:cNvPr>
          <p:cNvSpPr/>
          <p:nvPr/>
        </p:nvSpPr>
        <p:spPr>
          <a:xfrm>
            <a:off x="4288997" y="4795992"/>
            <a:ext cx="3698395"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it-IT" sz="1400" dirty="0"/>
          </a:p>
          <a:p>
            <a:pPr algn="ctr"/>
            <a:r>
              <a:rPr lang="it-IT" sz="1400" b="1" dirty="0"/>
              <a:t>UDIENZA DI DISCUSSIONE ORALE</a:t>
            </a:r>
          </a:p>
          <a:p>
            <a:pPr algn="ctr"/>
            <a:r>
              <a:rPr lang="it-IT" sz="1400" b="1" dirty="0"/>
              <a:t>DEPOSITO SENTENZA ENTRO 30 GG.</a:t>
            </a:r>
            <a:r>
              <a:rPr lang="en-US" sz="1400" b="1" dirty="0"/>
              <a:t> </a:t>
            </a:r>
          </a:p>
          <a:p>
            <a:pPr algn="ctr"/>
            <a:r>
              <a:rPr lang="fr-FR" sz="1100" b="1" dirty="0"/>
              <a:t>(ART. 281 QUINQUIES C. 2 C.P.C.) </a:t>
            </a:r>
          </a:p>
          <a:p>
            <a:pPr algn="ctr"/>
            <a:endParaRPr lang="it-IT" sz="1400" dirty="0"/>
          </a:p>
        </p:txBody>
      </p:sp>
      <p:sp>
        <p:nvSpPr>
          <p:cNvPr id="18" name="Rettangolo con angoli arrotondati 17">
            <a:extLst>
              <a:ext uri="{FF2B5EF4-FFF2-40B4-BE49-F238E27FC236}">
                <a16:creationId xmlns:a16="http://schemas.microsoft.com/office/drawing/2014/main" id="{88FBE4EC-A2DA-368C-1891-1F7AE7180E74}"/>
              </a:ext>
            </a:extLst>
          </p:cNvPr>
          <p:cNvSpPr/>
          <p:nvPr/>
        </p:nvSpPr>
        <p:spPr>
          <a:xfrm>
            <a:off x="4133326" y="5816452"/>
            <a:ext cx="7910892" cy="930151"/>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300" b="1" dirty="0">
                <a:solidFill>
                  <a:srgbClr val="FF0000"/>
                </a:solidFill>
              </a:rPr>
              <a:t>N.B.: L’art. 281 </a:t>
            </a:r>
            <a:r>
              <a:rPr lang="it-IT" sz="1300" b="1" dirty="0" err="1">
                <a:solidFill>
                  <a:srgbClr val="FF0000"/>
                </a:solidFill>
              </a:rPr>
              <a:t>quinquies</a:t>
            </a:r>
            <a:r>
              <a:rPr lang="it-IT" sz="1300" b="1" dirty="0">
                <a:solidFill>
                  <a:srgbClr val="FF0000"/>
                </a:solidFill>
              </a:rPr>
              <a:t> c. 2 </a:t>
            </a:r>
            <a:r>
              <a:rPr lang="it-IT" sz="1300" b="1" dirty="0" err="1">
                <a:solidFill>
                  <a:srgbClr val="FF0000"/>
                </a:solidFill>
              </a:rPr>
              <a:t>c.p.c.</a:t>
            </a:r>
            <a:r>
              <a:rPr lang="it-IT" sz="1300" b="1" dirty="0">
                <a:solidFill>
                  <a:srgbClr val="FF0000"/>
                </a:solidFill>
              </a:rPr>
              <a:t> non precisa </a:t>
            </a:r>
            <a:r>
              <a:rPr lang="it-IT" sz="1300" b="1" u="sng" dirty="0">
                <a:solidFill>
                  <a:srgbClr val="FF0000"/>
                </a:solidFill>
              </a:rPr>
              <a:t>quando</a:t>
            </a:r>
            <a:r>
              <a:rPr lang="it-IT" sz="1300" b="1" dirty="0">
                <a:solidFill>
                  <a:srgbClr val="FF0000"/>
                </a:solidFill>
              </a:rPr>
              <a:t> la parte deve proporre istanza per la discussione orale.</a:t>
            </a:r>
          </a:p>
          <a:p>
            <a:pPr algn="ctr"/>
            <a:r>
              <a:rPr lang="it-IT" sz="1300" b="1" dirty="0">
                <a:solidFill>
                  <a:srgbClr val="FF0000"/>
                </a:solidFill>
              </a:rPr>
              <a:t>È possibile ipotizzare, pertanto, sia che la parte debba farlo fino al momento in cui il giudice fissa l'udienza di rimessione della causa in decisione (INTERPRETAZIONE LETTERALE), sia che possa formulare tale richiesta fino al deposito delle note di p.c. (INTERPRETAZIONE ESTENSIVA di quanto previsto per la decisione collegiale).</a:t>
            </a:r>
            <a:endParaRPr lang="it-IT" sz="1400" b="1" dirty="0">
              <a:solidFill>
                <a:srgbClr val="FF0000"/>
              </a:solidFill>
            </a:endParaRPr>
          </a:p>
        </p:txBody>
      </p:sp>
      <p:sp>
        <p:nvSpPr>
          <p:cNvPr id="20" name="Freccia angolare bidirezionale 19">
            <a:extLst>
              <a:ext uri="{FF2B5EF4-FFF2-40B4-BE49-F238E27FC236}">
                <a16:creationId xmlns:a16="http://schemas.microsoft.com/office/drawing/2014/main" id="{08972377-CEF4-8BD9-265E-7ADD5778CC1E}"/>
              </a:ext>
            </a:extLst>
          </p:cNvPr>
          <p:cNvSpPr/>
          <p:nvPr/>
        </p:nvSpPr>
        <p:spPr>
          <a:xfrm rot="10800000">
            <a:off x="1952334" y="449379"/>
            <a:ext cx="2003521" cy="1248792"/>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Freccia angolare bidirezionale 22">
            <a:extLst>
              <a:ext uri="{FF2B5EF4-FFF2-40B4-BE49-F238E27FC236}">
                <a16:creationId xmlns:a16="http://schemas.microsoft.com/office/drawing/2014/main" id="{CC087952-BE50-48E2-0B4D-77F9AEA8E382}"/>
              </a:ext>
            </a:extLst>
          </p:cNvPr>
          <p:cNvSpPr/>
          <p:nvPr/>
        </p:nvSpPr>
        <p:spPr>
          <a:xfrm rot="10800000" flipH="1">
            <a:off x="8207881" y="408980"/>
            <a:ext cx="2106333" cy="1289189"/>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in su 23">
            <a:extLst>
              <a:ext uri="{FF2B5EF4-FFF2-40B4-BE49-F238E27FC236}">
                <a16:creationId xmlns:a16="http://schemas.microsoft.com/office/drawing/2014/main" id="{35901015-5094-D27A-9F2B-F41A0B127E73}"/>
              </a:ext>
            </a:extLst>
          </p:cNvPr>
          <p:cNvSpPr/>
          <p:nvPr/>
        </p:nvSpPr>
        <p:spPr>
          <a:xfrm rot="10800000">
            <a:off x="5895878" y="1103232"/>
            <a:ext cx="484632" cy="6262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con angoli arrotondati 16">
            <a:extLst>
              <a:ext uri="{FF2B5EF4-FFF2-40B4-BE49-F238E27FC236}">
                <a16:creationId xmlns:a16="http://schemas.microsoft.com/office/drawing/2014/main" id="{4E4F75C1-A546-2D01-0342-16D450FB9124}"/>
              </a:ext>
            </a:extLst>
          </p:cNvPr>
          <p:cNvSpPr/>
          <p:nvPr/>
        </p:nvSpPr>
        <p:spPr>
          <a:xfrm>
            <a:off x="8229653" y="4795992"/>
            <a:ext cx="3698395" cy="816010"/>
          </a:xfrm>
          <a:prstGeom prst="roundRect">
            <a:avLst/>
          </a:prstGeom>
          <a:ln w="76200">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it-IT" sz="1400" b="1" dirty="0">
                <a:solidFill>
                  <a:srgbClr val="FF0000"/>
                </a:solidFill>
              </a:rPr>
              <a:t>N.B.: La trattazione orale della causa innanzi al Giudice monocratico non prevede lo scambio di scritti difensivi tra le parti.</a:t>
            </a:r>
          </a:p>
        </p:txBody>
      </p:sp>
    </p:spTree>
    <p:extLst>
      <p:ext uri="{BB962C8B-B14F-4D97-AF65-F5344CB8AC3E}">
        <p14:creationId xmlns:p14="http://schemas.microsoft.com/office/powerpoint/2010/main" val="298792403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CA04D91-C48F-42A5-8744-8FBF95639851}">
  <ds:schemaRefs>
    <ds:schemaRef ds:uri="http://schemas.microsoft.com/sharepoint/v3/contenttype/forms"/>
  </ds:schemaRefs>
</ds:datastoreItem>
</file>

<file path=customXml/itemProps2.xml><?xml version="1.0" encoding="utf-8"?>
<ds:datastoreItem xmlns:ds="http://schemas.openxmlformats.org/officeDocument/2006/customXml" ds:itemID="{090F0432-FE5D-4120-AAB2-8D473F4006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1b996e-8e65-4322-ab1b-b6986186a920"/>
    <ds:schemaRef ds:uri="d9027789-733c-4c69-9658-3261ad6a2e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F79EC1-D65B-418D-A472-5812DB785357}">
  <ds:schemaRefs>
    <ds:schemaRef ds:uri="http://schemas.microsoft.com/office/2006/metadata/properties"/>
    <ds:schemaRef ds:uri="http://schemas.microsoft.com/office/infopath/2007/PartnerControls"/>
    <ds:schemaRef ds:uri="d9027789-733c-4c69-9658-3261ad6a2ebe"/>
    <ds:schemaRef ds:uri="e51b996e-8e65-4322-ab1b-b6986186a920"/>
  </ds:schemaRefs>
</ds:datastoreItem>
</file>

<file path=docProps/app.xml><?xml version="1.0" encoding="utf-8"?>
<Properties xmlns="http://schemas.openxmlformats.org/officeDocument/2006/extended-properties" xmlns:vt="http://schemas.openxmlformats.org/officeDocument/2006/docPropsVTypes">
  <TotalTime>0</TotalTime>
  <Words>811</Words>
  <Application>Microsoft Office PowerPoint</Application>
  <PresentationFormat>Widescreen</PresentationFormat>
  <Paragraphs>113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Tema di Office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anton</dc:creator>
  <cp:lastModifiedBy>giorgio poli</cp:lastModifiedBy>
  <cp:revision>19</cp:revision>
  <dcterms:created xsi:type="dcterms:W3CDTF">2023-05-07T09:30:35Z</dcterms:created>
  <dcterms:modified xsi:type="dcterms:W3CDTF">2024-02-21T11:22:34Z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ies>
</file>