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57" r:id="rId4"/>
    <p:sldId id="260" r:id="rId5"/>
    <p:sldId id="261" r:id="rId6"/>
    <p:sldId id="265" r:id="rId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7148EB-F108-F797-0D61-ED96C0CF9D00}" name="Erica Melloni" initials="EM" userId="Erica Melloni"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4D93"/>
    <a:srgbClr val="191A33"/>
    <a:srgbClr val="E9EEF1"/>
    <a:srgbClr val="1B5399"/>
    <a:srgbClr val="1616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57A325-618A-4771-86BD-996B6ADE5761}" v="2" dt="2023-09-22T11:53:11.447"/>
    <p1510:client id="{53714620-36CF-4DC5-9861-45C204757970}" v="608" dt="2023-09-22T11:43:31.0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77"/>
    <p:restoredTop sz="94637"/>
  </p:normalViewPr>
  <p:slideViewPr>
    <p:cSldViewPr snapToGrid="0">
      <p:cViewPr varScale="1">
        <p:scale>
          <a:sx n="67" d="100"/>
          <a:sy n="67" d="100"/>
        </p:scale>
        <p:origin x="55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28E9FF-3A15-064F-3AC5-66D831F20B83}"/>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B1B36D50-E59D-FDAB-494D-2879F21CDC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0A55C0BF-99EB-699D-67B9-4B991A881471}"/>
              </a:ext>
            </a:extLst>
          </p:cNvPr>
          <p:cNvSpPr>
            <a:spLocks noGrp="1"/>
          </p:cNvSpPr>
          <p:nvPr>
            <p:ph type="dt" sz="half" idx="10"/>
          </p:nvPr>
        </p:nvSpPr>
        <p:spPr/>
        <p:txBody>
          <a:bodyPr/>
          <a:lstStyle/>
          <a:p>
            <a:fld id="{A7BF2739-6C52-4168-BC44-2A82005A22A2}" type="datetimeFigureOut">
              <a:rPr lang="it-IT" smtClean="0"/>
              <a:t>28/09/2023</a:t>
            </a:fld>
            <a:endParaRPr lang="it-IT"/>
          </a:p>
        </p:txBody>
      </p:sp>
      <p:sp>
        <p:nvSpPr>
          <p:cNvPr id="5" name="Segnaposto piè di pagina 4">
            <a:extLst>
              <a:ext uri="{FF2B5EF4-FFF2-40B4-BE49-F238E27FC236}">
                <a16:creationId xmlns:a16="http://schemas.microsoft.com/office/drawing/2014/main" id="{1A21D211-D5DD-2EFF-7BE8-F2726567467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DD59E1B-3F08-CCBE-242A-8B9B9B0ABEBC}"/>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1378101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CC62E47-CCA6-7D20-1BCA-A1A8C172EE8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B408BBA-F95E-7ADC-FCAE-2269D5860420}"/>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A91CEC9-5EF4-3320-CA5B-475044B3F5C4}"/>
              </a:ext>
            </a:extLst>
          </p:cNvPr>
          <p:cNvSpPr>
            <a:spLocks noGrp="1"/>
          </p:cNvSpPr>
          <p:nvPr>
            <p:ph type="dt" sz="half" idx="10"/>
          </p:nvPr>
        </p:nvSpPr>
        <p:spPr/>
        <p:txBody>
          <a:bodyPr/>
          <a:lstStyle/>
          <a:p>
            <a:fld id="{A7BF2739-6C52-4168-BC44-2A82005A22A2}" type="datetimeFigureOut">
              <a:rPr lang="it-IT" smtClean="0"/>
              <a:t>28/09/2023</a:t>
            </a:fld>
            <a:endParaRPr lang="it-IT"/>
          </a:p>
        </p:txBody>
      </p:sp>
      <p:sp>
        <p:nvSpPr>
          <p:cNvPr id="5" name="Segnaposto piè di pagina 4">
            <a:extLst>
              <a:ext uri="{FF2B5EF4-FFF2-40B4-BE49-F238E27FC236}">
                <a16:creationId xmlns:a16="http://schemas.microsoft.com/office/drawing/2014/main" id="{1C929607-66F6-C90B-A457-07C2E3FFC0F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0E8355A-9AFE-F97F-46BD-219E307F4D20}"/>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1241293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C0125CE-1911-69ED-52C8-663E3838274C}"/>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4527E344-2E27-898C-4A37-2188078045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64088A16-B99F-B253-3CFC-93D129EDE7B7}"/>
              </a:ext>
            </a:extLst>
          </p:cNvPr>
          <p:cNvSpPr>
            <a:spLocks noGrp="1"/>
          </p:cNvSpPr>
          <p:nvPr>
            <p:ph type="dt" sz="half" idx="10"/>
          </p:nvPr>
        </p:nvSpPr>
        <p:spPr/>
        <p:txBody>
          <a:bodyPr/>
          <a:lstStyle/>
          <a:p>
            <a:fld id="{A7BF2739-6C52-4168-BC44-2A82005A22A2}" type="datetimeFigureOut">
              <a:rPr lang="it-IT" smtClean="0"/>
              <a:t>28/09/2023</a:t>
            </a:fld>
            <a:endParaRPr lang="it-IT"/>
          </a:p>
        </p:txBody>
      </p:sp>
      <p:sp>
        <p:nvSpPr>
          <p:cNvPr id="5" name="Segnaposto piè di pagina 4">
            <a:extLst>
              <a:ext uri="{FF2B5EF4-FFF2-40B4-BE49-F238E27FC236}">
                <a16:creationId xmlns:a16="http://schemas.microsoft.com/office/drawing/2014/main" id="{8F46B03A-AE1E-F260-52A8-0596A20D0EC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24C8649-6369-9AFE-0A00-8632378C47B7}"/>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3637606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0B3443-6678-9CD4-FA45-547F603EEE26}"/>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78708B5-BDBE-5A2F-8B65-CE86B01C1DA9}"/>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3B307B60-5996-3AA7-E9A8-EEB60BA08B3D}"/>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4371F0F4-B065-44AC-01EA-059A62EBBDAB}"/>
              </a:ext>
            </a:extLst>
          </p:cNvPr>
          <p:cNvSpPr>
            <a:spLocks noGrp="1"/>
          </p:cNvSpPr>
          <p:nvPr>
            <p:ph type="dt" sz="half" idx="10"/>
          </p:nvPr>
        </p:nvSpPr>
        <p:spPr/>
        <p:txBody>
          <a:bodyPr/>
          <a:lstStyle/>
          <a:p>
            <a:fld id="{A7BF2739-6C52-4168-BC44-2A82005A22A2}" type="datetimeFigureOut">
              <a:rPr lang="it-IT" smtClean="0"/>
              <a:t>28/09/2023</a:t>
            </a:fld>
            <a:endParaRPr lang="it-IT"/>
          </a:p>
        </p:txBody>
      </p:sp>
      <p:sp>
        <p:nvSpPr>
          <p:cNvPr id="6" name="Segnaposto piè di pagina 5">
            <a:extLst>
              <a:ext uri="{FF2B5EF4-FFF2-40B4-BE49-F238E27FC236}">
                <a16:creationId xmlns:a16="http://schemas.microsoft.com/office/drawing/2014/main" id="{21EC7542-7B5F-C352-36DD-1B7971E3C56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4F90B59-F65D-4065-9F58-7B93019BD5B5}"/>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1047252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41D3C18-D219-94F1-6C9B-7243D76157AD}"/>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69E3784-DEA9-3CB5-7654-9081566949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746D5C66-E60D-2A47-0662-03B1B22000AB}"/>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176E437B-3730-79A5-3394-E179B135BD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A971B764-BEED-AE01-9695-43705762EEA7}"/>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44F060CA-FB07-86B4-BF96-4AEFE5BB874C}"/>
              </a:ext>
            </a:extLst>
          </p:cNvPr>
          <p:cNvSpPr>
            <a:spLocks noGrp="1"/>
          </p:cNvSpPr>
          <p:nvPr>
            <p:ph type="dt" sz="half" idx="10"/>
          </p:nvPr>
        </p:nvSpPr>
        <p:spPr/>
        <p:txBody>
          <a:bodyPr/>
          <a:lstStyle/>
          <a:p>
            <a:fld id="{A7BF2739-6C52-4168-BC44-2A82005A22A2}" type="datetimeFigureOut">
              <a:rPr lang="it-IT" smtClean="0"/>
              <a:t>28/09/2023</a:t>
            </a:fld>
            <a:endParaRPr lang="it-IT"/>
          </a:p>
        </p:txBody>
      </p:sp>
      <p:sp>
        <p:nvSpPr>
          <p:cNvPr id="8" name="Segnaposto piè di pagina 7">
            <a:extLst>
              <a:ext uri="{FF2B5EF4-FFF2-40B4-BE49-F238E27FC236}">
                <a16:creationId xmlns:a16="http://schemas.microsoft.com/office/drawing/2014/main" id="{76065610-97E2-D144-E55D-52A984A3B682}"/>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2A1CA012-0E28-7D68-DC1B-8563AB6178A0}"/>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1721124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3ABB71-50BF-425D-5F39-1557752C9B82}"/>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82E96EE5-771E-63EC-09E3-EA53E4189628}"/>
              </a:ext>
            </a:extLst>
          </p:cNvPr>
          <p:cNvSpPr>
            <a:spLocks noGrp="1"/>
          </p:cNvSpPr>
          <p:nvPr>
            <p:ph type="dt" sz="half" idx="10"/>
          </p:nvPr>
        </p:nvSpPr>
        <p:spPr/>
        <p:txBody>
          <a:bodyPr/>
          <a:lstStyle/>
          <a:p>
            <a:fld id="{A7BF2739-6C52-4168-BC44-2A82005A22A2}" type="datetimeFigureOut">
              <a:rPr lang="it-IT" smtClean="0"/>
              <a:t>28/09/2023</a:t>
            </a:fld>
            <a:endParaRPr lang="it-IT"/>
          </a:p>
        </p:txBody>
      </p:sp>
      <p:sp>
        <p:nvSpPr>
          <p:cNvPr id="4" name="Segnaposto piè di pagina 3">
            <a:extLst>
              <a:ext uri="{FF2B5EF4-FFF2-40B4-BE49-F238E27FC236}">
                <a16:creationId xmlns:a16="http://schemas.microsoft.com/office/drawing/2014/main" id="{D6F5A69E-C35D-4C3D-7478-D85F46ECF833}"/>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2CEC32AD-9C58-9C41-9019-19F2C5EC1B94}"/>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1331768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39BC8C94-DD41-1D45-64B7-F4C764C9E1BE}"/>
              </a:ext>
            </a:extLst>
          </p:cNvPr>
          <p:cNvSpPr>
            <a:spLocks noGrp="1"/>
          </p:cNvSpPr>
          <p:nvPr>
            <p:ph type="dt" sz="half" idx="10"/>
          </p:nvPr>
        </p:nvSpPr>
        <p:spPr/>
        <p:txBody>
          <a:bodyPr/>
          <a:lstStyle/>
          <a:p>
            <a:fld id="{A7BF2739-6C52-4168-BC44-2A82005A22A2}" type="datetimeFigureOut">
              <a:rPr lang="it-IT" smtClean="0"/>
              <a:t>28/09/2023</a:t>
            </a:fld>
            <a:endParaRPr lang="it-IT"/>
          </a:p>
        </p:txBody>
      </p:sp>
      <p:sp>
        <p:nvSpPr>
          <p:cNvPr id="3" name="Segnaposto piè di pagina 2">
            <a:extLst>
              <a:ext uri="{FF2B5EF4-FFF2-40B4-BE49-F238E27FC236}">
                <a16:creationId xmlns:a16="http://schemas.microsoft.com/office/drawing/2014/main" id="{BC7FE8E3-AB1E-A011-2923-31D3ACB0CC51}"/>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30A307C5-B7A3-99CC-15D7-9FD7EA534DF9}"/>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2666925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F427C49-260A-9476-B279-D7DD12F8AD5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10D545FA-F2B1-7C1E-4A42-1777E4F50F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F425EC66-AB65-C055-3B7B-F72BA039EE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9DCEE95D-0D92-CEF4-9EF1-5E0976F69B85}"/>
              </a:ext>
            </a:extLst>
          </p:cNvPr>
          <p:cNvSpPr>
            <a:spLocks noGrp="1"/>
          </p:cNvSpPr>
          <p:nvPr>
            <p:ph type="dt" sz="half" idx="10"/>
          </p:nvPr>
        </p:nvSpPr>
        <p:spPr/>
        <p:txBody>
          <a:bodyPr/>
          <a:lstStyle/>
          <a:p>
            <a:fld id="{A7BF2739-6C52-4168-BC44-2A82005A22A2}" type="datetimeFigureOut">
              <a:rPr lang="it-IT" smtClean="0"/>
              <a:t>28/09/2023</a:t>
            </a:fld>
            <a:endParaRPr lang="it-IT"/>
          </a:p>
        </p:txBody>
      </p:sp>
      <p:sp>
        <p:nvSpPr>
          <p:cNvPr id="6" name="Segnaposto piè di pagina 5">
            <a:extLst>
              <a:ext uri="{FF2B5EF4-FFF2-40B4-BE49-F238E27FC236}">
                <a16:creationId xmlns:a16="http://schemas.microsoft.com/office/drawing/2014/main" id="{5680FD7C-AA95-8DD1-88D8-6BB3985B679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F161DDE8-1C23-2604-C10C-9CE066DBAE4C}"/>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1981884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83961E-2CAF-5A43-346A-C9728FAB1CAB}"/>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4F59C7F8-783B-87FC-CAF8-4F89AF759F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38E37B9-22C1-BD71-DAAE-76B45BF0BF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19987BB-C969-3B08-695A-DE60431088F8}"/>
              </a:ext>
            </a:extLst>
          </p:cNvPr>
          <p:cNvSpPr>
            <a:spLocks noGrp="1"/>
          </p:cNvSpPr>
          <p:nvPr>
            <p:ph type="dt" sz="half" idx="10"/>
          </p:nvPr>
        </p:nvSpPr>
        <p:spPr/>
        <p:txBody>
          <a:bodyPr/>
          <a:lstStyle/>
          <a:p>
            <a:fld id="{A7BF2739-6C52-4168-BC44-2A82005A22A2}" type="datetimeFigureOut">
              <a:rPr lang="it-IT" smtClean="0"/>
              <a:t>28/09/2023</a:t>
            </a:fld>
            <a:endParaRPr lang="it-IT"/>
          </a:p>
        </p:txBody>
      </p:sp>
      <p:sp>
        <p:nvSpPr>
          <p:cNvPr id="6" name="Segnaposto piè di pagina 5">
            <a:extLst>
              <a:ext uri="{FF2B5EF4-FFF2-40B4-BE49-F238E27FC236}">
                <a16:creationId xmlns:a16="http://schemas.microsoft.com/office/drawing/2014/main" id="{AABA0C9D-9B51-DA53-5353-932CA4AF45E5}"/>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3F63A250-3BFB-8BC0-ECBC-B1FAF49C8DDE}"/>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927764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A794649-B55F-DBFE-98EE-081E63A96D37}"/>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AB0FC149-C085-ADB0-3338-4C3DE9351F2B}"/>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1E70038-DC86-8D39-BCC3-424F1C9EB883}"/>
              </a:ext>
            </a:extLst>
          </p:cNvPr>
          <p:cNvSpPr>
            <a:spLocks noGrp="1"/>
          </p:cNvSpPr>
          <p:nvPr>
            <p:ph type="dt" sz="half" idx="10"/>
          </p:nvPr>
        </p:nvSpPr>
        <p:spPr/>
        <p:txBody>
          <a:bodyPr/>
          <a:lstStyle/>
          <a:p>
            <a:fld id="{A7BF2739-6C52-4168-BC44-2A82005A22A2}" type="datetimeFigureOut">
              <a:rPr lang="it-IT" smtClean="0"/>
              <a:t>28/09/2023</a:t>
            </a:fld>
            <a:endParaRPr lang="it-IT"/>
          </a:p>
        </p:txBody>
      </p:sp>
      <p:sp>
        <p:nvSpPr>
          <p:cNvPr id="5" name="Segnaposto piè di pagina 4">
            <a:extLst>
              <a:ext uri="{FF2B5EF4-FFF2-40B4-BE49-F238E27FC236}">
                <a16:creationId xmlns:a16="http://schemas.microsoft.com/office/drawing/2014/main" id="{8D3DF0B8-FBC0-304B-8B2E-47F9D17F2E2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B2BB3F1-DE0D-3FD1-F2A8-759D5C8A3241}"/>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881774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93FAB114-F753-CF95-A5C2-0479D871F7E1}"/>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43CA1488-B06A-D2C1-E6AF-69D32FFCB7F5}"/>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8D607AE-71C2-D50E-CDA0-A6F76B89CC7D}"/>
              </a:ext>
            </a:extLst>
          </p:cNvPr>
          <p:cNvSpPr>
            <a:spLocks noGrp="1"/>
          </p:cNvSpPr>
          <p:nvPr>
            <p:ph type="dt" sz="half" idx="10"/>
          </p:nvPr>
        </p:nvSpPr>
        <p:spPr/>
        <p:txBody>
          <a:bodyPr/>
          <a:lstStyle/>
          <a:p>
            <a:fld id="{A7BF2739-6C52-4168-BC44-2A82005A22A2}" type="datetimeFigureOut">
              <a:rPr lang="it-IT" smtClean="0"/>
              <a:t>28/09/2023</a:t>
            </a:fld>
            <a:endParaRPr lang="it-IT"/>
          </a:p>
        </p:txBody>
      </p:sp>
      <p:sp>
        <p:nvSpPr>
          <p:cNvPr id="5" name="Segnaposto piè di pagina 4">
            <a:extLst>
              <a:ext uri="{FF2B5EF4-FFF2-40B4-BE49-F238E27FC236}">
                <a16:creationId xmlns:a16="http://schemas.microsoft.com/office/drawing/2014/main" id="{D221F627-86DF-20ED-4652-432EA5E8399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089B9E4-8BE3-D117-B054-7F30F98992FB}"/>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2638352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94182628-CB05-06CB-6F75-58DE259E76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C7165828-E620-273A-27B5-61DC923C83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242B0E6-190A-BF24-EE43-AD1A296D1C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BF2739-6C52-4168-BC44-2A82005A22A2}" type="datetimeFigureOut">
              <a:rPr lang="it-IT" smtClean="0"/>
              <a:t>28/09/2023</a:t>
            </a:fld>
            <a:endParaRPr lang="it-IT"/>
          </a:p>
        </p:txBody>
      </p:sp>
      <p:sp>
        <p:nvSpPr>
          <p:cNvPr id="5" name="Segnaposto piè di pagina 4">
            <a:extLst>
              <a:ext uri="{FF2B5EF4-FFF2-40B4-BE49-F238E27FC236}">
                <a16:creationId xmlns:a16="http://schemas.microsoft.com/office/drawing/2014/main" id="{AF613E81-734E-8E05-E2C6-9CBE4E0032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0E3B9DE6-45E6-C4FA-6EE8-452857EC6F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8C0305-A4B0-4D2B-BED0-7B7F5422EB0A}" type="slidenum">
              <a:rPr lang="it-IT" smtClean="0"/>
              <a:t>‹N›</a:t>
            </a:fld>
            <a:endParaRPr lang="it-IT"/>
          </a:p>
        </p:txBody>
      </p:sp>
    </p:spTree>
    <p:extLst>
      <p:ext uri="{BB962C8B-B14F-4D97-AF65-F5344CB8AC3E}">
        <p14:creationId xmlns:p14="http://schemas.microsoft.com/office/powerpoint/2010/main" val="16498998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Immagine 5" descr="Immagine che contiene testo, schermata, Carattere, software">
            <a:extLst>
              <a:ext uri="{FF2B5EF4-FFF2-40B4-BE49-F238E27FC236}">
                <a16:creationId xmlns:a16="http://schemas.microsoft.com/office/drawing/2014/main" id="{6D402467-B5CD-E19E-1B58-AC54FDC3EE90}"/>
              </a:ext>
            </a:extLst>
          </p:cNvPr>
          <p:cNvPicPr>
            <a:picLocks noChangeAspect="1"/>
          </p:cNvPicPr>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
        <p:nvSpPr>
          <p:cNvPr id="4" name="AutoShape 2">
            <a:extLst>
              <a:ext uri="{FF2B5EF4-FFF2-40B4-BE49-F238E27FC236}">
                <a16:creationId xmlns:a16="http://schemas.microsoft.com/office/drawing/2014/main" id="{0B9FD422-D87C-6067-A0DC-4F6DE065A8B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Tree>
    <p:extLst>
      <p:ext uri="{BB962C8B-B14F-4D97-AF65-F5344CB8AC3E}">
        <p14:creationId xmlns:p14="http://schemas.microsoft.com/office/powerpoint/2010/main" val="3997627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46C3D736-5775-05E0-C16A-E6B18081DA06}"/>
              </a:ext>
            </a:extLst>
          </p:cNvPr>
          <p:cNvSpPr/>
          <p:nvPr/>
        </p:nvSpPr>
        <p:spPr>
          <a:xfrm>
            <a:off x="0" y="0"/>
            <a:ext cx="2154477" cy="6858000"/>
          </a:xfrm>
          <a:prstGeom prst="rect">
            <a:avLst/>
          </a:prstGeom>
          <a:gradFill>
            <a:gsLst>
              <a:gs pos="96000">
                <a:srgbClr val="191A33"/>
              </a:gs>
              <a:gs pos="22000">
                <a:srgbClr val="1A4D93"/>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389F7136-D2EA-B627-C12C-F5E7108CC44D}"/>
              </a:ext>
            </a:extLst>
          </p:cNvPr>
          <p:cNvSpPr txBox="1"/>
          <p:nvPr/>
        </p:nvSpPr>
        <p:spPr>
          <a:xfrm>
            <a:off x="2684584" y="254976"/>
            <a:ext cx="8538587" cy="1077218"/>
          </a:xfrm>
          <a:prstGeom prst="rect">
            <a:avLst/>
          </a:prstGeom>
          <a:noFill/>
        </p:spPr>
        <p:txBody>
          <a:bodyPr wrap="square" rtlCol="0">
            <a:spAutoFit/>
          </a:bodyPr>
          <a:lstStyle/>
          <a:p>
            <a:r>
              <a:rPr lang="it-IT" sz="3200" dirty="0">
                <a:solidFill>
                  <a:schemeClr val="tx2">
                    <a:lumMod val="50000"/>
                  </a:schemeClr>
                </a:solidFill>
                <a:latin typeface="Avenir Next LT Pro" panose="020B0504020202020204" pitchFamily="34" charset="0"/>
              </a:rPr>
              <a:t>ELENCO DEI PROGETTI DELL’UNIVERSITÀ DEGLI STUDI DI PAVIA</a:t>
            </a:r>
          </a:p>
        </p:txBody>
      </p:sp>
      <p:sp>
        <p:nvSpPr>
          <p:cNvPr id="6" name="CasellaDiTesto 5">
            <a:extLst>
              <a:ext uri="{FF2B5EF4-FFF2-40B4-BE49-F238E27FC236}">
                <a16:creationId xmlns:a16="http://schemas.microsoft.com/office/drawing/2014/main" id="{F2EDA45A-E931-995C-0223-19ED140E9761}"/>
              </a:ext>
            </a:extLst>
          </p:cNvPr>
          <p:cNvSpPr txBox="1"/>
          <p:nvPr/>
        </p:nvSpPr>
        <p:spPr>
          <a:xfrm>
            <a:off x="2566515" y="2182586"/>
            <a:ext cx="8774723" cy="3970318"/>
          </a:xfrm>
          <a:prstGeom prst="rect">
            <a:avLst/>
          </a:prstGeom>
          <a:noFill/>
        </p:spPr>
        <p:txBody>
          <a:bodyPr wrap="square" rtlCol="0">
            <a:spAutoFit/>
          </a:bodyPr>
          <a:lstStyle/>
          <a:p>
            <a:endParaRPr lang="it-IT" dirty="0">
              <a:solidFill>
                <a:schemeClr val="tx2">
                  <a:lumMod val="50000"/>
                </a:schemeClr>
              </a:solidFill>
              <a:latin typeface="Avenir Next LT Pro" panose="020B0504020202020204" pitchFamily="34" charset="0"/>
            </a:endParaRPr>
          </a:p>
          <a:p>
            <a:r>
              <a:rPr lang="it-IT" b="1" dirty="0">
                <a:solidFill>
                  <a:schemeClr val="tx2">
                    <a:lumMod val="50000"/>
                  </a:schemeClr>
                </a:solidFill>
                <a:latin typeface="Avenir Next LT Pro" panose="020B0504020202020204" pitchFamily="34" charset="0"/>
              </a:rPr>
              <a:t>Cruscotto per la visualizzazione e l’analisi dei dati sull’andamento dell’ufficio</a:t>
            </a:r>
          </a:p>
          <a:p>
            <a:endParaRPr lang="it-IT" dirty="0">
              <a:solidFill>
                <a:schemeClr val="tx2">
                  <a:lumMod val="50000"/>
                </a:schemeClr>
              </a:solidFill>
              <a:latin typeface="Avenir Next LT Pro" panose="020B0504020202020204" pitchFamily="34" charset="0"/>
            </a:endParaRPr>
          </a:p>
          <a:p>
            <a:r>
              <a:rPr lang="it-IT" dirty="0">
                <a:solidFill>
                  <a:schemeClr val="tx2">
                    <a:lumMod val="50000"/>
                  </a:schemeClr>
                </a:solidFill>
                <a:latin typeface="Avenir Next LT Pro" panose="020B0504020202020204" pitchFamily="34" charset="0"/>
              </a:rPr>
              <a:t>Messo a punto su dati del Tribunale di Pavia relativi al settore civile, successivamente esteso al settore penale, prevista estensione anche presso il Tribunale di Lodi</a:t>
            </a:r>
          </a:p>
          <a:p>
            <a:endParaRPr lang="it-IT" dirty="0">
              <a:solidFill>
                <a:schemeClr val="tx2">
                  <a:lumMod val="50000"/>
                </a:schemeClr>
              </a:solidFill>
              <a:latin typeface="Avenir Next LT Pro" panose="020B0504020202020204" pitchFamily="34" charset="0"/>
            </a:endParaRPr>
          </a:p>
          <a:p>
            <a:r>
              <a:rPr lang="it-IT" b="1" dirty="0">
                <a:solidFill>
                  <a:schemeClr val="tx2">
                    <a:lumMod val="50000"/>
                  </a:schemeClr>
                </a:solidFill>
                <a:latin typeface="Avenir Next LT Pro" panose="020B0504020202020204" pitchFamily="34" charset="0"/>
              </a:rPr>
              <a:t>Modello a check-list per la preparazione del fascicolo da parte dell’AUPP</a:t>
            </a:r>
          </a:p>
          <a:p>
            <a:r>
              <a:rPr lang="it-IT" b="1" dirty="0">
                <a:solidFill>
                  <a:schemeClr val="tx2">
                    <a:lumMod val="50000"/>
                  </a:schemeClr>
                </a:solidFill>
                <a:latin typeface="Avenir Next LT Pro" panose="020B0504020202020204" pitchFamily="34" charset="0"/>
              </a:rPr>
              <a:t>nella fase introduttiva del processo </a:t>
            </a:r>
          </a:p>
          <a:p>
            <a:endParaRPr lang="it-IT" dirty="0">
              <a:solidFill>
                <a:schemeClr val="tx2">
                  <a:lumMod val="50000"/>
                </a:schemeClr>
              </a:solidFill>
              <a:latin typeface="Avenir Next LT Pro" panose="020B0504020202020204" pitchFamily="34" charset="0"/>
            </a:endParaRPr>
          </a:p>
          <a:p>
            <a:r>
              <a:rPr lang="it-IT" dirty="0">
                <a:solidFill>
                  <a:schemeClr val="tx2">
                    <a:lumMod val="50000"/>
                  </a:schemeClr>
                </a:solidFill>
                <a:latin typeface="Avenir Next LT Pro" panose="020B0504020202020204" pitchFamily="34" charset="0"/>
              </a:rPr>
              <a:t>Sperimentato presso i Tribunali di Lodi e di Pavia nel contenzioso civile ordinario e di famiglia. Sperimentato presso il Tribunale di Pavia per l’udienza di comparizione predibattimentale ex art. 554-bis c.p.p.</a:t>
            </a:r>
          </a:p>
          <a:p>
            <a:endParaRPr lang="it-IT" dirty="0">
              <a:solidFill>
                <a:schemeClr val="tx2">
                  <a:lumMod val="50000"/>
                </a:schemeClr>
              </a:solidFill>
              <a:latin typeface="Avenir Next LT Pro" panose="020B0504020202020204" pitchFamily="34" charset="0"/>
            </a:endParaRPr>
          </a:p>
        </p:txBody>
      </p:sp>
    </p:spTree>
    <p:extLst>
      <p:ext uri="{BB962C8B-B14F-4D97-AF65-F5344CB8AC3E}">
        <p14:creationId xmlns:p14="http://schemas.microsoft.com/office/powerpoint/2010/main" val="1485239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89000">
              <a:srgbClr val="16162E"/>
            </a:gs>
            <a:gs pos="0">
              <a:srgbClr val="1B5399"/>
            </a:gs>
          </a:gsLst>
          <a:lin ang="2700000" scaled="1"/>
          <a:tileRect/>
        </a:gradFill>
        <a:effectLst/>
      </p:bgPr>
    </p:bg>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056606DB-82D9-3CA9-A8CE-A3C7F39458FF}"/>
              </a:ext>
            </a:extLst>
          </p:cNvPr>
          <p:cNvSpPr txBox="1"/>
          <p:nvPr/>
        </p:nvSpPr>
        <p:spPr>
          <a:xfrm>
            <a:off x="4701012" y="5157528"/>
            <a:ext cx="2457468" cy="369332"/>
          </a:xfrm>
          <a:prstGeom prst="rect">
            <a:avLst/>
          </a:prstGeom>
          <a:noFill/>
        </p:spPr>
        <p:txBody>
          <a:bodyPr wrap="none" rtlCol="0">
            <a:spAutoFit/>
          </a:bodyPr>
          <a:lstStyle/>
          <a:p>
            <a:r>
              <a:rPr lang="it-IT" dirty="0">
                <a:solidFill>
                  <a:schemeClr val="bg1"/>
                </a:solidFill>
                <a:latin typeface="Avenir Next LT Pro" panose="020B0504020202020204" pitchFamily="34" charset="0"/>
              </a:rPr>
              <a:t>UNIVERSITÀ DI PAVIA</a:t>
            </a:r>
          </a:p>
        </p:txBody>
      </p:sp>
      <p:sp>
        <p:nvSpPr>
          <p:cNvPr id="2" name="CasellaDiTesto 1">
            <a:extLst>
              <a:ext uri="{FF2B5EF4-FFF2-40B4-BE49-F238E27FC236}">
                <a16:creationId xmlns:a16="http://schemas.microsoft.com/office/drawing/2014/main" id="{BA4A1FD9-55E2-CC26-EA16-DD3E60F7CC47}"/>
              </a:ext>
            </a:extLst>
          </p:cNvPr>
          <p:cNvSpPr txBox="1"/>
          <p:nvPr/>
        </p:nvSpPr>
        <p:spPr>
          <a:xfrm>
            <a:off x="2969233" y="3972580"/>
            <a:ext cx="6253530" cy="1077218"/>
          </a:xfrm>
          <a:prstGeom prst="rect">
            <a:avLst/>
          </a:prstGeom>
          <a:noFill/>
        </p:spPr>
        <p:txBody>
          <a:bodyPr wrap="square" rtlCol="0">
            <a:spAutoFit/>
          </a:bodyPr>
          <a:lstStyle/>
          <a:p>
            <a:pPr algn="ctr"/>
            <a:r>
              <a:rPr lang="it-IT" sz="2800" dirty="0">
                <a:solidFill>
                  <a:schemeClr val="bg1"/>
                </a:solidFill>
                <a:latin typeface="Avenir Next LT Pro" panose="020B0504020202020204" pitchFamily="34" charset="0"/>
              </a:rPr>
              <a:t>BRUNO TONOLETTI</a:t>
            </a:r>
          </a:p>
          <a:p>
            <a:pPr algn="ctr"/>
            <a:endParaRPr lang="it-IT" dirty="0">
              <a:solidFill>
                <a:schemeClr val="bg1"/>
              </a:solidFill>
              <a:latin typeface="Avenir Next LT Pro" panose="020B0504020202020204" pitchFamily="34" charset="0"/>
            </a:endParaRPr>
          </a:p>
          <a:p>
            <a:pPr algn="ctr"/>
            <a:r>
              <a:rPr lang="it-IT" dirty="0">
                <a:solidFill>
                  <a:schemeClr val="bg1"/>
                </a:solidFill>
                <a:latin typeface="Avenir Next LT Pro" panose="020B0504020202020204" pitchFamily="34" charset="0"/>
              </a:rPr>
              <a:t>PROFESSORE ORDINARIO</a:t>
            </a:r>
          </a:p>
        </p:txBody>
      </p:sp>
      <p:sp>
        <p:nvSpPr>
          <p:cNvPr id="3" name="CasellaDiTesto 2">
            <a:extLst>
              <a:ext uri="{FF2B5EF4-FFF2-40B4-BE49-F238E27FC236}">
                <a16:creationId xmlns:a16="http://schemas.microsoft.com/office/drawing/2014/main" id="{F2A7D821-3CC8-3BB9-74A1-9A8929BC52C9}"/>
              </a:ext>
            </a:extLst>
          </p:cNvPr>
          <p:cNvSpPr txBox="1"/>
          <p:nvPr/>
        </p:nvSpPr>
        <p:spPr>
          <a:xfrm>
            <a:off x="1191492" y="1341090"/>
            <a:ext cx="9476508" cy="1938992"/>
          </a:xfrm>
          <a:prstGeom prst="rect">
            <a:avLst/>
          </a:prstGeom>
          <a:noFill/>
        </p:spPr>
        <p:txBody>
          <a:bodyPr wrap="square" rtlCol="0">
            <a:spAutoFit/>
          </a:bodyPr>
          <a:lstStyle/>
          <a:p>
            <a:pPr algn="ctr"/>
            <a:r>
              <a:rPr lang="it-IT" sz="4000" dirty="0">
                <a:solidFill>
                  <a:schemeClr val="bg1"/>
                </a:solidFill>
                <a:latin typeface="Avenir Next LT Pro" panose="020B0504020202020204" pitchFamily="34" charset="0"/>
              </a:rPr>
              <a:t>Check-list per la preparazione del fascicolo nella fase introduttiva del processo</a:t>
            </a:r>
          </a:p>
        </p:txBody>
      </p:sp>
    </p:spTree>
    <p:extLst>
      <p:ext uri="{BB962C8B-B14F-4D97-AF65-F5344CB8AC3E}">
        <p14:creationId xmlns:p14="http://schemas.microsoft.com/office/powerpoint/2010/main" val="3539948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46C3D736-5775-05E0-C16A-E6B18081DA06}"/>
              </a:ext>
            </a:extLst>
          </p:cNvPr>
          <p:cNvSpPr/>
          <p:nvPr/>
        </p:nvSpPr>
        <p:spPr>
          <a:xfrm>
            <a:off x="0" y="0"/>
            <a:ext cx="2154477" cy="6858000"/>
          </a:xfrm>
          <a:prstGeom prst="rect">
            <a:avLst/>
          </a:prstGeom>
          <a:gradFill>
            <a:gsLst>
              <a:gs pos="96000">
                <a:srgbClr val="191A33"/>
              </a:gs>
              <a:gs pos="22000">
                <a:srgbClr val="1A4D93"/>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389F7136-D2EA-B627-C12C-F5E7108CC44D}"/>
              </a:ext>
            </a:extLst>
          </p:cNvPr>
          <p:cNvSpPr txBox="1"/>
          <p:nvPr/>
        </p:nvSpPr>
        <p:spPr>
          <a:xfrm>
            <a:off x="2623038" y="580557"/>
            <a:ext cx="6945923" cy="1077218"/>
          </a:xfrm>
          <a:prstGeom prst="rect">
            <a:avLst/>
          </a:prstGeom>
          <a:noFill/>
        </p:spPr>
        <p:txBody>
          <a:bodyPr wrap="square" rtlCol="0">
            <a:spAutoFit/>
          </a:bodyPr>
          <a:lstStyle/>
          <a:p>
            <a:r>
              <a:rPr lang="it-IT" sz="3200" dirty="0">
                <a:solidFill>
                  <a:schemeClr val="tx2">
                    <a:lumMod val="50000"/>
                  </a:schemeClr>
                </a:solidFill>
                <a:latin typeface="Avenir Next LT Pro" panose="020B0504020202020204" pitchFamily="34" charset="0"/>
              </a:rPr>
              <a:t>FINALITÀ E CARATTERISTICHE DEL PROGETTO</a:t>
            </a:r>
          </a:p>
        </p:txBody>
      </p:sp>
      <p:sp>
        <p:nvSpPr>
          <p:cNvPr id="6" name="CasellaDiTesto 5">
            <a:extLst>
              <a:ext uri="{FF2B5EF4-FFF2-40B4-BE49-F238E27FC236}">
                <a16:creationId xmlns:a16="http://schemas.microsoft.com/office/drawing/2014/main" id="{F2EDA45A-E931-995C-0223-19ED140E9761}"/>
              </a:ext>
            </a:extLst>
          </p:cNvPr>
          <p:cNvSpPr txBox="1"/>
          <p:nvPr/>
        </p:nvSpPr>
        <p:spPr>
          <a:xfrm>
            <a:off x="2623038" y="1779687"/>
            <a:ext cx="8774723" cy="5078313"/>
          </a:xfrm>
          <a:prstGeom prst="rect">
            <a:avLst/>
          </a:prstGeom>
          <a:noFill/>
        </p:spPr>
        <p:txBody>
          <a:bodyPr wrap="square" rtlCol="0">
            <a:spAutoFit/>
          </a:bodyPr>
          <a:lstStyle/>
          <a:p>
            <a:r>
              <a:rPr lang="it-IT" dirty="0">
                <a:solidFill>
                  <a:schemeClr val="tx2">
                    <a:lumMod val="50000"/>
                  </a:schemeClr>
                </a:solidFill>
                <a:latin typeface="Avenir Next LT Pro" panose="020B0504020202020204" pitchFamily="34" charset="0"/>
              </a:rPr>
              <a:t>Il progetto individua un possibile ruolo degli AUPP finalizzato all’implementazione delle riforme civile e penale della fase introduttiva del processo</a:t>
            </a:r>
          </a:p>
          <a:p>
            <a:endParaRPr lang="it-IT" dirty="0">
              <a:solidFill>
                <a:schemeClr val="tx2">
                  <a:lumMod val="50000"/>
                </a:schemeClr>
              </a:solidFill>
              <a:latin typeface="Avenir Next LT Pro" panose="020B0504020202020204" pitchFamily="34" charset="0"/>
            </a:endParaRPr>
          </a:p>
          <a:p>
            <a:r>
              <a:rPr lang="it-IT" dirty="0">
                <a:solidFill>
                  <a:schemeClr val="tx2">
                    <a:lumMod val="50000"/>
                  </a:schemeClr>
                </a:solidFill>
                <a:latin typeface="Avenir Next LT Pro" panose="020B0504020202020204" pitchFamily="34" charset="0"/>
              </a:rPr>
              <a:t>Si tratta di un compito mirante a facilitare la gestione dei flussi in ingresso da parte del singolo giudice in termini di studio del fascicolo e preparazione dell’udienza di trattazione</a:t>
            </a:r>
          </a:p>
          <a:p>
            <a:endParaRPr lang="it-IT" dirty="0">
              <a:solidFill>
                <a:schemeClr val="tx2">
                  <a:lumMod val="50000"/>
                </a:schemeClr>
              </a:solidFill>
              <a:latin typeface="Avenir Next LT Pro" panose="020B0504020202020204" pitchFamily="34" charset="0"/>
            </a:endParaRPr>
          </a:p>
          <a:p>
            <a:r>
              <a:rPr lang="it-IT" dirty="0">
                <a:solidFill>
                  <a:schemeClr val="tx2">
                    <a:lumMod val="50000"/>
                  </a:schemeClr>
                </a:solidFill>
                <a:latin typeface="Avenir Next LT Pro" panose="020B0504020202020204" pitchFamily="34" charset="0"/>
              </a:rPr>
              <a:t>Il compito viene svolto sulla base di apposite schede che l’AUPP deve compilare seguendo il percorso logico-giuridico in esse indicato</a:t>
            </a:r>
          </a:p>
          <a:p>
            <a:endParaRPr lang="it-IT" dirty="0">
              <a:solidFill>
                <a:schemeClr val="tx2">
                  <a:lumMod val="50000"/>
                </a:schemeClr>
              </a:solidFill>
              <a:latin typeface="Avenir Next LT Pro" panose="020B0504020202020204" pitchFamily="34" charset="0"/>
            </a:endParaRPr>
          </a:p>
          <a:p>
            <a:r>
              <a:rPr lang="it-IT" dirty="0">
                <a:solidFill>
                  <a:schemeClr val="tx2">
                    <a:lumMod val="50000"/>
                  </a:schemeClr>
                </a:solidFill>
                <a:latin typeface="Avenir Next LT Pro" panose="020B0504020202020204" pitchFamily="34" charset="0"/>
              </a:rPr>
              <a:t>La scheda definisce una routine sistematica di analisi del fascicolo che consente al giudice di apprendere in maniera rapida l’oggetto del giudizio, le questioni di rito e di merito, le informazioni di fatto rilevanti e i mezzi di prova proposti dalle parti</a:t>
            </a:r>
          </a:p>
          <a:p>
            <a:endParaRPr lang="it-IT" dirty="0">
              <a:solidFill>
                <a:schemeClr val="tx2">
                  <a:lumMod val="50000"/>
                </a:schemeClr>
              </a:solidFill>
              <a:latin typeface="Avenir Next LT Pro" panose="020B0504020202020204" pitchFamily="34" charset="0"/>
            </a:endParaRPr>
          </a:p>
          <a:p>
            <a:r>
              <a:rPr lang="it-IT" dirty="0">
                <a:solidFill>
                  <a:schemeClr val="tx2">
                    <a:lumMod val="50000"/>
                  </a:schemeClr>
                </a:solidFill>
                <a:latin typeface="Avenir Next LT Pro" panose="020B0504020202020204" pitchFamily="34" charset="0"/>
              </a:rPr>
              <a:t>La scheda indica inoltre all’AUPP le verifiche formali da effettuare in vista dell’udienza, il cui esito è da riportare nella scheda in modo che il giudice possa effettuare il proprio controllo</a:t>
            </a:r>
          </a:p>
          <a:p>
            <a:endParaRPr lang="it-IT" dirty="0">
              <a:solidFill>
                <a:schemeClr val="tx2">
                  <a:lumMod val="50000"/>
                </a:schemeClr>
              </a:solidFill>
              <a:latin typeface="Avenir Next LT Pro" panose="020B0504020202020204" pitchFamily="34" charset="0"/>
            </a:endParaRPr>
          </a:p>
        </p:txBody>
      </p:sp>
    </p:spTree>
    <p:extLst>
      <p:ext uri="{BB962C8B-B14F-4D97-AF65-F5344CB8AC3E}">
        <p14:creationId xmlns:p14="http://schemas.microsoft.com/office/powerpoint/2010/main" val="4066873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46C3D736-5775-05E0-C16A-E6B18081DA06}"/>
              </a:ext>
            </a:extLst>
          </p:cNvPr>
          <p:cNvSpPr/>
          <p:nvPr/>
        </p:nvSpPr>
        <p:spPr>
          <a:xfrm>
            <a:off x="0" y="0"/>
            <a:ext cx="2154477" cy="6858000"/>
          </a:xfrm>
          <a:prstGeom prst="rect">
            <a:avLst/>
          </a:prstGeom>
          <a:gradFill>
            <a:gsLst>
              <a:gs pos="96000">
                <a:srgbClr val="191A33"/>
              </a:gs>
              <a:gs pos="22000">
                <a:srgbClr val="1A4D93"/>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389F7136-D2EA-B627-C12C-F5E7108CC44D}"/>
              </a:ext>
            </a:extLst>
          </p:cNvPr>
          <p:cNvSpPr txBox="1"/>
          <p:nvPr/>
        </p:nvSpPr>
        <p:spPr>
          <a:xfrm>
            <a:off x="2684584" y="635976"/>
            <a:ext cx="6945923" cy="1077218"/>
          </a:xfrm>
          <a:prstGeom prst="rect">
            <a:avLst/>
          </a:prstGeom>
          <a:noFill/>
        </p:spPr>
        <p:txBody>
          <a:bodyPr wrap="square" rtlCol="0">
            <a:spAutoFit/>
          </a:bodyPr>
          <a:lstStyle/>
          <a:p>
            <a:r>
              <a:rPr lang="it-IT" sz="3200" dirty="0">
                <a:solidFill>
                  <a:schemeClr val="tx2">
                    <a:lumMod val="50000"/>
                  </a:schemeClr>
                </a:solidFill>
                <a:latin typeface="Avenir Next LT Pro" panose="020B0504020202020204" pitchFamily="34" charset="0"/>
              </a:rPr>
              <a:t>PRODOTTI SPERIMENTATI E POSSIBILI SVILUPPI</a:t>
            </a:r>
          </a:p>
        </p:txBody>
      </p:sp>
      <p:sp>
        <p:nvSpPr>
          <p:cNvPr id="6" name="CasellaDiTesto 5">
            <a:extLst>
              <a:ext uri="{FF2B5EF4-FFF2-40B4-BE49-F238E27FC236}">
                <a16:creationId xmlns:a16="http://schemas.microsoft.com/office/drawing/2014/main" id="{F2EDA45A-E931-995C-0223-19ED140E9761}"/>
              </a:ext>
            </a:extLst>
          </p:cNvPr>
          <p:cNvSpPr txBox="1"/>
          <p:nvPr/>
        </p:nvSpPr>
        <p:spPr>
          <a:xfrm>
            <a:off x="2684584" y="1887682"/>
            <a:ext cx="8774723" cy="4524315"/>
          </a:xfrm>
          <a:prstGeom prst="rect">
            <a:avLst/>
          </a:prstGeom>
          <a:noFill/>
        </p:spPr>
        <p:txBody>
          <a:bodyPr wrap="square" rtlCol="0">
            <a:spAutoFit/>
          </a:bodyPr>
          <a:lstStyle/>
          <a:p>
            <a:r>
              <a:rPr lang="it-IT" dirty="0">
                <a:solidFill>
                  <a:schemeClr val="tx2">
                    <a:lumMod val="50000"/>
                  </a:schemeClr>
                </a:solidFill>
                <a:latin typeface="Avenir Next LT Pro" panose="020B0504020202020204" pitchFamily="34" charset="0"/>
              </a:rPr>
              <a:t>Settore civile: Verifiche preliminari ex art. 171-bis; Rito ordinario di cognizione, Rito semplificato di cognizione. Settore penale: Udienza di comparizione predibattimentale ex art. 554-bis</a:t>
            </a:r>
          </a:p>
          <a:p>
            <a:endParaRPr lang="it-IT" dirty="0">
              <a:solidFill>
                <a:schemeClr val="tx2">
                  <a:lumMod val="50000"/>
                </a:schemeClr>
              </a:solidFill>
              <a:latin typeface="Avenir Next LT Pro" panose="020B0504020202020204" pitchFamily="34" charset="0"/>
            </a:endParaRPr>
          </a:p>
          <a:p>
            <a:r>
              <a:rPr lang="it-IT" dirty="0">
                <a:solidFill>
                  <a:schemeClr val="tx2">
                    <a:lumMod val="50000"/>
                  </a:schemeClr>
                </a:solidFill>
                <a:latin typeface="Avenir Next LT Pro" panose="020B0504020202020204" pitchFamily="34" charset="0"/>
              </a:rPr>
              <a:t>La scheda compilata resta nel fascicolo d’ufficio (in forma cartacea o elettronica), consentendo al giudice di apprenderne velocemente i contenuti anche in vista delle successive udienze e della decisione; può essere utile anche in caso di eventuale sostituzione del giudice</a:t>
            </a:r>
          </a:p>
          <a:p>
            <a:endParaRPr lang="it-IT" dirty="0">
              <a:solidFill>
                <a:schemeClr val="tx2">
                  <a:lumMod val="50000"/>
                </a:schemeClr>
              </a:solidFill>
              <a:latin typeface="Avenir Next LT Pro" panose="020B0504020202020204" pitchFamily="34" charset="0"/>
            </a:endParaRPr>
          </a:p>
          <a:p>
            <a:r>
              <a:rPr lang="it-IT" dirty="0">
                <a:solidFill>
                  <a:schemeClr val="tx2">
                    <a:lumMod val="50000"/>
                  </a:schemeClr>
                </a:solidFill>
                <a:latin typeface="Avenir Next LT Pro" panose="020B0504020202020204" pitchFamily="34" charset="0"/>
              </a:rPr>
              <a:t>È stata valutata l’estensione del modello al rito del lavoro e all’udienza preliminare nel processo penale.</a:t>
            </a:r>
          </a:p>
          <a:p>
            <a:endParaRPr lang="it-IT" dirty="0">
              <a:solidFill>
                <a:schemeClr val="tx2">
                  <a:lumMod val="50000"/>
                </a:schemeClr>
              </a:solidFill>
              <a:latin typeface="Avenir Next LT Pro" panose="020B0504020202020204" pitchFamily="34" charset="0"/>
            </a:endParaRPr>
          </a:p>
          <a:p>
            <a:r>
              <a:rPr lang="it-IT" dirty="0">
                <a:solidFill>
                  <a:schemeClr val="tx2">
                    <a:lumMod val="50000"/>
                  </a:schemeClr>
                </a:solidFill>
                <a:latin typeface="Avenir Next LT Pro" panose="020B0504020202020204" pitchFamily="34" charset="0"/>
              </a:rPr>
              <a:t>Specie in alcuni settori (es. separazione e divorzio) il modello potrebbe essere un utile punto di partenza per proporre, con il coinvolgimento degli Ordini degli Avvocati, schemi di atti introduttivi su supporto informatico che facilitino l’acquisizione delle informazioni essenziali per l’impostazione del giudizio</a:t>
            </a:r>
          </a:p>
        </p:txBody>
      </p:sp>
    </p:spTree>
    <p:extLst>
      <p:ext uri="{BB962C8B-B14F-4D97-AF65-F5344CB8AC3E}">
        <p14:creationId xmlns:p14="http://schemas.microsoft.com/office/powerpoint/2010/main" val="110422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89000">
              <a:srgbClr val="16162E"/>
            </a:gs>
            <a:gs pos="0">
              <a:srgbClr val="1B5399"/>
            </a:gs>
          </a:gsLst>
          <a:lin ang="2700000" scaled="1"/>
          <a:tileRect/>
        </a:gradFill>
        <a:effectLst/>
      </p:bgPr>
    </p:bg>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056606DB-82D9-3CA9-A8CE-A3C7F39458FF}"/>
              </a:ext>
            </a:extLst>
          </p:cNvPr>
          <p:cNvSpPr txBox="1"/>
          <p:nvPr/>
        </p:nvSpPr>
        <p:spPr>
          <a:xfrm>
            <a:off x="3104443" y="4014983"/>
            <a:ext cx="5983113" cy="646331"/>
          </a:xfrm>
          <a:prstGeom prst="rect">
            <a:avLst/>
          </a:prstGeom>
          <a:noFill/>
        </p:spPr>
        <p:txBody>
          <a:bodyPr wrap="none" rtlCol="0">
            <a:spAutoFit/>
          </a:bodyPr>
          <a:lstStyle/>
          <a:p>
            <a:r>
              <a:rPr lang="it-IT" sz="3600" dirty="0">
                <a:solidFill>
                  <a:schemeClr val="bg1"/>
                </a:solidFill>
                <a:latin typeface="Avenir Next LT Pro" panose="020B0504020202020204" pitchFamily="34" charset="0"/>
              </a:rPr>
              <a:t>GRAZIE PER L’ATTENZIONE</a:t>
            </a:r>
          </a:p>
        </p:txBody>
      </p:sp>
    </p:spTree>
    <p:extLst>
      <p:ext uri="{BB962C8B-B14F-4D97-AF65-F5344CB8AC3E}">
        <p14:creationId xmlns:p14="http://schemas.microsoft.com/office/powerpoint/2010/main" val="2009790557"/>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416</Words>
  <Application>Microsoft Office PowerPoint</Application>
  <PresentationFormat>Widescreen</PresentationFormat>
  <Paragraphs>34</Paragraphs>
  <Slides>6</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6</vt:i4>
      </vt:variant>
    </vt:vector>
  </HeadingPairs>
  <TitlesOfParts>
    <vt:vector size="11" baseType="lpstr">
      <vt:lpstr>Arial</vt:lpstr>
      <vt:lpstr>Avenir Next LT Pro</vt:lpstr>
      <vt:lpstr>Calibri</vt:lpstr>
      <vt:lpstr>Calibri Light</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Alessandra Thi Mandelli</dc:creator>
  <cp:lastModifiedBy>Erica Melloni</cp:lastModifiedBy>
  <cp:revision>6</cp:revision>
  <dcterms:created xsi:type="dcterms:W3CDTF">2023-09-22T10:24:38Z</dcterms:created>
  <dcterms:modified xsi:type="dcterms:W3CDTF">2023-09-28T04:41:07Z</dcterms:modified>
</cp:coreProperties>
</file>