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6" r:id="rId3"/>
    <p:sldId id="257" r:id="rId4"/>
    <p:sldId id="261" r:id="rId5"/>
    <p:sldId id="472" r:id="rId6"/>
    <p:sldId id="265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148EB-F108-F797-0D61-ED96C0CF9D00}" name="Erica Melloni" initials="EM" userId="Erica Mello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57"/>
    <a:srgbClr val="1A417C"/>
    <a:srgbClr val="1A4D93"/>
    <a:srgbClr val="191A33"/>
    <a:srgbClr val="E9EEF1"/>
    <a:srgbClr val="1B5399"/>
    <a:srgbClr val="161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6" d="100"/>
          <a:sy n="56" d="100"/>
        </p:scale>
        <p:origin x="9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5A7BF9-1BCC-4E68-A6CE-10C8E5AA8686}" type="doc">
      <dgm:prSet loTypeId="urn:microsoft.com/office/officeart/2005/8/layout/matrix1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F2664037-C42D-4993-9565-DB07A3F8A09A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2400" b="1" i="0" dirty="0">
              <a:solidFill>
                <a:srgbClr val="192D57"/>
              </a:solidFill>
              <a:latin typeface="Century Gothic" panose="020B0502020202020204" pitchFamily="34" charset="0"/>
            </a:rPr>
            <a:t>CONOSCENZE E COMPETENZE</a:t>
          </a:r>
        </a:p>
        <a:p>
          <a:pPr>
            <a:spcAft>
              <a:spcPts val="0"/>
            </a:spcAft>
          </a:pPr>
          <a:r>
            <a:rPr lang="it-IT" sz="1600" b="1" i="0" dirty="0">
              <a:solidFill>
                <a:srgbClr val="192D57"/>
              </a:solidFill>
              <a:latin typeface="Century Gothic" panose="020B0502020202020204" pitchFamily="34" charset="0"/>
            </a:rPr>
            <a:t>NON STRETTAMENTE GIURIDICHE</a:t>
          </a:r>
          <a:endParaRPr lang="it-IT" sz="2000" b="1" i="0" dirty="0">
            <a:solidFill>
              <a:srgbClr val="192D57"/>
            </a:solidFill>
            <a:latin typeface="Century Gothic" panose="020B0502020202020204" pitchFamily="34" charset="0"/>
          </a:endParaRPr>
        </a:p>
      </dgm:t>
    </dgm:pt>
    <dgm:pt modelId="{CC0822AC-5454-45ED-8BFB-BCA476ED78E5}" type="parTrans" cxnId="{0A5948C3-9AEB-45A3-87B3-3C414C7E86E9}">
      <dgm:prSet/>
      <dgm:spPr/>
      <dgm:t>
        <a:bodyPr/>
        <a:lstStyle/>
        <a:p>
          <a:endParaRPr lang="it-IT"/>
        </a:p>
      </dgm:t>
    </dgm:pt>
    <dgm:pt modelId="{202C83BB-01E9-4666-9166-39D47DE310D3}" type="sibTrans" cxnId="{0A5948C3-9AEB-45A3-87B3-3C414C7E86E9}">
      <dgm:prSet/>
      <dgm:spPr/>
      <dgm:t>
        <a:bodyPr/>
        <a:lstStyle/>
        <a:p>
          <a:endParaRPr lang="it-IT"/>
        </a:p>
      </dgm:t>
    </dgm:pt>
    <dgm:pt modelId="{D38FCD12-6F1F-4025-A412-926605C63FBB}">
      <dgm:prSet phldrT="[Testo]" custT="1"/>
      <dgm:spPr/>
      <dgm:t>
        <a:bodyPr anchor="t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2000" b="1" i="0" dirty="0">
              <a:latin typeface="Avenir Next LT Pro" panose="020B0504020202020204" pitchFamily="34" charset="0"/>
            </a:rPr>
            <a:t>MODULO I </a:t>
          </a:r>
          <a:r>
            <a:rPr lang="it-IT" sz="1800" b="0" i="0" dirty="0">
              <a:latin typeface="Avenir Next LT Pro" panose="020B0504020202020204" pitchFamily="34" charset="0"/>
            </a:rPr>
            <a:t>(8 ore)</a:t>
          </a:r>
          <a:endParaRPr lang="it-IT" sz="2000" b="0" i="0" dirty="0">
            <a:latin typeface="Avenir Next LT Pro" panose="020B050402020202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endParaRPr lang="it-IT" sz="800" b="0" i="0" dirty="0">
            <a:latin typeface="Avenir Next LT Pro" panose="020B050402020202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r>
            <a:rPr lang="it-IT" sz="2000" b="1" i="0" dirty="0">
              <a:latin typeface="Avenir Next LT Pro" panose="020B0504020202020204" pitchFamily="34" charset="0"/>
            </a:rPr>
            <a:t>ORDINAMENTO GIUDIZIARIO</a:t>
          </a:r>
        </a:p>
        <a:p>
          <a:pPr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r>
            <a:rPr lang="it-IT" sz="1800" b="0" i="0" dirty="0">
              <a:latin typeface="Avenir Next LT Pro" panose="020B0504020202020204" pitchFamily="34" charset="0"/>
            </a:rPr>
            <a:t>(anche alla luce delle recenti </a:t>
          </a:r>
        </a:p>
        <a:p>
          <a:pPr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r>
            <a:rPr lang="it-IT" sz="1800" b="0" i="0" dirty="0">
              <a:latin typeface="Avenir Next LT Pro" panose="020B0504020202020204" pitchFamily="34" charset="0"/>
            </a:rPr>
            <a:t>riforme processuali e ordinamentali) </a:t>
          </a:r>
          <a:endParaRPr lang="en-AU" sz="2000" b="0" i="0" noProof="0" dirty="0">
            <a:latin typeface="Avenir Next LT Pro" panose="020B0504020202020204" pitchFamily="34" charset="0"/>
          </a:endParaRPr>
        </a:p>
      </dgm:t>
    </dgm:pt>
    <dgm:pt modelId="{7A1748FB-37B3-449C-8B46-E2847BFE2A65}" type="parTrans" cxnId="{DED92319-885E-4C46-9A17-EE7A701CDA56}">
      <dgm:prSet/>
      <dgm:spPr/>
      <dgm:t>
        <a:bodyPr/>
        <a:lstStyle/>
        <a:p>
          <a:endParaRPr lang="it-IT"/>
        </a:p>
      </dgm:t>
    </dgm:pt>
    <dgm:pt modelId="{DA727172-16E3-4209-AB05-5A141E3039E7}" type="sibTrans" cxnId="{DED92319-885E-4C46-9A17-EE7A701CDA56}">
      <dgm:prSet/>
      <dgm:spPr/>
      <dgm:t>
        <a:bodyPr/>
        <a:lstStyle/>
        <a:p>
          <a:endParaRPr lang="it-IT"/>
        </a:p>
      </dgm:t>
    </dgm:pt>
    <dgm:pt modelId="{F0BB251D-9D6A-480B-8707-6D3E8938F092}">
      <dgm:prSet phldrT="[Testo]" custT="1"/>
      <dgm:spPr/>
      <dgm:t>
        <a:bodyPr anchor="t"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dirty="0">
              <a:latin typeface="Avenir Next LT Pro" panose="020B0504020202020204" pitchFamily="34" charset="0"/>
            </a:rPr>
            <a:t>MODULO II </a:t>
          </a:r>
          <a:r>
            <a:rPr lang="it-IT" sz="1800" b="0" i="0" dirty="0">
              <a:latin typeface="Avenir Next LT Pro" panose="020B0504020202020204" pitchFamily="34" charset="0"/>
            </a:rPr>
            <a:t>(16 ore)</a:t>
          </a:r>
          <a:endParaRPr lang="it-IT" sz="1600" b="0" i="0" dirty="0">
            <a:latin typeface="Avenir Next LT Pro" panose="020B0504020202020204" pitchFamily="34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800" b="0" i="0" dirty="0">
            <a:latin typeface="Avenir Next LT Pro" panose="020B0504020202020204" pitchFamily="34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dirty="0">
              <a:latin typeface="Avenir Next LT Pro" panose="020B0504020202020204" pitchFamily="34" charset="0"/>
            </a:rPr>
            <a:t>ORGANIZZAZIONE, LEADERSHIP, INNOVAZIONE RESPONSABILE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dirty="0">
              <a:latin typeface="Avenir Next LT Pro" panose="020B0504020202020204" pitchFamily="34" charset="0"/>
            </a:rPr>
            <a:t>E SOSTENIBILE, GOVERNO DEL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dirty="0">
              <a:latin typeface="Avenir Next LT Pro" panose="020B0504020202020204" pitchFamily="34" charset="0"/>
            </a:rPr>
            <a:t>CONFLITTO E GESTIONE DEI GRUPPI </a:t>
          </a:r>
        </a:p>
      </dgm:t>
    </dgm:pt>
    <dgm:pt modelId="{0B7CEEC1-DE86-4CB4-8E7D-977F770D2D8D}" type="parTrans" cxnId="{1F7E4BDB-06BF-4C1C-BE47-7E74586696E1}">
      <dgm:prSet/>
      <dgm:spPr/>
      <dgm:t>
        <a:bodyPr/>
        <a:lstStyle/>
        <a:p>
          <a:endParaRPr lang="it-IT"/>
        </a:p>
      </dgm:t>
    </dgm:pt>
    <dgm:pt modelId="{AB32DD75-2837-4733-8C55-DA4F2D4138CB}" type="sibTrans" cxnId="{1F7E4BDB-06BF-4C1C-BE47-7E74586696E1}">
      <dgm:prSet/>
      <dgm:spPr/>
      <dgm:t>
        <a:bodyPr/>
        <a:lstStyle/>
        <a:p>
          <a:endParaRPr lang="it-IT"/>
        </a:p>
      </dgm:t>
    </dgm:pt>
    <dgm:pt modelId="{16FF01EA-1C4A-4B83-834D-AF70BA164DCE}">
      <dgm:prSet phldrT="[Testo]" custT="1"/>
      <dgm:spPr/>
      <dgm:t>
        <a:bodyPr anchor="t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2000" b="1" dirty="0">
              <a:latin typeface="Avenir Next LT Pro" panose="020B0504020202020204" pitchFamily="34" charset="0"/>
            </a:rPr>
            <a:t>MODULO III </a:t>
          </a:r>
          <a:r>
            <a:rPr lang="it-IT" sz="1800" b="0" dirty="0">
              <a:latin typeface="Avenir Next LT Pro" panose="020B0504020202020204" pitchFamily="34" charset="0"/>
            </a:rPr>
            <a:t>(8 ore)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it-IT" sz="800" b="0" dirty="0">
            <a:latin typeface="Avenir Next LT Pro" panose="020B0504020202020204" pitchFamily="34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it-IT" sz="2000" b="1" dirty="0">
              <a:latin typeface="Avenir Next LT Pro" panose="020B0504020202020204" pitchFamily="34" charset="0"/>
            </a:rPr>
            <a:t>GESTIONE DELLE RISORSE UMANE, MATERIALI E STRUMENTALI E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it-IT" sz="2000" b="1" dirty="0">
              <a:latin typeface="Avenir Next LT Pro" panose="020B0504020202020204" pitchFamily="34" charset="0"/>
            </a:rPr>
            <a:t>SICUREZZA DEI LUOGHI DI LAVORO</a:t>
          </a:r>
        </a:p>
      </dgm:t>
    </dgm:pt>
    <dgm:pt modelId="{B87BB0FF-E965-4EBF-8CF6-082F1B082700}" type="parTrans" cxnId="{735D9C2B-855B-4114-9CC5-2456E8E5F064}">
      <dgm:prSet/>
      <dgm:spPr/>
      <dgm:t>
        <a:bodyPr/>
        <a:lstStyle/>
        <a:p>
          <a:endParaRPr lang="it-IT"/>
        </a:p>
      </dgm:t>
    </dgm:pt>
    <dgm:pt modelId="{F51276D3-BED2-45D7-80B6-07F913462FBD}" type="sibTrans" cxnId="{735D9C2B-855B-4114-9CC5-2456E8E5F064}">
      <dgm:prSet/>
      <dgm:spPr/>
      <dgm:t>
        <a:bodyPr/>
        <a:lstStyle/>
        <a:p>
          <a:endParaRPr lang="it-IT"/>
        </a:p>
      </dgm:t>
    </dgm:pt>
    <dgm:pt modelId="{803729C0-F331-4B72-814B-A0B4813787F0}">
      <dgm:prSet phldrT="[Testo]" custT="1"/>
      <dgm:spPr/>
      <dgm:t>
        <a:bodyPr anchor="t"/>
        <a:lstStyle/>
        <a:p>
          <a:pPr marL="0" lvl="0" defTabSz="11112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2000" b="1" dirty="0">
              <a:latin typeface="Avenir Next LT Pro" panose="020B0504020202020204" pitchFamily="34" charset="0"/>
            </a:rPr>
            <a:t>MODULO IV </a:t>
          </a:r>
          <a:r>
            <a:rPr lang="it-IT" sz="1800" b="0" dirty="0">
              <a:latin typeface="Avenir Next LT Pro" panose="020B0504020202020204" pitchFamily="34" charset="0"/>
            </a:rPr>
            <a:t>(8 ore)</a:t>
          </a:r>
          <a:endParaRPr lang="it-IT" sz="2000" b="0" dirty="0">
            <a:latin typeface="Avenir Next LT Pro" panose="020B0504020202020204" pitchFamily="34" charset="0"/>
          </a:endParaRPr>
        </a:p>
        <a:p>
          <a:pPr marL="0" lvl="0" defTabSz="11112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it-IT" sz="800" b="1" dirty="0">
            <a:latin typeface="Avenir Next LT Pro" panose="020B0504020202020204" pitchFamily="34" charset="0"/>
          </a:endParaRPr>
        </a:p>
        <a:p>
          <a:pPr marL="0" lvl="0" defTabSz="11112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2000" b="1" dirty="0">
              <a:latin typeface="Avenir Next LT Pro" panose="020B0504020202020204" pitchFamily="34" charset="0"/>
            </a:rPr>
            <a:t>INFORMATICA GIURIDICA E STRUMENTI TRASVERSALI PER IL GOVERNO DELLA COMPLESSITÀ DEGLI UUGG</a:t>
          </a:r>
        </a:p>
      </dgm:t>
    </dgm:pt>
    <dgm:pt modelId="{0D401804-0CBB-470A-A44D-29BF7FA0DB68}" type="parTrans" cxnId="{F3E635A8-8928-453A-BE61-F68D6C94AAE0}">
      <dgm:prSet/>
      <dgm:spPr/>
      <dgm:t>
        <a:bodyPr/>
        <a:lstStyle/>
        <a:p>
          <a:endParaRPr lang="it-IT"/>
        </a:p>
      </dgm:t>
    </dgm:pt>
    <dgm:pt modelId="{F5F9527D-6F4B-4489-B855-97AC99F213AD}" type="sibTrans" cxnId="{F3E635A8-8928-453A-BE61-F68D6C94AAE0}">
      <dgm:prSet/>
      <dgm:spPr/>
      <dgm:t>
        <a:bodyPr/>
        <a:lstStyle/>
        <a:p>
          <a:endParaRPr lang="it-IT"/>
        </a:p>
      </dgm:t>
    </dgm:pt>
    <dgm:pt modelId="{3A96E178-4910-4430-816F-43BC54E93F3C}" type="pres">
      <dgm:prSet presAssocID="{435A7BF9-1BCC-4E68-A6CE-10C8E5AA868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DF0486-4FE7-4906-9AB9-FE4AC704F254}" type="pres">
      <dgm:prSet presAssocID="{435A7BF9-1BCC-4E68-A6CE-10C8E5AA8686}" presName="matrix" presStyleCnt="0"/>
      <dgm:spPr/>
    </dgm:pt>
    <dgm:pt modelId="{42B4C432-3658-4FB8-B461-3B5C1FE83191}" type="pres">
      <dgm:prSet presAssocID="{435A7BF9-1BCC-4E68-A6CE-10C8E5AA8686}" presName="tile1" presStyleLbl="node1" presStyleIdx="0" presStyleCnt="4"/>
      <dgm:spPr/>
    </dgm:pt>
    <dgm:pt modelId="{DCF639F7-3DDE-4BA6-A18D-C18C9AE8A2B5}" type="pres">
      <dgm:prSet presAssocID="{435A7BF9-1BCC-4E68-A6CE-10C8E5AA868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CC4DA3B-511D-4761-9247-EFCC53714367}" type="pres">
      <dgm:prSet presAssocID="{435A7BF9-1BCC-4E68-A6CE-10C8E5AA8686}" presName="tile2" presStyleLbl="node1" presStyleIdx="1" presStyleCnt="4" custLinFactNeighborX="35494" custLinFactNeighborY="-444"/>
      <dgm:spPr/>
    </dgm:pt>
    <dgm:pt modelId="{3EF3793F-36CA-468A-85BF-B842923BD470}" type="pres">
      <dgm:prSet presAssocID="{435A7BF9-1BCC-4E68-A6CE-10C8E5AA868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C8B55EB-445C-44F5-BD1F-1F21D653473B}" type="pres">
      <dgm:prSet presAssocID="{435A7BF9-1BCC-4E68-A6CE-10C8E5AA8686}" presName="tile3" presStyleLbl="node1" presStyleIdx="2" presStyleCnt="4"/>
      <dgm:spPr/>
    </dgm:pt>
    <dgm:pt modelId="{C2745D20-2DF7-41C6-B20D-82502E1FBE68}" type="pres">
      <dgm:prSet presAssocID="{435A7BF9-1BCC-4E68-A6CE-10C8E5AA868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D6C9C5B-F75B-46D7-A5B3-DAFD23F65D5E}" type="pres">
      <dgm:prSet presAssocID="{435A7BF9-1BCC-4E68-A6CE-10C8E5AA8686}" presName="tile4" presStyleLbl="node1" presStyleIdx="3" presStyleCnt="4" custLinFactNeighborX="208"/>
      <dgm:spPr/>
    </dgm:pt>
    <dgm:pt modelId="{E420647E-98F7-417C-B08C-CCB6207E4B78}" type="pres">
      <dgm:prSet presAssocID="{435A7BF9-1BCC-4E68-A6CE-10C8E5AA868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4C1945B-A00D-47E8-9230-642A5B7207D4}" type="pres">
      <dgm:prSet presAssocID="{435A7BF9-1BCC-4E68-A6CE-10C8E5AA8686}" presName="centerTile" presStyleLbl="fgShp" presStyleIdx="0" presStyleCnt="1" custScaleX="161575" custLinFactNeighborX="0" custLinFactNeighborY="0">
        <dgm:presLayoutVars>
          <dgm:chMax val="0"/>
          <dgm:chPref val="0"/>
        </dgm:presLayoutVars>
      </dgm:prSet>
      <dgm:spPr/>
    </dgm:pt>
  </dgm:ptLst>
  <dgm:cxnLst>
    <dgm:cxn modelId="{5F4E6205-67F3-4BD3-A3CE-3ED4FF4E6B7E}" type="presOf" srcId="{D38FCD12-6F1F-4025-A412-926605C63FBB}" destId="{DCF639F7-3DDE-4BA6-A18D-C18C9AE8A2B5}" srcOrd="1" destOrd="0" presId="urn:microsoft.com/office/officeart/2005/8/layout/matrix1"/>
    <dgm:cxn modelId="{DED92319-885E-4C46-9A17-EE7A701CDA56}" srcId="{F2664037-C42D-4993-9565-DB07A3F8A09A}" destId="{D38FCD12-6F1F-4025-A412-926605C63FBB}" srcOrd="0" destOrd="0" parTransId="{7A1748FB-37B3-449C-8B46-E2847BFE2A65}" sibTransId="{DA727172-16E3-4209-AB05-5A141E3039E7}"/>
    <dgm:cxn modelId="{735D9C2B-855B-4114-9CC5-2456E8E5F064}" srcId="{F2664037-C42D-4993-9565-DB07A3F8A09A}" destId="{16FF01EA-1C4A-4B83-834D-AF70BA164DCE}" srcOrd="2" destOrd="0" parTransId="{B87BB0FF-E965-4EBF-8CF6-082F1B082700}" sibTransId="{F51276D3-BED2-45D7-80B6-07F913462FBD}"/>
    <dgm:cxn modelId="{B2DC7A3D-4E0E-4D6F-AAA0-3B3C67EAD760}" type="presOf" srcId="{F0BB251D-9D6A-480B-8707-6D3E8938F092}" destId="{3EF3793F-36CA-468A-85BF-B842923BD470}" srcOrd="1" destOrd="0" presId="urn:microsoft.com/office/officeart/2005/8/layout/matrix1"/>
    <dgm:cxn modelId="{D75E5872-31DE-41A8-A6D8-F00DBB5A0FB4}" type="presOf" srcId="{16FF01EA-1C4A-4B83-834D-AF70BA164DCE}" destId="{6C8B55EB-445C-44F5-BD1F-1F21D653473B}" srcOrd="0" destOrd="0" presId="urn:microsoft.com/office/officeart/2005/8/layout/matrix1"/>
    <dgm:cxn modelId="{15B31C56-CAE2-4AA0-9AEE-85A8DDC20090}" type="presOf" srcId="{F0BB251D-9D6A-480B-8707-6D3E8938F092}" destId="{0CC4DA3B-511D-4761-9247-EFCC53714367}" srcOrd="0" destOrd="0" presId="urn:microsoft.com/office/officeart/2005/8/layout/matrix1"/>
    <dgm:cxn modelId="{BCEFD657-3775-4C48-A3C9-C943ED6F8CB2}" type="presOf" srcId="{435A7BF9-1BCC-4E68-A6CE-10C8E5AA8686}" destId="{3A96E178-4910-4430-816F-43BC54E93F3C}" srcOrd="0" destOrd="0" presId="urn:microsoft.com/office/officeart/2005/8/layout/matrix1"/>
    <dgm:cxn modelId="{DF80E08D-761D-44C6-88BD-B1577719BB2B}" type="presOf" srcId="{803729C0-F331-4B72-814B-A0B4813787F0}" destId="{7D6C9C5B-F75B-46D7-A5B3-DAFD23F65D5E}" srcOrd="0" destOrd="0" presId="urn:microsoft.com/office/officeart/2005/8/layout/matrix1"/>
    <dgm:cxn modelId="{785BB692-9F74-4986-9D08-249B121C6574}" type="presOf" srcId="{803729C0-F331-4B72-814B-A0B4813787F0}" destId="{E420647E-98F7-417C-B08C-CCB6207E4B78}" srcOrd="1" destOrd="0" presId="urn:microsoft.com/office/officeart/2005/8/layout/matrix1"/>
    <dgm:cxn modelId="{F3E635A8-8928-453A-BE61-F68D6C94AAE0}" srcId="{F2664037-C42D-4993-9565-DB07A3F8A09A}" destId="{803729C0-F331-4B72-814B-A0B4813787F0}" srcOrd="3" destOrd="0" parTransId="{0D401804-0CBB-470A-A44D-29BF7FA0DB68}" sibTransId="{F5F9527D-6F4B-4489-B855-97AC99F213AD}"/>
    <dgm:cxn modelId="{C09757B7-2C2F-4B3D-8D11-80074D8AF448}" type="presOf" srcId="{F2664037-C42D-4993-9565-DB07A3F8A09A}" destId="{24C1945B-A00D-47E8-9230-642A5B7207D4}" srcOrd="0" destOrd="0" presId="urn:microsoft.com/office/officeart/2005/8/layout/matrix1"/>
    <dgm:cxn modelId="{0A5948C3-9AEB-45A3-87B3-3C414C7E86E9}" srcId="{435A7BF9-1BCC-4E68-A6CE-10C8E5AA8686}" destId="{F2664037-C42D-4993-9565-DB07A3F8A09A}" srcOrd="0" destOrd="0" parTransId="{CC0822AC-5454-45ED-8BFB-BCA476ED78E5}" sibTransId="{202C83BB-01E9-4666-9166-39D47DE310D3}"/>
    <dgm:cxn modelId="{077731D0-8B11-46E9-99A5-2D7BEFB90F3F}" type="presOf" srcId="{16FF01EA-1C4A-4B83-834D-AF70BA164DCE}" destId="{C2745D20-2DF7-41C6-B20D-82502E1FBE68}" srcOrd="1" destOrd="0" presId="urn:microsoft.com/office/officeart/2005/8/layout/matrix1"/>
    <dgm:cxn modelId="{FCC9CDD7-0035-49CD-8883-9AC7FE06F395}" type="presOf" srcId="{D38FCD12-6F1F-4025-A412-926605C63FBB}" destId="{42B4C432-3658-4FB8-B461-3B5C1FE83191}" srcOrd="0" destOrd="0" presId="urn:microsoft.com/office/officeart/2005/8/layout/matrix1"/>
    <dgm:cxn modelId="{1F7E4BDB-06BF-4C1C-BE47-7E74586696E1}" srcId="{F2664037-C42D-4993-9565-DB07A3F8A09A}" destId="{F0BB251D-9D6A-480B-8707-6D3E8938F092}" srcOrd="1" destOrd="0" parTransId="{0B7CEEC1-DE86-4CB4-8E7D-977F770D2D8D}" sibTransId="{AB32DD75-2837-4733-8C55-DA4F2D4138CB}"/>
    <dgm:cxn modelId="{EAC7FE81-CB38-472B-BF97-49356BB4C146}" type="presParOf" srcId="{3A96E178-4910-4430-816F-43BC54E93F3C}" destId="{E0DF0486-4FE7-4906-9AB9-FE4AC704F254}" srcOrd="0" destOrd="0" presId="urn:microsoft.com/office/officeart/2005/8/layout/matrix1"/>
    <dgm:cxn modelId="{6F7C430C-CA4D-4191-8212-9FE4907DE58B}" type="presParOf" srcId="{E0DF0486-4FE7-4906-9AB9-FE4AC704F254}" destId="{42B4C432-3658-4FB8-B461-3B5C1FE83191}" srcOrd="0" destOrd="0" presId="urn:microsoft.com/office/officeart/2005/8/layout/matrix1"/>
    <dgm:cxn modelId="{5289A9D8-5CED-4515-82C1-1A4CCD69EEF6}" type="presParOf" srcId="{E0DF0486-4FE7-4906-9AB9-FE4AC704F254}" destId="{DCF639F7-3DDE-4BA6-A18D-C18C9AE8A2B5}" srcOrd="1" destOrd="0" presId="urn:microsoft.com/office/officeart/2005/8/layout/matrix1"/>
    <dgm:cxn modelId="{9D59C7D6-D3BB-413E-BBF5-EA2C33987C85}" type="presParOf" srcId="{E0DF0486-4FE7-4906-9AB9-FE4AC704F254}" destId="{0CC4DA3B-511D-4761-9247-EFCC53714367}" srcOrd="2" destOrd="0" presId="urn:microsoft.com/office/officeart/2005/8/layout/matrix1"/>
    <dgm:cxn modelId="{6861AFC4-8A66-4403-B52A-465E8403BF81}" type="presParOf" srcId="{E0DF0486-4FE7-4906-9AB9-FE4AC704F254}" destId="{3EF3793F-36CA-468A-85BF-B842923BD470}" srcOrd="3" destOrd="0" presId="urn:microsoft.com/office/officeart/2005/8/layout/matrix1"/>
    <dgm:cxn modelId="{D5E6CD09-BAAA-4426-A539-DE823ECC189F}" type="presParOf" srcId="{E0DF0486-4FE7-4906-9AB9-FE4AC704F254}" destId="{6C8B55EB-445C-44F5-BD1F-1F21D653473B}" srcOrd="4" destOrd="0" presId="urn:microsoft.com/office/officeart/2005/8/layout/matrix1"/>
    <dgm:cxn modelId="{341BA46A-5B50-43A5-B4FB-B13477753EB8}" type="presParOf" srcId="{E0DF0486-4FE7-4906-9AB9-FE4AC704F254}" destId="{C2745D20-2DF7-41C6-B20D-82502E1FBE68}" srcOrd="5" destOrd="0" presId="urn:microsoft.com/office/officeart/2005/8/layout/matrix1"/>
    <dgm:cxn modelId="{20350EBF-43C6-4C7B-B7D1-44D8BC44949E}" type="presParOf" srcId="{E0DF0486-4FE7-4906-9AB9-FE4AC704F254}" destId="{7D6C9C5B-F75B-46D7-A5B3-DAFD23F65D5E}" srcOrd="6" destOrd="0" presId="urn:microsoft.com/office/officeart/2005/8/layout/matrix1"/>
    <dgm:cxn modelId="{4CDFEF4D-FEC0-4502-BF0F-153A985A31BE}" type="presParOf" srcId="{E0DF0486-4FE7-4906-9AB9-FE4AC704F254}" destId="{E420647E-98F7-417C-B08C-CCB6207E4B78}" srcOrd="7" destOrd="0" presId="urn:microsoft.com/office/officeart/2005/8/layout/matrix1"/>
    <dgm:cxn modelId="{B8A07087-DFCA-4071-BAEE-9A83BF27FB32}" type="presParOf" srcId="{3A96E178-4910-4430-816F-43BC54E93F3C}" destId="{24C1945B-A00D-47E8-9230-642A5B7207D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4C432-3658-4FB8-B461-3B5C1FE83191}">
      <dsp:nvSpPr>
        <dsp:cNvPr id="0" name=""/>
        <dsp:cNvSpPr/>
      </dsp:nvSpPr>
      <dsp:spPr>
        <a:xfrm rot="16200000">
          <a:off x="1467454" y="-1467454"/>
          <a:ext cx="2571749" cy="5506659"/>
        </a:xfrm>
        <a:prstGeom prst="round1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i="0" kern="1200" dirty="0">
              <a:latin typeface="Avenir Next LT Pro" panose="020B0504020202020204" pitchFamily="34" charset="0"/>
            </a:rPr>
            <a:t>MODULO I </a:t>
          </a:r>
          <a:r>
            <a:rPr lang="it-IT" sz="1800" b="0" i="0" kern="1200" dirty="0">
              <a:latin typeface="Avenir Next LT Pro" panose="020B0504020202020204" pitchFamily="34" charset="0"/>
            </a:rPr>
            <a:t>(8 ore)</a:t>
          </a:r>
          <a:endParaRPr lang="it-IT" sz="2000" b="0" i="0" kern="1200" dirty="0">
            <a:latin typeface="Avenir Next LT Pro" panose="020B0504020202020204" pitchFamily="34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endParaRPr lang="it-IT" sz="800" b="0" i="0" kern="1200" dirty="0">
            <a:latin typeface="Avenir Next LT Pro" panose="020B0504020202020204" pitchFamily="34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it-IT" sz="2000" b="1" i="0" kern="1200" dirty="0">
              <a:latin typeface="Avenir Next LT Pro" panose="020B0504020202020204" pitchFamily="34" charset="0"/>
            </a:rPr>
            <a:t>ORDINAMENTO GIUDIZIARIO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it-IT" sz="1800" b="0" i="0" kern="1200" dirty="0">
              <a:latin typeface="Avenir Next LT Pro" panose="020B0504020202020204" pitchFamily="34" charset="0"/>
            </a:rPr>
            <a:t>(anche alla luce delle recenti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it-IT" sz="1800" b="0" i="0" kern="1200" dirty="0">
              <a:latin typeface="Avenir Next LT Pro" panose="020B0504020202020204" pitchFamily="34" charset="0"/>
            </a:rPr>
            <a:t>riforme processuali e ordinamentali) </a:t>
          </a:r>
          <a:endParaRPr lang="en-AU" sz="2000" b="0" i="0" kern="1200" noProof="0" dirty="0">
            <a:latin typeface="Avenir Next LT Pro" panose="020B0504020202020204" pitchFamily="34" charset="0"/>
          </a:endParaRPr>
        </a:p>
      </dsp:txBody>
      <dsp:txXfrm rot="5400000">
        <a:off x="0" y="0"/>
        <a:ext cx="5506659" cy="1928812"/>
      </dsp:txXfrm>
    </dsp:sp>
    <dsp:sp modelId="{0CC4DA3B-511D-4761-9247-EFCC53714367}">
      <dsp:nvSpPr>
        <dsp:cNvPr id="0" name=""/>
        <dsp:cNvSpPr/>
      </dsp:nvSpPr>
      <dsp:spPr>
        <a:xfrm>
          <a:off x="5506659" y="0"/>
          <a:ext cx="5506659" cy="2571749"/>
        </a:xfrm>
        <a:prstGeom prst="round1Rect">
          <a:avLst/>
        </a:prstGeom>
        <a:solidFill>
          <a:schemeClr val="accent1">
            <a:shade val="80000"/>
            <a:hueOff val="116428"/>
            <a:satOff val="-2085"/>
            <a:lumOff val="8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kern="1200" dirty="0">
              <a:latin typeface="Avenir Next LT Pro" panose="020B0504020202020204" pitchFamily="34" charset="0"/>
            </a:rPr>
            <a:t>MODULO II </a:t>
          </a:r>
          <a:r>
            <a:rPr lang="it-IT" sz="1800" b="0" i="0" kern="1200" dirty="0">
              <a:latin typeface="Avenir Next LT Pro" panose="020B0504020202020204" pitchFamily="34" charset="0"/>
            </a:rPr>
            <a:t>(16 ore)</a:t>
          </a:r>
          <a:endParaRPr lang="it-IT" sz="1600" b="0" i="0" kern="1200" dirty="0">
            <a:latin typeface="Avenir Next LT Pro" panose="020B050402020202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800" b="0" i="0" kern="1200" dirty="0">
            <a:latin typeface="Avenir Next LT Pro" panose="020B050402020202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kern="1200" dirty="0">
              <a:latin typeface="Avenir Next LT Pro" panose="020B0504020202020204" pitchFamily="34" charset="0"/>
            </a:rPr>
            <a:t>ORGANIZZAZIONE, LEADERSHIP, INNOVAZIONE RESPONSABILE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kern="1200" dirty="0">
              <a:latin typeface="Avenir Next LT Pro" panose="020B0504020202020204" pitchFamily="34" charset="0"/>
            </a:rPr>
            <a:t>E SOSTENIBILE, GOVERNO DEL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000" b="1" i="0" kern="1200" dirty="0">
              <a:latin typeface="Avenir Next LT Pro" panose="020B0504020202020204" pitchFamily="34" charset="0"/>
            </a:rPr>
            <a:t>CONFLITTO E GESTIONE DEI GRUPPI </a:t>
          </a:r>
        </a:p>
      </dsp:txBody>
      <dsp:txXfrm>
        <a:off x="5506659" y="0"/>
        <a:ext cx="5506659" cy="1928812"/>
      </dsp:txXfrm>
    </dsp:sp>
    <dsp:sp modelId="{6C8B55EB-445C-44F5-BD1F-1F21D653473B}">
      <dsp:nvSpPr>
        <dsp:cNvPr id="0" name=""/>
        <dsp:cNvSpPr/>
      </dsp:nvSpPr>
      <dsp:spPr>
        <a:xfrm rot="10800000">
          <a:off x="0" y="2571749"/>
          <a:ext cx="5506659" cy="2571749"/>
        </a:xfrm>
        <a:prstGeom prst="round1Rect">
          <a:avLst/>
        </a:prstGeom>
        <a:solidFill>
          <a:schemeClr val="accent1">
            <a:shade val="80000"/>
            <a:hueOff val="232855"/>
            <a:satOff val="-4171"/>
            <a:lumOff val="17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Avenir Next LT Pro" panose="020B0504020202020204" pitchFamily="34" charset="0"/>
            </a:rPr>
            <a:t>MODULO III </a:t>
          </a:r>
          <a:r>
            <a:rPr lang="it-IT" sz="1800" b="0" kern="1200" dirty="0">
              <a:latin typeface="Avenir Next LT Pro" panose="020B0504020202020204" pitchFamily="34" charset="0"/>
            </a:rPr>
            <a:t>(8 ore)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it-IT" sz="800" b="0" kern="1200" dirty="0">
            <a:latin typeface="Avenir Next LT Pro" panose="020B0504020202020204" pitchFamily="34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Avenir Next LT Pro" panose="020B0504020202020204" pitchFamily="34" charset="0"/>
            </a:rPr>
            <a:t>GESTIONE DELLE RISORSE UMANE, MATERIALI E STRUMENTALI E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Avenir Next LT Pro" panose="020B0504020202020204" pitchFamily="34" charset="0"/>
            </a:rPr>
            <a:t>SICUREZZA DEI LUOGHI DI LAVORO</a:t>
          </a:r>
        </a:p>
      </dsp:txBody>
      <dsp:txXfrm rot="10800000">
        <a:off x="0" y="3214686"/>
        <a:ext cx="5506659" cy="1928812"/>
      </dsp:txXfrm>
    </dsp:sp>
    <dsp:sp modelId="{7D6C9C5B-F75B-46D7-A5B3-DAFD23F65D5E}">
      <dsp:nvSpPr>
        <dsp:cNvPr id="0" name=""/>
        <dsp:cNvSpPr/>
      </dsp:nvSpPr>
      <dsp:spPr>
        <a:xfrm rot="5400000">
          <a:off x="6974113" y="1104294"/>
          <a:ext cx="2571749" cy="5506659"/>
        </a:xfrm>
        <a:prstGeom prst="round1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Avenir Next LT Pro" panose="020B0504020202020204" pitchFamily="34" charset="0"/>
            </a:rPr>
            <a:t>MODULO IV </a:t>
          </a:r>
          <a:r>
            <a:rPr lang="it-IT" sz="1800" b="0" kern="1200" dirty="0">
              <a:latin typeface="Avenir Next LT Pro" panose="020B0504020202020204" pitchFamily="34" charset="0"/>
            </a:rPr>
            <a:t>(8 ore)</a:t>
          </a:r>
          <a:endParaRPr lang="it-IT" sz="2000" b="0" kern="1200" dirty="0">
            <a:latin typeface="Avenir Next LT Pro" panose="020B0504020202020204" pitchFamily="34" charset="0"/>
          </a:endParaRPr>
        </a:p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it-IT" sz="800" b="1" kern="1200" dirty="0">
            <a:latin typeface="Avenir Next LT Pro" panose="020B0504020202020204" pitchFamily="34" charset="0"/>
          </a:endParaRPr>
        </a:p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latin typeface="Avenir Next LT Pro" panose="020B0504020202020204" pitchFamily="34" charset="0"/>
            </a:rPr>
            <a:t>INFORMATICA GIURIDICA E STRUMENTI TRASVERSALI PER IL GOVERNO DELLA COMPLESSITÀ DEGLI UUGG</a:t>
          </a:r>
        </a:p>
      </dsp:txBody>
      <dsp:txXfrm rot="-5400000">
        <a:off x="5506659" y="3214686"/>
        <a:ext cx="5506659" cy="1928812"/>
      </dsp:txXfrm>
    </dsp:sp>
    <dsp:sp modelId="{24C1945B-A00D-47E8-9230-642A5B7207D4}">
      <dsp:nvSpPr>
        <dsp:cNvPr id="0" name=""/>
        <dsp:cNvSpPr/>
      </dsp:nvSpPr>
      <dsp:spPr>
        <a:xfrm>
          <a:off x="2837443" y="1928812"/>
          <a:ext cx="5338430" cy="1285874"/>
        </a:xfrm>
        <a:prstGeom prst="round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400" b="1" i="0" kern="1200" dirty="0">
              <a:solidFill>
                <a:srgbClr val="192D57"/>
              </a:solidFill>
              <a:latin typeface="Century Gothic" panose="020B0502020202020204" pitchFamily="34" charset="0"/>
            </a:rPr>
            <a:t>CONOSCENZE E COMPETENZE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600" b="1" i="0" kern="1200" dirty="0">
              <a:solidFill>
                <a:srgbClr val="192D57"/>
              </a:solidFill>
              <a:latin typeface="Century Gothic" panose="020B0502020202020204" pitchFamily="34" charset="0"/>
            </a:rPr>
            <a:t>NON STRETTAMENTE GIURIDICHE</a:t>
          </a:r>
          <a:endParaRPr lang="it-IT" sz="2000" b="1" i="0" kern="1200" dirty="0">
            <a:solidFill>
              <a:srgbClr val="192D57"/>
            </a:solidFill>
            <a:latin typeface="Century Gothic" panose="020B0502020202020204" pitchFamily="34" charset="0"/>
          </a:endParaRPr>
        </a:p>
      </dsp:txBody>
      <dsp:txXfrm>
        <a:off x="2900214" y="1991583"/>
        <a:ext cx="5212888" cy="1160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8DA6B-093E-495B-B529-1ECD9DCF125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56C11-0B08-45F5-8A22-CBBE2FB989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7197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56C11-0B08-45F5-8A22-CBBE2FB98992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71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E9FF-3A15-064F-3AC5-66D831F20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B36D50-E59D-FDAB-494D-2879F21CD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55C0BF-99EB-699D-67B9-4B991A88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21D211-D5DD-2EFF-7BE8-F2726567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59E1B-3F08-CCBE-242A-8B9B9B0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8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62E47-CCA6-7D20-1BCA-A1A8C17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08BBA-F95E-7ADC-FCAE-2269D586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1CEC9-5EF4-3320-CA5B-475044B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929607-66F6-C90B-A457-07C2E3F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8355A-9AFE-F97F-46BD-219E307F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29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0125CE-1911-69ED-52C8-663E3838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E344-2E27-898C-4A37-218807804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88A16-B99F-B253-3CFC-93D129E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6B03A-AE1E-F260-52A8-0596A20D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4C8649-6369-9AFE-0A00-8632378C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76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B3443-6678-9CD4-FA45-547F603E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708B5-BDBE-5A2F-8B65-CE86B01C1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07B60-5996-3AA7-E9A8-EEB60BA0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71F0F4-B065-44AC-01EA-059A62EB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EC7542-7B5F-C352-36DD-1B7971E3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90B59-F65D-4065-9F58-7B93019B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725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D3C18-D219-94F1-6C9B-7243D761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9E3784-DEA9-3CB5-7654-90815669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6D5C66-E60D-2A47-0662-03B1B220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6E437B-3730-79A5-3394-E179B135B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971B764-BEED-AE01-9695-43705762E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F060CA-FB07-86B4-BF96-4AEFE5BB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065610-97E2-D144-E55D-52A984A3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1CA012-0E28-7D68-DC1B-8563AB61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112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ABB71-50BF-425D-5F39-1557752C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E96EE5-771E-63EC-09E3-EA53E418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5A69E-C35D-4C3D-7478-D85F46E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EC32AD-9C58-9C41-9019-19F2C5E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176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BC8C94-DD41-1D45-64B7-F4C764C9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7FE8E3-AB1E-A011-2923-31D3ACB0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307C5-B7A3-99CC-15D7-9FD7EA53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69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27C49-260A-9476-B279-D7DD12F8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D545FA-F2B1-7C1E-4A42-1777E4F5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25EC66-AB65-C055-3B7B-F72BA039E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CEE95D-0D92-CEF4-9EF1-5E0976F6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80FD7C-AA95-8DD1-88D8-6BB3985B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61DDE8-1C23-2604-C10C-9CE066DB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188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961E-2CAF-5A43-346A-C9728FAB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9C7F8-783B-87FC-CAF8-4F89AF75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8E37B9-22C1-BD71-DAAE-76B45BF0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19987BB-C969-3B08-695A-DE604310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A0C9D-9B51-DA53-5353-932CA4AF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63A250-3BFB-8BC0-ECBC-B1FAF49C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776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94649-B55F-DBFE-98EE-081E63A9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0FC149-C085-ADB0-3338-4C3DE9351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70038-DC86-8D39-BCC3-424F1C9E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3DF0B8-FBC0-304B-8B2E-47F9D17F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B3F1-DE0D-3FD1-F2A8-759D5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17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FAB114-F753-CF95-A5C2-0479D871F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CA1488-B06A-D2C1-E6AF-69D32FFCB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607AE-71C2-D50E-CDA0-A6F76B89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1F627-86DF-20ED-4652-432EA5E8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89B9E4-8BE3-D117-B054-7F30F989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83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182628-CB05-06CB-6F75-58DE259E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65828-E620-273A-27B5-61DC923C8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42B0E6-190A-BF24-EE43-AD1A296D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F2739-6C52-4168-BC44-2A82005A22A2}" type="datetimeFigureOut">
              <a:rPr lang="it-IT" smtClean="0"/>
              <a:t>28/09/2023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13E81-734E-8E05-E2C6-9CBE4E00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B9DE6-45E6-C4FA-6EE8-452857EC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0305-A4B0-4D2B-BED0-7B7F5422EB0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989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Luca.verzelloni@unimib.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Immagine 5" descr="Immagine che contiene testo, schermata, Carattere, software">
            <a:extLst>
              <a:ext uri="{FF2B5EF4-FFF2-40B4-BE49-F238E27FC236}">
                <a16:creationId xmlns:a16="http://schemas.microsoft.com/office/drawing/2014/main" id="{6D402467-B5CD-E19E-1B58-AC54FDC3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9FD422-D87C-6067-A0DC-4F6DE065A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76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154476" y="254976"/>
            <a:ext cx="10037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ELENCO DEI PROGETTI REALIZZATI DAL GRUPPO DI RICERCA DELL’</a:t>
            </a:r>
            <a:r>
              <a:rPr lang="it-IT" sz="2400" b="1" dirty="0">
                <a:solidFill>
                  <a:srgbClr val="C00000"/>
                </a:solidFill>
                <a:latin typeface="Avenir Next LT Pro" panose="020B0504020202020204" pitchFamily="34" charset="0"/>
              </a:rPr>
              <a:t>UNIVERSITÀ DI MILANO BICOCCA</a:t>
            </a:r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, IN COLLABORAZIONE</a:t>
            </a:r>
          </a:p>
          <a:p>
            <a:pPr algn="ctr"/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CON </a:t>
            </a:r>
            <a:r>
              <a:rPr lang="it-IT" sz="24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TRIBUNALE DI BUSTO ARSIZIO</a:t>
            </a:r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, </a:t>
            </a:r>
            <a:r>
              <a:rPr lang="it-IT" sz="24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TRIBUNALE DI MONZA</a:t>
            </a:r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</a:t>
            </a:r>
          </a:p>
          <a:p>
            <a:pPr algn="ctr"/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E </a:t>
            </a:r>
            <a:r>
              <a:rPr lang="it-IT" sz="24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CORTE D’APPELLO DI MILANO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2940473" y="1997605"/>
            <a:ext cx="8465527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23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Analisi «di filiera» sui flussi processuali in materia civile tra primo e secondo grado.</a:t>
            </a:r>
          </a:p>
          <a:p>
            <a:pPr marL="457200" indent="-457200">
              <a:buFont typeface="+mj-lt"/>
              <a:buAutoNum type="arabicPeriod"/>
            </a:pPr>
            <a:endParaRPr lang="it-IT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3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Vademecum rilevazioni statistiche civili e </a:t>
            </a:r>
            <a:r>
              <a:rPr lang="it-IT" sz="23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training-on-job.</a:t>
            </a:r>
          </a:p>
          <a:p>
            <a:pPr marL="457200" indent="-457200">
              <a:buFont typeface="+mj-lt"/>
              <a:buAutoNum type="arabicPeriod"/>
            </a:pPr>
            <a:endParaRPr lang="it-IT" i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3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Raccolta di precedenti giurisprudenziali per la rilevazione, nell’ambito dei procedimenti monitori ed esecutivi, di clausole vessatorie in materia consumeristica.</a:t>
            </a:r>
          </a:p>
          <a:p>
            <a:pPr marL="457200" indent="-457200">
              <a:buFont typeface="+mj-lt"/>
              <a:buAutoNum type="arabicPeriod"/>
            </a:pPr>
            <a:endParaRPr lang="it-IT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3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Analisi dei problemi utente nell'utilizzo delle tecnologie in dotazione agli Uffici Giudiziari.</a:t>
            </a:r>
          </a:p>
          <a:p>
            <a:pPr marL="457200" indent="-457200">
              <a:buFont typeface="+mj-lt"/>
              <a:buAutoNum type="arabicPeriod"/>
            </a:pPr>
            <a:endParaRPr lang="it-IT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3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Corso executive.</a:t>
            </a:r>
          </a:p>
        </p:txBody>
      </p:sp>
    </p:spTree>
    <p:extLst>
      <p:ext uri="{BB962C8B-B14F-4D97-AF65-F5344CB8AC3E}">
        <p14:creationId xmlns:p14="http://schemas.microsoft.com/office/powerpoint/2010/main" val="148523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4053386" y="4689799"/>
            <a:ext cx="407836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200" dirty="0">
                <a:solidFill>
                  <a:schemeClr val="bg1"/>
                </a:solidFill>
                <a:latin typeface="Avenir Next LT Pro" panose="020B0504020202020204" pitchFamily="34" charset="0"/>
              </a:rPr>
              <a:t>Università di Milano-Bicocca</a:t>
            </a:r>
          </a:p>
          <a:p>
            <a:pPr algn="ctr"/>
            <a:r>
              <a:rPr lang="it-IT" sz="2200" dirty="0">
                <a:solidFill>
                  <a:schemeClr val="bg1"/>
                </a:solidFill>
                <a:latin typeface="Avenir Next LT Pro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luca.verzelloni@unimib.it</a:t>
            </a:r>
            <a:endParaRPr lang="it-IT" sz="2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4A1FD9-55E2-CC26-EA16-DD3E60F7CC47}"/>
              </a:ext>
            </a:extLst>
          </p:cNvPr>
          <p:cNvSpPr txBox="1"/>
          <p:nvPr/>
        </p:nvSpPr>
        <p:spPr>
          <a:xfrm>
            <a:off x="2965802" y="4228134"/>
            <a:ext cx="6253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Luca Verzelloni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1918048" y="1477282"/>
            <a:ext cx="8349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CORSO EXECUTIVE 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IN ORGANIZZAZIONE 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 TRASFORMAZIONE 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DIGITALE DELLA GIUSTIZIA</a:t>
            </a:r>
            <a:endParaRPr lang="it-IT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4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2364544" y="193340"/>
            <a:ext cx="936263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PRESUPPOSTI</a:t>
            </a:r>
            <a:r>
              <a:rPr lang="it-IT" sz="2200" b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(frutto del confronto con gli UUGG)</a:t>
            </a:r>
          </a:p>
          <a:p>
            <a:endParaRPr lang="it-IT" sz="1000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Superare la frammentazione che caratterizza i percorsi formativi di magistrati e </a:t>
            </a:r>
            <a:r>
              <a:rPr lang="it-IT" sz="2000">
                <a:latin typeface="Avenir Next LT Pro" panose="020B0504020202020204" pitchFamily="34" charset="0"/>
              </a:rPr>
              <a:t>personale amministrativo </a:t>
            </a:r>
            <a:r>
              <a:rPr lang="it-IT">
                <a:latin typeface="Avenir Next LT Pro" panose="020B0504020202020204" pitchFamily="34" charset="0"/>
              </a:rPr>
              <a:t>(</a:t>
            </a:r>
            <a:r>
              <a:rPr lang="it-IT" dirty="0">
                <a:latin typeface="Avenir Next LT Pro" panose="020B0504020202020204" pitchFamily="34" charset="0"/>
              </a:rPr>
              <a:t>colmare un vuoto formativo).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Diffondere specifiche conoscenze e competenze anche non strettamente giuridiche, che attengono ad altri «saperi esperti».</a:t>
            </a:r>
          </a:p>
          <a:p>
            <a:endParaRPr lang="it-IT" b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OBIETTIVO</a:t>
            </a:r>
            <a:r>
              <a:rPr lang="it-IT" sz="2200" b="1" dirty="0">
                <a:solidFill>
                  <a:srgbClr val="192D57"/>
                </a:solidFill>
                <a:latin typeface="Avenir Next LT Pro" panose="020B0504020202020204" pitchFamily="34" charset="0"/>
              </a:rPr>
              <a:t> </a:t>
            </a:r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GENERALE</a:t>
            </a:r>
          </a:p>
          <a:p>
            <a:endParaRPr lang="it-IT" sz="1000" b="1" dirty="0">
              <a:solidFill>
                <a:schemeClr val="tx2">
                  <a:lumMod val="50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Fornire gli strumenti concettuali e metodologici per comprendere e governare le strutture giudiziarie e per favorire lo sviluppo di percorsi di innovazione della giustizia che siano, al contempo, responsabili e sostenibili.</a:t>
            </a:r>
          </a:p>
          <a:p>
            <a:endParaRPr lang="it-IT" b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  <a:ea typeface="Calibri" panose="020F0502020204030204" pitchFamily="34" charset="0"/>
            </a:endParaRPr>
          </a:p>
          <a:p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ORGANIZZAZIONE DEL CORSO</a:t>
            </a:r>
          </a:p>
          <a:p>
            <a:endParaRPr lang="it-IT" sz="1000" dirty="0">
              <a:latin typeface="Avenir Next LT Pro" panose="020B05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Destinatari: magistrati ordinari e personale amministrativo</a:t>
            </a:r>
            <a:r>
              <a:rPr lang="it-IT" dirty="0">
                <a:latin typeface="Avenir Next LT Pro" panose="020B05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Modalità blended learning </a:t>
            </a:r>
            <a:r>
              <a:rPr lang="it-IT" dirty="0">
                <a:latin typeface="Avenir Next LT Pro" panose="020B0504020202020204" pitchFamily="34" charset="0"/>
              </a:rPr>
              <a:t>(40 ore di docenza; con tutor didattici).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Numero chiuso </a:t>
            </a:r>
            <a:r>
              <a:rPr lang="it-IT" dirty="0">
                <a:latin typeface="Avenir Next LT Pro" panose="020B0504020202020204" pitchFamily="34" charset="0"/>
              </a:rPr>
              <a:t>(confronto e scambio di esperienze pratiche).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</a:rPr>
              <a:t>Gratuito per i partecipanti </a:t>
            </a:r>
            <a:r>
              <a:rPr lang="it-IT" dirty="0">
                <a:latin typeface="Avenir Next LT Pro" panose="020B0504020202020204" pitchFamily="34" charset="0"/>
              </a:rPr>
              <a:t>(fondi PON).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Avenir Next LT Pro" panose="020B0504020202020204" pitchFamily="34" charset="0"/>
                <a:ea typeface="Calibri" panose="020F0502020204030204" pitchFamily="34" charset="0"/>
              </a:rPr>
              <a:t>Collegamento con gli UUGG del territorio.</a:t>
            </a:r>
          </a:p>
          <a:p>
            <a:pPr algn="ctr"/>
            <a:endParaRPr lang="it-IT" sz="800" b="1" dirty="0">
              <a:solidFill>
                <a:srgbClr val="1A417C"/>
              </a:solidFill>
              <a:latin typeface="Avenir Next LT Pro" panose="020B05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it-IT" sz="28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60</a:t>
            </a:r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 partecipanti </a:t>
            </a:r>
            <a:r>
              <a:rPr lang="it-IT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(compresi 7 AUPP)</a:t>
            </a:r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 – </a:t>
            </a:r>
            <a:r>
              <a:rPr lang="it-IT" sz="28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72%</a:t>
            </a:r>
            <a:r>
              <a:rPr lang="it-IT" sz="2200" b="1" dirty="0">
                <a:solidFill>
                  <a:srgbClr val="1A417C"/>
                </a:solidFill>
                <a:latin typeface="Avenir Next LT Pro" panose="020B0504020202020204" pitchFamily="34" charset="0"/>
              </a:rPr>
              <a:t> da UUGG Lombardi</a:t>
            </a:r>
          </a:p>
        </p:txBody>
      </p:sp>
    </p:spTree>
    <p:extLst>
      <p:ext uri="{BB962C8B-B14F-4D97-AF65-F5344CB8AC3E}">
        <p14:creationId xmlns:p14="http://schemas.microsoft.com/office/powerpoint/2010/main" val="1104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32109988-0F43-F082-BD44-F578371A81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150211"/>
              </p:ext>
            </p:extLst>
          </p:nvPr>
        </p:nvGraphicFramePr>
        <p:xfrm>
          <a:off x="589341" y="857250"/>
          <a:ext cx="11013318" cy="514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097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991940" y="705177"/>
            <a:ext cx="1020811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Il gruppo di ricerca Milano-Bicocca</a:t>
            </a:r>
          </a:p>
          <a:p>
            <a:pPr algn="ctr"/>
            <a:endParaRPr lang="it-IT" sz="3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Dipartimenti</a:t>
            </a:r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: Giurisprudenza; Sociologia e Ricerca Sociale;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Informatica, Sistemistica e Comunicazione</a:t>
            </a:r>
          </a:p>
          <a:p>
            <a:pPr algn="ctr"/>
            <a:endParaRPr lang="it-IT" sz="24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Coordinatore</a:t>
            </a:r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: Prof. Alberto Villa</a:t>
            </a:r>
          </a:p>
          <a:p>
            <a:pPr algn="ctr"/>
            <a:endParaRPr lang="it-IT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Docenti di riferimento</a:t>
            </a:r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: Rita Maruffi, Andrea Rossetti,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Maria Cristina Vanz e Luca Verzelloni</a:t>
            </a:r>
          </a:p>
          <a:p>
            <a:pPr algn="ctr"/>
            <a:endParaRPr lang="it-IT" sz="2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Assegnisti e Borsisti</a:t>
            </a:r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: Roberto Alemanno, Valentina Cavosi, Fabrizio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Cesareo, Stefania Cici, Edoardo Colzani, Francesca Ertola,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Sabrina Mariani, Riccardo Oggioni, Martina Elisa Pillon,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venir Next LT Pro" panose="020B0504020202020204" pitchFamily="34" charset="0"/>
              </a:rPr>
              <a:t>Michela Pintus, Giacomo Pirotta e Chiara Sala</a:t>
            </a:r>
          </a:p>
        </p:txBody>
      </p:sp>
    </p:spTree>
    <p:extLst>
      <p:ext uri="{BB962C8B-B14F-4D97-AF65-F5344CB8AC3E}">
        <p14:creationId xmlns:p14="http://schemas.microsoft.com/office/powerpoint/2010/main" val="2009790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423</Words>
  <Application>Microsoft Office PowerPoint</Application>
  <PresentationFormat>Widescreen</PresentationFormat>
  <Paragraphs>71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Calibri</vt:lpstr>
      <vt:lpstr>Calibri Light</vt:lpstr>
      <vt:lpstr>Century Gothic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Luca Verzelloni</cp:lastModifiedBy>
  <cp:revision>24</cp:revision>
  <dcterms:created xsi:type="dcterms:W3CDTF">2023-09-22T10:24:38Z</dcterms:created>
  <dcterms:modified xsi:type="dcterms:W3CDTF">2023-09-28T04:58:24Z</dcterms:modified>
</cp:coreProperties>
</file>