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9"/>
  </p:notesMasterIdLst>
  <p:sldIdLst>
    <p:sldId id="323" r:id="rId2"/>
    <p:sldId id="317" r:id="rId3"/>
    <p:sldId id="318" r:id="rId4"/>
    <p:sldId id="319" r:id="rId5"/>
    <p:sldId id="320" r:id="rId6"/>
    <p:sldId id="321" r:id="rId7"/>
    <p:sldId id="322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1C9"/>
    <a:srgbClr val="FFD661"/>
    <a:srgbClr val="FFE18B"/>
    <a:srgbClr val="F2B300"/>
    <a:srgbClr val="FFE8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Stile medio 1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490" autoAdjust="0"/>
    <p:restoredTop sz="95037" autoAdjust="0"/>
  </p:normalViewPr>
  <p:slideViewPr>
    <p:cSldViewPr snapToGrid="0">
      <p:cViewPr varScale="1">
        <p:scale>
          <a:sx n="88" d="100"/>
          <a:sy n="88" d="100"/>
        </p:scale>
        <p:origin x="3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FE989-93F9-4ED1-959F-6E97E81F9A7A}" type="datetimeFigureOut">
              <a:rPr lang="it-IT" smtClean="0"/>
              <a:t>30/11/23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D4867-C603-4BA4-83CB-377FBE0621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6343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/>
              <a:t>gli</a:t>
            </a:r>
            <a:r>
              <a:rPr lang="en-US" dirty="0"/>
              <a:t> </a:t>
            </a:r>
            <a:r>
              <a:rPr lang="en-US" dirty="0" err="1"/>
              <a:t>obiettivi</a:t>
            </a:r>
            <a:r>
              <a:rPr lang="en-US" dirty="0"/>
              <a:t> del </a:t>
            </a:r>
            <a:r>
              <a:rPr lang="en-US" dirty="0" err="1"/>
              <a:t>progetto</a:t>
            </a:r>
            <a:r>
              <a:rPr lang="en-US" dirty="0"/>
              <a:t> </a:t>
            </a:r>
            <a:r>
              <a:rPr lang="en-US" dirty="0" err="1"/>
              <a:t>sono</a:t>
            </a:r>
            <a:r>
              <a:rPr lang="en-US" dirty="0"/>
              <a:t> di </a:t>
            </a:r>
            <a:r>
              <a:rPr lang="en-US" dirty="0" err="1"/>
              <a:t>ottenere</a:t>
            </a:r>
            <a:r>
              <a:rPr lang="en-US" dirty="0"/>
              <a:t> ….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US" dirty="0"/>
              <a:t>Il </a:t>
            </a:r>
            <a:r>
              <a:rPr lang="en-US" dirty="0" err="1"/>
              <a:t>lavoro</a:t>
            </a:r>
            <a:r>
              <a:rPr lang="en-US" dirty="0"/>
              <a:t> </a:t>
            </a:r>
            <a:r>
              <a:rPr lang="en-US" dirty="0" err="1"/>
              <a:t>è</a:t>
            </a:r>
            <a:r>
              <a:rPr lang="en-US" dirty="0"/>
              <a:t> </a:t>
            </a:r>
            <a:r>
              <a:rPr lang="en-US" dirty="0" err="1"/>
              <a:t>stato</a:t>
            </a:r>
            <a:r>
              <a:rPr lang="en-US" dirty="0"/>
              <a:t> </a:t>
            </a:r>
            <a:r>
              <a:rPr lang="en-US" dirty="0" err="1"/>
              <a:t>diviso</a:t>
            </a:r>
            <a:r>
              <a:rPr lang="en-US" dirty="0"/>
              <a:t> in </a:t>
            </a:r>
            <a:r>
              <a:rPr lang="en-US" dirty="0" err="1"/>
              <a:t>fasi</a:t>
            </a:r>
            <a:r>
              <a:rPr lang="en-US" dirty="0"/>
              <a:t>: </a:t>
            </a:r>
            <a:r>
              <a:rPr lang="en-US" dirty="0" err="1"/>
              <a:t>durante</a:t>
            </a:r>
            <a:r>
              <a:rPr lang="en-US" dirty="0"/>
              <a:t> la prima </a:t>
            </a:r>
            <a:r>
              <a:rPr lang="en-US" dirty="0" err="1"/>
              <a:t>fase</a:t>
            </a:r>
            <a:r>
              <a:rPr lang="en-US" dirty="0"/>
              <a:t> </a:t>
            </a:r>
            <a:r>
              <a:rPr lang="en-US" dirty="0" err="1"/>
              <a:t>abbiamo</a:t>
            </a:r>
            <a:r>
              <a:rPr lang="en-US" dirty="0"/>
              <a:t> ….., </a:t>
            </a:r>
            <a:r>
              <a:rPr lang="en-US" dirty="0" err="1"/>
              <a:t>grazie</a:t>
            </a:r>
            <a:r>
              <a:rPr lang="en-US" dirty="0"/>
              <a:t> a </a:t>
            </a:r>
            <a:r>
              <a:rPr lang="en-US" dirty="0" err="1"/>
              <a:t>questo</a:t>
            </a:r>
            <a:r>
              <a:rPr lang="en-US" dirty="0"/>
              <a:t> </a:t>
            </a:r>
            <a:r>
              <a:rPr lang="en-US" dirty="0" err="1"/>
              <a:t>sono</a:t>
            </a:r>
            <a:r>
              <a:rPr lang="en-US" dirty="0"/>
              <a:t> </a:t>
            </a:r>
            <a:r>
              <a:rPr lang="en-US" dirty="0" err="1"/>
              <a:t>stati</a:t>
            </a:r>
            <a:r>
              <a:rPr lang="en-US" dirty="0"/>
              <a:t> </a:t>
            </a:r>
            <a:r>
              <a:rPr lang="en-US" dirty="0" err="1"/>
              <a:t>individuati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referenti</a:t>
            </a:r>
            <a:r>
              <a:rPr lang="en-US" dirty="0"/>
              <a:t> </a:t>
            </a:r>
            <a:r>
              <a:rPr lang="en-US" dirty="0" err="1"/>
              <a:t>degli</a:t>
            </a:r>
            <a:r>
              <a:rPr lang="en-US" dirty="0"/>
              <a:t> </a:t>
            </a:r>
            <a:r>
              <a:rPr lang="en-US" dirty="0" err="1"/>
              <a:t>uffici</a:t>
            </a:r>
            <a:r>
              <a:rPr lang="en-US" dirty="0"/>
              <a:t> </a:t>
            </a:r>
            <a:r>
              <a:rPr lang="en-US" dirty="0" err="1"/>
              <a:t>coinvolti</a:t>
            </a:r>
            <a:r>
              <a:rPr lang="en-US" dirty="0"/>
              <a:t> per </a:t>
            </a:r>
            <a:r>
              <a:rPr lang="en-US" dirty="0" err="1"/>
              <a:t>mappare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processi</a:t>
            </a:r>
            <a:r>
              <a:rPr lang="en-US" dirty="0"/>
              <a:t> di </a:t>
            </a:r>
            <a:r>
              <a:rPr lang="en-US" dirty="0" err="1"/>
              <a:t>lavoro</a:t>
            </a:r>
            <a:r>
              <a:rPr lang="en-US" dirty="0"/>
              <a:t>. Da qui </a:t>
            </a:r>
            <a:r>
              <a:rPr lang="en-US" dirty="0" err="1"/>
              <a:t>abbiamo</a:t>
            </a:r>
            <a:r>
              <a:rPr lang="en-US" dirty="0"/>
              <a:t> </a:t>
            </a:r>
            <a:r>
              <a:rPr lang="en-US" dirty="0" err="1"/>
              <a:t>potuto</a:t>
            </a:r>
            <a:r>
              <a:rPr lang="en-US" dirty="0"/>
              <a:t> </a:t>
            </a:r>
            <a:r>
              <a:rPr lang="en-US" dirty="0" err="1"/>
              <a:t>individuare</a:t>
            </a:r>
            <a:r>
              <a:rPr lang="en-US" dirty="0"/>
              <a:t> le </a:t>
            </a:r>
            <a:r>
              <a:rPr lang="en-US" dirty="0" err="1"/>
              <a:t>criticità</a:t>
            </a:r>
            <a:r>
              <a:rPr lang="en-US" dirty="0"/>
              <a:t> e </a:t>
            </a:r>
            <a:r>
              <a:rPr lang="en-US" dirty="0" err="1"/>
              <a:t>proporre</a:t>
            </a:r>
            <a:r>
              <a:rPr lang="en-US" dirty="0"/>
              <a:t> </a:t>
            </a:r>
            <a:r>
              <a:rPr lang="en-US" dirty="0" err="1"/>
              <a:t>delle</a:t>
            </a:r>
            <a:r>
              <a:rPr lang="en-US" dirty="0"/>
              <a:t> </a:t>
            </a:r>
            <a:r>
              <a:rPr lang="en-US" dirty="0" err="1"/>
              <a:t>soluzioni</a:t>
            </a:r>
            <a:r>
              <a:rPr lang="en-US" dirty="0"/>
              <a:t>,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abbiamo</a:t>
            </a:r>
            <a:r>
              <a:rPr lang="en-US" dirty="0"/>
              <a:t> </a:t>
            </a:r>
            <a:r>
              <a:rPr lang="en-US" dirty="0" err="1"/>
              <a:t>concretizzato</a:t>
            </a:r>
            <a:r>
              <a:rPr lang="en-US" dirty="0"/>
              <a:t> in un </a:t>
            </a:r>
            <a:r>
              <a:rPr lang="en-US" dirty="0" err="1"/>
              <a:t>prototipo</a:t>
            </a:r>
            <a:r>
              <a:rPr lang="en-US" dirty="0"/>
              <a:t> </a:t>
            </a:r>
            <a:r>
              <a:rPr lang="en-US" dirty="0" err="1"/>
              <a:t>sw</a:t>
            </a:r>
            <a:r>
              <a:rPr lang="en-US" dirty="0"/>
              <a:t>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attualmente</a:t>
            </a:r>
            <a:r>
              <a:rPr lang="en-US" dirty="0"/>
              <a:t> </a:t>
            </a:r>
            <a:r>
              <a:rPr lang="en-US" dirty="0" err="1"/>
              <a:t>è</a:t>
            </a:r>
            <a:r>
              <a:rPr lang="en-US" dirty="0"/>
              <a:t> in </a:t>
            </a:r>
            <a:r>
              <a:rPr lang="en-US" dirty="0" err="1"/>
              <a:t>fase</a:t>
            </a:r>
            <a:r>
              <a:rPr lang="en-US" dirty="0"/>
              <a:t> di studio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D4867-C603-4BA4-83CB-377FBE0621B7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5536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Qui </a:t>
            </a:r>
            <a:r>
              <a:rPr lang="en-US" dirty="0" err="1"/>
              <a:t>sono</a:t>
            </a:r>
            <a:r>
              <a:rPr lang="en-US" dirty="0"/>
              <a:t> </a:t>
            </a:r>
            <a:r>
              <a:rPr lang="en-US" dirty="0" err="1"/>
              <a:t>riportati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diagrammi</a:t>
            </a:r>
            <a:r>
              <a:rPr lang="en-US" dirty="0"/>
              <a:t> </a:t>
            </a:r>
            <a:r>
              <a:rPr lang="en-US" dirty="0" err="1"/>
              <a:t>uml</a:t>
            </a:r>
            <a:r>
              <a:rPr lang="en-US" dirty="0"/>
              <a:t>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descrivono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processi</a:t>
            </a:r>
            <a:r>
              <a:rPr lang="en-US" dirty="0"/>
              <a:t> </a:t>
            </a:r>
            <a:r>
              <a:rPr lang="en-US" dirty="0" err="1"/>
              <a:t>nei</a:t>
            </a:r>
            <a:r>
              <a:rPr lang="en-US" dirty="0"/>
              <a:t> </a:t>
            </a:r>
            <a:r>
              <a:rPr lang="en-US" dirty="0" err="1"/>
              <a:t>diversi</a:t>
            </a:r>
            <a:r>
              <a:rPr lang="en-US" dirty="0"/>
              <a:t> </a:t>
            </a:r>
            <a:r>
              <a:rPr lang="en-US" dirty="0" err="1"/>
              <a:t>uffici</a:t>
            </a:r>
            <a:r>
              <a:rPr lang="en-US" dirty="0"/>
              <a:t>. </a:t>
            </a:r>
            <a:r>
              <a:rPr lang="en-US" dirty="0" err="1"/>
              <a:t>Sono</a:t>
            </a:r>
            <a:r>
              <a:rPr lang="en-US" dirty="0"/>
              <a:t> </a:t>
            </a:r>
            <a:r>
              <a:rPr lang="en-US" dirty="0" err="1"/>
              <a:t>stati</a:t>
            </a:r>
            <a:r>
              <a:rPr lang="en-US" dirty="0"/>
              <a:t> </a:t>
            </a:r>
            <a:r>
              <a:rPr lang="en-US" dirty="0" err="1"/>
              <a:t>analizzati</a:t>
            </a:r>
            <a:r>
              <a:rPr lang="en-US" dirty="0"/>
              <a:t> -&gt; </a:t>
            </a:r>
            <a:r>
              <a:rPr lang="en-US" dirty="0" err="1"/>
              <a:t>colli</a:t>
            </a:r>
            <a:r>
              <a:rPr lang="en-US" dirty="0"/>
              <a:t> di </a:t>
            </a:r>
            <a:r>
              <a:rPr lang="en-US" dirty="0" err="1"/>
              <a:t>bottiglia</a:t>
            </a:r>
            <a:r>
              <a:rPr lang="en-US" dirty="0"/>
              <a:t> + </a:t>
            </a:r>
            <a:r>
              <a:rPr lang="en-US" dirty="0" err="1"/>
              <a:t>ottimizzazioni</a:t>
            </a:r>
            <a:r>
              <a:rPr lang="en-US" dirty="0"/>
              <a:t>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da </a:t>
            </a:r>
            <a:r>
              <a:rPr lang="en-US" dirty="0" err="1"/>
              <a:t>questi</a:t>
            </a:r>
            <a:r>
              <a:rPr lang="en-US" dirty="0"/>
              <a:t> </a:t>
            </a:r>
            <a:r>
              <a:rPr lang="en-US" dirty="0" err="1"/>
              <a:t>sono</a:t>
            </a:r>
            <a:r>
              <a:rPr lang="en-US" dirty="0"/>
              <a:t> state individuate diverse </a:t>
            </a:r>
            <a:r>
              <a:rPr lang="en-US" dirty="0" err="1"/>
              <a:t>criticità</a:t>
            </a:r>
            <a:r>
              <a:rPr lang="en-US" dirty="0"/>
              <a:t>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abbiamo</a:t>
            </a:r>
            <a:r>
              <a:rPr lang="en-US" dirty="0"/>
              <a:t> </a:t>
            </a:r>
            <a:r>
              <a:rPr lang="en-US" dirty="0" err="1"/>
              <a:t>diviso</a:t>
            </a:r>
            <a:r>
              <a:rPr lang="en-US" dirty="0"/>
              <a:t> in 2 </a:t>
            </a:r>
            <a:r>
              <a:rPr lang="en-US" dirty="0" err="1"/>
              <a:t>classi</a:t>
            </a:r>
            <a:r>
              <a:rPr lang="en-US" dirty="0"/>
              <a:t>: non </a:t>
            </a:r>
            <a:r>
              <a:rPr lang="en-US" dirty="0" err="1"/>
              <a:t>risolvibili</a:t>
            </a:r>
            <a:r>
              <a:rPr lang="en-US" dirty="0"/>
              <a:t> e </a:t>
            </a:r>
            <a:r>
              <a:rPr lang="en-US" dirty="0" err="1"/>
              <a:t>risolvibili</a:t>
            </a:r>
            <a:r>
              <a:rPr lang="en-US" dirty="0"/>
              <a:t> </a:t>
            </a:r>
            <a:r>
              <a:rPr lang="en-US" dirty="0" err="1"/>
              <a:t>affrontate</a:t>
            </a:r>
            <a:r>
              <a:rPr lang="en-US" dirty="0"/>
              <a:t> con </a:t>
            </a:r>
            <a:r>
              <a:rPr lang="en-US" dirty="0" err="1"/>
              <a:t>prototipo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D4867-C603-4BA4-83CB-377FBE0621B7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5160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le </a:t>
            </a:r>
            <a:r>
              <a:rPr lang="en-US" dirty="0" err="1"/>
              <a:t>criticità</a:t>
            </a:r>
            <a:r>
              <a:rPr lang="en-US" dirty="0"/>
              <a:t> non </a:t>
            </a:r>
            <a:r>
              <a:rPr lang="en-US" dirty="0" err="1"/>
              <a:t>risolvibili</a:t>
            </a:r>
            <a:r>
              <a:rPr lang="en-US" dirty="0"/>
              <a:t> </a:t>
            </a:r>
            <a:r>
              <a:rPr lang="en-US" dirty="0" err="1"/>
              <a:t>sono</a:t>
            </a:r>
            <a:r>
              <a:rPr lang="en-US" dirty="0"/>
              <a:t> </a:t>
            </a:r>
            <a:r>
              <a:rPr lang="en-US" dirty="0" err="1"/>
              <a:t>tutte</a:t>
            </a:r>
            <a:r>
              <a:rPr lang="en-US" dirty="0"/>
              <a:t> quelle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coinvolgono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sistemi</a:t>
            </a:r>
            <a:r>
              <a:rPr lang="en-US" dirty="0"/>
              <a:t> </a:t>
            </a:r>
            <a:r>
              <a:rPr lang="en-US" dirty="0" err="1"/>
              <a:t>ministeriali</a:t>
            </a:r>
            <a:r>
              <a:rPr lang="en-US" dirty="0"/>
              <a:t>, </a:t>
            </a:r>
            <a:r>
              <a:rPr lang="en-US" dirty="0" err="1"/>
              <a:t>su</a:t>
            </a:r>
            <a:r>
              <a:rPr lang="en-US" dirty="0"/>
              <a:t> cui non </a:t>
            </a:r>
            <a:r>
              <a:rPr lang="en-US" dirty="0" err="1"/>
              <a:t>abbiamo</a:t>
            </a:r>
            <a:r>
              <a:rPr lang="en-US" dirty="0"/>
              <a:t> </a:t>
            </a:r>
            <a:r>
              <a:rPr lang="en-US" dirty="0" err="1"/>
              <a:t>possibilità</a:t>
            </a:r>
            <a:r>
              <a:rPr lang="en-US" dirty="0"/>
              <a:t> di </a:t>
            </a:r>
            <a:r>
              <a:rPr lang="en-US" dirty="0" err="1"/>
              <a:t>intervenire</a:t>
            </a:r>
            <a:r>
              <a:rPr lang="en-US" dirty="0"/>
              <a:t>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queste</a:t>
            </a:r>
            <a:r>
              <a:rPr lang="en-US" dirty="0"/>
              <a:t> </a:t>
            </a:r>
            <a:r>
              <a:rPr lang="en-US" dirty="0" err="1"/>
              <a:t>abbiamo</a:t>
            </a:r>
            <a:r>
              <a:rPr lang="en-US" dirty="0"/>
              <a:t> la </a:t>
            </a:r>
            <a:r>
              <a:rPr lang="en-US" dirty="0" err="1"/>
              <a:t>difficoltà</a:t>
            </a:r>
            <a:r>
              <a:rPr lang="en-US" dirty="0"/>
              <a:t> di </a:t>
            </a:r>
            <a:r>
              <a:rPr lang="en-US" dirty="0" err="1"/>
              <a:t>utilizzo</a:t>
            </a:r>
            <a:r>
              <a:rPr lang="en-US" dirty="0"/>
              <a:t>, la </a:t>
            </a:r>
            <a:r>
              <a:rPr lang="en-US" dirty="0" err="1"/>
              <a:t>mancanza</a:t>
            </a:r>
            <a:r>
              <a:rPr lang="en-US" dirty="0"/>
              <a:t> di </a:t>
            </a:r>
            <a:r>
              <a:rPr lang="en-US" dirty="0" err="1"/>
              <a:t>funzioni</a:t>
            </a:r>
            <a:r>
              <a:rPr lang="en-US" dirty="0"/>
              <a:t> e, </a:t>
            </a:r>
            <a:r>
              <a:rPr lang="en-US" dirty="0" err="1"/>
              <a:t>soprattutto</a:t>
            </a:r>
            <a:r>
              <a:rPr lang="en-US" dirty="0"/>
              <a:t>, la </a:t>
            </a:r>
            <a:r>
              <a:rPr lang="en-US" dirty="0" err="1"/>
              <a:t>mancanza</a:t>
            </a:r>
            <a:r>
              <a:rPr lang="en-US" dirty="0"/>
              <a:t> di una base di </a:t>
            </a:r>
            <a:r>
              <a:rPr lang="en-US" dirty="0" err="1"/>
              <a:t>dati</a:t>
            </a:r>
            <a:r>
              <a:rPr lang="en-US" dirty="0"/>
              <a:t> </a:t>
            </a:r>
            <a:r>
              <a:rPr lang="en-US" dirty="0" err="1"/>
              <a:t>condivisa</a:t>
            </a:r>
            <a:endParaRPr lang="en-US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D4867-C603-4BA4-83CB-377FBE0621B7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3560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/>
              <a:t>le </a:t>
            </a:r>
            <a:r>
              <a:rPr lang="en-US" dirty="0" err="1"/>
              <a:t>criticità</a:t>
            </a:r>
            <a:r>
              <a:rPr lang="en-US" dirty="0"/>
              <a:t> non </a:t>
            </a:r>
            <a:r>
              <a:rPr lang="en-US" dirty="0" err="1"/>
              <a:t>risolvibili</a:t>
            </a:r>
            <a:r>
              <a:rPr lang="en-US" dirty="0"/>
              <a:t> </a:t>
            </a:r>
            <a:r>
              <a:rPr lang="en-US" dirty="0" err="1"/>
              <a:t>sono</a:t>
            </a:r>
            <a:r>
              <a:rPr lang="en-US" dirty="0"/>
              <a:t> </a:t>
            </a:r>
            <a:r>
              <a:rPr lang="en-US" dirty="0" err="1"/>
              <a:t>tutte</a:t>
            </a:r>
            <a:r>
              <a:rPr lang="en-US" dirty="0"/>
              <a:t> quelle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coinvolgono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sistemi</a:t>
            </a:r>
            <a:r>
              <a:rPr lang="en-US" dirty="0"/>
              <a:t> </a:t>
            </a:r>
            <a:r>
              <a:rPr lang="en-US" dirty="0" err="1"/>
              <a:t>ministeriali</a:t>
            </a:r>
            <a:r>
              <a:rPr lang="en-US" dirty="0"/>
              <a:t>, </a:t>
            </a:r>
            <a:r>
              <a:rPr lang="en-US" dirty="0" err="1"/>
              <a:t>su</a:t>
            </a:r>
            <a:r>
              <a:rPr lang="en-US" dirty="0"/>
              <a:t> cui non </a:t>
            </a:r>
            <a:r>
              <a:rPr lang="en-US" dirty="0" err="1"/>
              <a:t>abbiamo</a:t>
            </a:r>
            <a:r>
              <a:rPr lang="en-US" dirty="0"/>
              <a:t> </a:t>
            </a:r>
            <a:r>
              <a:rPr lang="en-US" dirty="0" err="1"/>
              <a:t>possibilità</a:t>
            </a:r>
            <a:r>
              <a:rPr lang="en-US" dirty="0"/>
              <a:t> di </a:t>
            </a:r>
            <a:r>
              <a:rPr lang="en-US" dirty="0" err="1"/>
              <a:t>intervenire</a:t>
            </a:r>
            <a:r>
              <a:rPr lang="en-US" dirty="0"/>
              <a:t>.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queste</a:t>
            </a:r>
            <a:r>
              <a:rPr lang="en-US" dirty="0"/>
              <a:t> </a:t>
            </a:r>
            <a:r>
              <a:rPr lang="en-US" dirty="0" err="1"/>
              <a:t>abbiamo</a:t>
            </a:r>
            <a:r>
              <a:rPr lang="en-US" dirty="0"/>
              <a:t> la </a:t>
            </a:r>
            <a:r>
              <a:rPr lang="en-US" dirty="0" err="1"/>
              <a:t>difficoltà</a:t>
            </a:r>
            <a:r>
              <a:rPr lang="en-US" dirty="0"/>
              <a:t> di </a:t>
            </a:r>
            <a:r>
              <a:rPr lang="en-US" dirty="0" err="1"/>
              <a:t>utilizzo</a:t>
            </a:r>
            <a:r>
              <a:rPr lang="en-US" dirty="0"/>
              <a:t>, la </a:t>
            </a:r>
            <a:r>
              <a:rPr lang="en-US" dirty="0" err="1"/>
              <a:t>mancanza</a:t>
            </a:r>
            <a:r>
              <a:rPr lang="en-US" dirty="0"/>
              <a:t> di </a:t>
            </a:r>
            <a:r>
              <a:rPr lang="en-US" dirty="0" err="1"/>
              <a:t>funzioni</a:t>
            </a:r>
            <a:r>
              <a:rPr lang="en-US" dirty="0"/>
              <a:t> e, </a:t>
            </a:r>
            <a:r>
              <a:rPr lang="en-US" dirty="0" err="1"/>
              <a:t>soprattutto</a:t>
            </a:r>
            <a:r>
              <a:rPr lang="en-US" dirty="0"/>
              <a:t>, la </a:t>
            </a:r>
            <a:r>
              <a:rPr lang="en-US" dirty="0" err="1"/>
              <a:t>mancanza</a:t>
            </a:r>
            <a:r>
              <a:rPr lang="en-US" dirty="0"/>
              <a:t> di una base di </a:t>
            </a:r>
            <a:r>
              <a:rPr lang="en-US" dirty="0" err="1"/>
              <a:t>dati</a:t>
            </a:r>
            <a:r>
              <a:rPr lang="en-US" dirty="0"/>
              <a:t> </a:t>
            </a:r>
            <a:r>
              <a:rPr lang="en-US" dirty="0" err="1"/>
              <a:t>condivisa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D4867-C603-4BA4-83CB-377FBE0621B7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001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DII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D4867-C603-4BA4-83CB-377FBE0621B7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6843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DII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D4867-C603-4BA4-83CB-377FBE0621B7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0203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/>
              <a:t>concludendo</a:t>
            </a:r>
            <a:r>
              <a:rPr lang="en-US" dirty="0"/>
              <a:t>, </a:t>
            </a:r>
            <a:r>
              <a:rPr lang="en-US" dirty="0" err="1"/>
              <a:t>grazie</a:t>
            </a:r>
            <a:r>
              <a:rPr lang="en-US" dirty="0"/>
              <a:t> a </a:t>
            </a:r>
            <a:r>
              <a:rPr lang="en-US" dirty="0" err="1"/>
              <a:t>questo</a:t>
            </a:r>
            <a:r>
              <a:rPr lang="en-US" dirty="0"/>
              <a:t> </a:t>
            </a:r>
            <a:r>
              <a:rPr lang="en-US" dirty="0" err="1"/>
              <a:t>prot</a:t>
            </a:r>
            <a:r>
              <a:rPr lang="en-US" dirty="0"/>
              <a:t> </a:t>
            </a:r>
            <a:r>
              <a:rPr lang="en-US" dirty="0" err="1"/>
              <a:t>sw</a:t>
            </a:r>
            <a:r>
              <a:rPr lang="en-US" dirty="0"/>
              <a:t> </a:t>
            </a:r>
            <a:r>
              <a:rPr lang="en-US" dirty="0" err="1"/>
              <a:t>abbiamo</a:t>
            </a:r>
            <a:r>
              <a:rPr lang="en-US" dirty="0"/>
              <a:t> </a:t>
            </a:r>
            <a:r>
              <a:rPr lang="en-US" dirty="0" err="1"/>
              <a:t>potuto</a:t>
            </a:r>
            <a:r>
              <a:rPr lang="en-US" dirty="0"/>
              <a:t> </a:t>
            </a:r>
            <a:r>
              <a:rPr lang="en-US" dirty="0" err="1"/>
              <a:t>automatizzare</a:t>
            </a:r>
            <a:r>
              <a:rPr lang="en-US" dirty="0"/>
              <a:t> le </a:t>
            </a:r>
            <a:r>
              <a:rPr lang="en-US" dirty="0" err="1"/>
              <a:t>operazioni</a:t>
            </a:r>
            <a:r>
              <a:rPr lang="en-US" dirty="0"/>
              <a:t> </a:t>
            </a:r>
            <a:r>
              <a:rPr lang="en-US" dirty="0" err="1"/>
              <a:t>ripetute</a:t>
            </a:r>
            <a:r>
              <a:rPr lang="en-US" dirty="0"/>
              <a:t> </a:t>
            </a:r>
            <a:r>
              <a:rPr lang="en-US" dirty="0" err="1"/>
              <a:t>incrementando</a:t>
            </a:r>
            <a:r>
              <a:rPr lang="en-US" dirty="0"/>
              <a:t> la </a:t>
            </a:r>
            <a:r>
              <a:rPr lang="en-US" dirty="0" err="1"/>
              <a:t>velocità</a:t>
            </a:r>
            <a:r>
              <a:rPr lang="en-US" dirty="0"/>
              <a:t> di </a:t>
            </a:r>
            <a:r>
              <a:rPr lang="en-US" dirty="0" err="1"/>
              <a:t>esecuzione</a:t>
            </a:r>
            <a:r>
              <a:rPr lang="en-US" dirty="0"/>
              <a:t>, </a:t>
            </a:r>
            <a:r>
              <a:rPr lang="en-US" dirty="0" err="1"/>
              <a:t>migliorato</a:t>
            </a:r>
            <a:r>
              <a:rPr lang="en-US" dirty="0"/>
              <a:t> </a:t>
            </a:r>
            <a:r>
              <a:rPr lang="en-US" dirty="0" err="1"/>
              <a:t>l’efficienza</a:t>
            </a:r>
            <a:r>
              <a:rPr lang="en-US" dirty="0"/>
              <a:t> e </a:t>
            </a:r>
            <a:r>
              <a:rPr lang="en-US" dirty="0" err="1"/>
              <a:t>l’efficacia</a:t>
            </a:r>
            <a:r>
              <a:rPr lang="en-US" dirty="0"/>
              <a:t> per la </a:t>
            </a:r>
            <a:r>
              <a:rPr lang="en-US" dirty="0" err="1"/>
              <a:t>tracciabilità</a:t>
            </a:r>
            <a:r>
              <a:rPr lang="en-US" dirty="0"/>
              <a:t>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fascicoli</a:t>
            </a:r>
            <a:r>
              <a:rPr lang="en-US" dirty="0"/>
              <a:t>, </a:t>
            </a:r>
            <a:r>
              <a:rPr lang="en-US" dirty="0" err="1"/>
              <a:t>introdotto</a:t>
            </a:r>
            <a:r>
              <a:rPr lang="en-US" dirty="0"/>
              <a:t> una </a:t>
            </a:r>
            <a:r>
              <a:rPr lang="en-US" dirty="0" err="1"/>
              <a:t>funzione</a:t>
            </a:r>
            <a:r>
              <a:rPr lang="en-US" dirty="0"/>
              <a:t> per il </a:t>
            </a:r>
            <a:r>
              <a:rPr lang="en-US" dirty="0" err="1"/>
              <a:t>monitoraggio</a:t>
            </a:r>
            <a:r>
              <a:rPr lang="en-US" dirty="0"/>
              <a:t> </a:t>
            </a:r>
            <a:r>
              <a:rPr lang="en-US" dirty="0" err="1"/>
              <a:t>automatico</a:t>
            </a:r>
            <a:r>
              <a:rPr lang="en-US" dirty="0"/>
              <a:t> e </a:t>
            </a:r>
            <a:r>
              <a:rPr lang="en-US" dirty="0" err="1"/>
              <a:t>l’automatizzazione</a:t>
            </a:r>
            <a:r>
              <a:rPr lang="en-US" dirty="0"/>
              <a:t> per la </a:t>
            </a:r>
            <a:r>
              <a:rPr lang="en-US" dirty="0" err="1"/>
              <a:t>realizzazione</a:t>
            </a:r>
            <a:r>
              <a:rPr lang="en-US" dirty="0"/>
              <a:t> </a:t>
            </a:r>
            <a:r>
              <a:rPr lang="en-US" dirty="0" err="1"/>
              <a:t>delle</a:t>
            </a:r>
            <a:r>
              <a:rPr lang="en-US" dirty="0"/>
              <a:t> </a:t>
            </a:r>
            <a:r>
              <a:rPr lang="en-US" dirty="0" err="1"/>
              <a:t>statistiche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D4867-C603-4BA4-83CB-377FBE0621B7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1074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784102-C2E4-C4DF-0816-0650E0728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225C1EE-0C6B-D59C-2C60-463FD2A410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A3490CD-A3C5-2400-C725-984573269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E0C11D4-B890-E540-E568-29FA9197B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D301C36-9E31-E08D-8745-D7CE338A1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51996"/>
      </p:ext>
    </p:extLst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304C965-C2D8-1989-BA3D-A4352A631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BD67FB4-9523-B7DE-3FD9-9E83821D4D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9C09976-7E82-32D1-08CA-676DD2E24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E48317E-A7A5-FBDD-A312-4F7E56DEE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647F68A-D19A-144F-7B3C-414955B5E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362966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E0E09062-3EAA-6A13-2482-68838DD65C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1C99215-AF46-AB56-3BB6-2B7CF26581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247CD4B-3FAF-DD40-0143-C6EFF597E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4760C38-490D-98D4-DA66-3F9FD94A6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2834C18-F841-2A74-F7B8-68E7FB023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406631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15DE9D-2CFA-BB31-EFA3-02BC79F7D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89792D1-62D2-6D92-02DC-8156C9141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2119A5-54BF-731D-8136-3463DE6DB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B40649A-E950-3D89-B360-693351611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843858C-DAE0-DA3C-A577-5DAA9A2C0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660701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B0D2DA-21D5-A3A2-1CFD-13895558B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F1C2934-5DBB-A72E-D594-535C62DBF7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2C4261E-37C4-A09B-9D6E-E6F8385AC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A2EB64-598E-CC52-E1CB-3751CDA90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25BAAD2-3E3C-8251-96EC-0D32A7CA4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826816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2BE7A4B-D996-E326-7B55-FDF974EDE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CF01150-547A-A7F9-EEF8-F723B19CDB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96840CB-8AED-5946-5E17-3A1E07AD9A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9ABE18F-5415-B038-C4D2-3E0A29CB3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565993-BFEA-BF4D-7EED-7FBADFF9B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D64EBF1-218E-733A-B3B9-BBD36686E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93226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7357722-E1A7-AB8E-1452-BBDEFDC34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921B383-63D5-7B4F-45D7-714AE191A2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A670BF6-0FDE-4FA3-0794-33F86FEF8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B45F65D-C7A9-A745-BEDB-8FA36C9E41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773F16A-DDC5-97CD-4AB4-001F84D83A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6FE3458-56F6-8AF6-812D-11B10D54F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FD5A580-65A0-3A09-7E3A-C42BFEED2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32B776D5-D402-923F-DE9E-E6CDBE4E4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988723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C10DE8-5F8A-FA6C-29D3-734E5C916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45508DE-52D0-E874-B8F8-8D46AA6D1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7F1A5DB-AC74-990C-FFC0-7AFC34D63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CAB5453-EF9B-357A-564D-663A3631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61870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9A6F776-619D-5C04-1F42-123798D89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3E97A5B-3846-47C9-00D0-4D07B800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94ADCC8-E42D-C550-2612-6103BB1B2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42834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B1FC353-7A2A-1408-4384-5239F16DF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06A9A11-BC1F-8A7D-58C5-9D48EA59B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DBD4032-6766-3D8A-4CE2-2CE1416C3F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2D6948B-B555-3ED9-5D66-656E032F4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C304BC1-B60A-D17D-8165-C7DD0EA4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5C78E55-5DC3-6266-2EE1-115DF07E7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760018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5A9E76-6F9A-F6D4-32BE-FA1237E3E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65FF5ED-4CD8-3F24-4085-B7B01948B1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58031DE-7BAD-A6C7-EDDA-5B653EEB4E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0934C73-D4E0-C34C-9CA9-54B265DFF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8B3AF43-0E22-A6B5-40ED-32E062C93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F0CE7DE-F106-3026-5AFE-F529478E7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415159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C86DC42-AC38-97D7-C8CA-E034E561E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3E14D0A-9E25-3AC1-DDFB-7775B64FB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BDC1BCF-7D59-DA32-1B2F-9C7DC17522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69C88-B244-455D-A017-012B25B1ACDD}" type="datetimeFigureOut">
              <a:rPr lang="en-US" smtClean="0"/>
              <a:pPr/>
              <a:t>11/30/23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F1F09C5-1C11-BB89-6ED0-B8E50E2B57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1AEDE4E-4AD6-E963-E028-51120A3121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E569E-9B7C-4CB9-AB80-C0841F922CFF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51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wipe dir="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A297797-5C89-4791-8204-AB071FA1F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69BBA9B-8F4E-4D2B-BEFA-41A475443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415188" y="-231223"/>
            <a:ext cx="1409491" cy="1876653"/>
          </a:xfrm>
          <a:custGeom>
            <a:avLst/>
            <a:gdLst>
              <a:gd name="connsiteX0" fmla="*/ 0 w 1409491"/>
              <a:gd name="connsiteY0" fmla="*/ 643075 h 1876653"/>
              <a:gd name="connsiteX1" fmla="*/ 643075 w 1409491"/>
              <a:gd name="connsiteY1" fmla="*/ 0 h 1876653"/>
              <a:gd name="connsiteX2" fmla="*/ 1409491 w 1409491"/>
              <a:gd name="connsiteY2" fmla="*/ 0 h 1876653"/>
              <a:gd name="connsiteX3" fmla="*/ 1409491 w 1409491"/>
              <a:gd name="connsiteY3" fmla="*/ 1876653 h 1876653"/>
              <a:gd name="connsiteX4" fmla="*/ 1233578 w 1409491"/>
              <a:gd name="connsiteY4" fmla="*/ 1876653 h 187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491" h="1876653">
                <a:moveTo>
                  <a:pt x="0" y="643075"/>
                </a:moveTo>
                <a:lnTo>
                  <a:pt x="643075" y="0"/>
                </a:lnTo>
                <a:lnTo>
                  <a:pt x="1409491" y="0"/>
                </a:lnTo>
                <a:lnTo>
                  <a:pt x="1409491" y="1876653"/>
                </a:lnTo>
                <a:lnTo>
                  <a:pt x="1233578" y="18766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1012D1-8033-40B1-9EC0-91390FFC7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01285" y="128278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80943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D291F021-C45C-4D44-A2B8-A789E386C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3444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D706BA7-2C63-4E02-240A-CFBFE4D4EE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99"/>
          <a:stretch/>
        </p:blipFill>
        <p:spPr>
          <a:xfrm>
            <a:off x="200718" y="5872431"/>
            <a:ext cx="1933511" cy="83424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92A948A-4BAD-2C3B-93B6-3932C44F4ED1}"/>
              </a:ext>
            </a:extLst>
          </p:cNvPr>
          <p:cNvSpPr txBox="1"/>
          <p:nvPr/>
        </p:nvSpPr>
        <p:spPr>
          <a:xfrm>
            <a:off x="802860" y="604199"/>
            <a:ext cx="10899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accent1">
                    <a:lumMod val="75000"/>
                  </a:schemeClr>
                </a:solidFill>
                <a:latin typeface="Garamond" panose="02020404030301010803" pitchFamily="18" charset="0"/>
              </a:rPr>
              <a:t>PROGETTO PILOTA SUL CONTROLLO DI GESTIONE</a:t>
            </a:r>
          </a:p>
        </p:txBody>
      </p:sp>
      <p:pic>
        <p:nvPicPr>
          <p:cNvPr id="10" name="Google Shape;73;g27ce473960d_0_5">
            <a:extLst>
              <a:ext uri="{FF2B5EF4-FFF2-40B4-BE49-F238E27FC236}">
                <a16:creationId xmlns:a16="http://schemas.microsoft.com/office/drawing/2014/main" id="{9BBA4CA0-DBEA-5E4F-A8B6-3F233F30881D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435477" y="2112996"/>
            <a:ext cx="642252" cy="58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74;g27ce473960d_0_5">
            <a:extLst>
              <a:ext uri="{FF2B5EF4-FFF2-40B4-BE49-F238E27FC236}">
                <a16:creationId xmlns:a16="http://schemas.microsoft.com/office/drawing/2014/main" id="{4DE6DF0F-8B8D-E646-BB81-41F654E5FC26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435477" y="2892631"/>
            <a:ext cx="642252" cy="5847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A77E810E-922E-934D-A616-F9F8955C0282}"/>
              </a:ext>
            </a:extLst>
          </p:cNvPr>
          <p:cNvSpPr txBox="1"/>
          <p:nvPr/>
        </p:nvSpPr>
        <p:spPr>
          <a:xfrm>
            <a:off x="2220979" y="2244658"/>
            <a:ext cx="8857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Incremento della velocità di esecuzione dei processi eseguiti presso gli uffici giudiziari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914C8E8-29EE-3042-A15D-21BE3FC887AF}"/>
              </a:ext>
            </a:extLst>
          </p:cNvPr>
          <p:cNvSpPr txBox="1"/>
          <p:nvPr/>
        </p:nvSpPr>
        <p:spPr>
          <a:xfrm>
            <a:off x="2220979" y="2819070"/>
            <a:ext cx="8311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Incremento dell’efficacia e dell’efficienza per quanto riguarda la tracciabilità dello stato dei fascicoli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D19A8A7-E1C6-1744-963A-71583493F833}"/>
              </a:ext>
            </a:extLst>
          </p:cNvPr>
          <p:cNvSpPr txBox="1"/>
          <p:nvPr/>
        </p:nvSpPr>
        <p:spPr>
          <a:xfrm>
            <a:off x="2134229" y="1600291"/>
            <a:ext cx="4073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i="1" dirty="0">
                <a:solidFill>
                  <a:srgbClr val="F2B300"/>
                </a:solidFill>
                <a:latin typeface="Garamond" panose="02020404030301010803" pitchFamily="18" charset="0"/>
              </a:rPr>
              <a:t>Obiettivi del progetto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1EE4C2A-E0A6-0C41-A417-83F639D1826B}"/>
              </a:ext>
            </a:extLst>
          </p:cNvPr>
          <p:cNvSpPr txBox="1"/>
          <p:nvPr/>
        </p:nvSpPr>
        <p:spPr>
          <a:xfrm>
            <a:off x="2220979" y="3666166"/>
            <a:ext cx="2289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i="1" dirty="0">
                <a:solidFill>
                  <a:srgbClr val="F2B300"/>
                </a:solidFill>
                <a:latin typeface="Garamond" panose="02020404030301010803" pitchFamily="18" charset="0"/>
              </a:rPr>
              <a:t>Fasi del lavoro</a:t>
            </a: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42E866F4-64ED-AC4E-8A87-4DA1D47C39DD}"/>
              </a:ext>
            </a:extLst>
          </p:cNvPr>
          <p:cNvGrpSpPr/>
          <p:nvPr/>
        </p:nvGrpSpPr>
        <p:grpSpPr>
          <a:xfrm>
            <a:off x="667267" y="4212455"/>
            <a:ext cx="10857466" cy="1642246"/>
            <a:chOff x="-488609" y="4745369"/>
            <a:chExt cx="17855491" cy="2539695"/>
          </a:xfrm>
        </p:grpSpPr>
        <p:sp>
          <p:nvSpPr>
            <p:cNvPr id="18" name="Google Shape;81;p3">
              <a:extLst>
                <a:ext uri="{FF2B5EF4-FFF2-40B4-BE49-F238E27FC236}">
                  <a16:creationId xmlns:a16="http://schemas.microsoft.com/office/drawing/2014/main" id="{A307DEFF-C5F9-D249-8C80-D497B4BC9380}"/>
                </a:ext>
              </a:extLst>
            </p:cNvPr>
            <p:cNvSpPr/>
            <p:nvPr/>
          </p:nvSpPr>
          <p:spPr>
            <a:xfrm>
              <a:off x="994125" y="5333025"/>
              <a:ext cx="16074967" cy="71117"/>
            </a:xfrm>
            <a:custGeom>
              <a:avLst/>
              <a:gdLst/>
              <a:ahLst/>
              <a:cxnLst/>
              <a:rect l="l" t="t" r="r" b="b"/>
              <a:pathLst>
                <a:path w="3442177" h="20175" extrusionOk="0">
                  <a:moveTo>
                    <a:pt x="0" y="0"/>
                  </a:moveTo>
                  <a:lnTo>
                    <a:pt x="3442177" y="0"/>
                  </a:lnTo>
                  <a:lnTo>
                    <a:pt x="3442177" y="20175"/>
                  </a:lnTo>
                  <a:lnTo>
                    <a:pt x="0" y="20175"/>
                  </a:lnTo>
                  <a:close/>
                </a:path>
              </a:pathLst>
            </a:custGeom>
            <a:solidFill>
              <a:srgbClr val="B4E3E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0" name="Google Shape;82;p3">
              <a:extLst>
                <a:ext uri="{FF2B5EF4-FFF2-40B4-BE49-F238E27FC236}">
                  <a16:creationId xmlns:a16="http://schemas.microsoft.com/office/drawing/2014/main" id="{B3BAD2FF-5D37-4F48-9CBB-FA5A110B34C4}"/>
                </a:ext>
              </a:extLst>
            </p:cNvPr>
            <p:cNvGrpSpPr/>
            <p:nvPr/>
          </p:nvGrpSpPr>
          <p:grpSpPr>
            <a:xfrm>
              <a:off x="11158019" y="4745369"/>
              <a:ext cx="4066465" cy="2539695"/>
              <a:chOff x="-5284135" y="-44583"/>
              <a:chExt cx="5421953" cy="3386260"/>
            </a:xfrm>
          </p:grpSpPr>
          <p:sp>
            <p:nvSpPr>
              <p:cNvPr id="36" name="Google Shape;83;p3">
                <a:extLst>
                  <a:ext uri="{FF2B5EF4-FFF2-40B4-BE49-F238E27FC236}">
                    <a16:creationId xmlns:a16="http://schemas.microsoft.com/office/drawing/2014/main" id="{8F9CCB86-D857-5341-B53A-A31C218F6CF9}"/>
                  </a:ext>
                </a:extLst>
              </p:cNvPr>
              <p:cNvSpPr txBox="1"/>
              <p:nvPr/>
            </p:nvSpPr>
            <p:spPr>
              <a:xfrm>
                <a:off x="-5284135" y="1818575"/>
                <a:ext cx="5421953" cy="15231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R="914400" lv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3499"/>
                  <a:buFont typeface="Arial"/>
                  <a:buNone/>
                </a:pPr>
                <a:r>
                  <a:rPr lang="en-US" sz="1600" b="1" dirty="0" err="1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Progettazione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 e</a:t>
                </a:r>
                <a:b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</a:br>
                <a:r>
                  <a:rPr lang="en-US" sz="1600" b="1" dirty="0" err="1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implementazione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 del </a:t>
                </a:r>
                <a:r>
                  <a:rPr lang="en-US" sz="1600" b="1" dirty="0" err="1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prototipo</a:t>
                </a:r>
                <a:endParaRPr sz="1600" b="1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rial"/>
                </a:endParaRPr>
              </a:p>
            </p:txBody>
          </p:sp>
          <p:sp>
            <p:nvSpPr>
              <p:cNvPr id="37" name="Google Shape;84;p3">
                <a:extLst>
                  <a:ext uri="{FF2B5EF4-FFF2-40B4-BE49-F238E27FC236}">
                    <a16:creationId xmlns:a16="http://schemas.microsoft.com/office/drawing/2014/main" id="{A87FEB7A-971B-8B44-BEAA-6F1CE2399CE2}"/>
                  </a:ext>
                </a:extLst>
              </p:cNvPr>
              <p:cNvSpPr/>
              <p:nvPr/>
            </p:nvSpPr>
            <p:spPr>
              <a:xfrm>
                <a:off x="-4199501" y="-44583"/>
                <a:ext cx="1434259" cy="1440688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 extrusionOk="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" name="Google Shape;85;p3">
              <a:extLst>
                <a:ext uri="{FF2B5EF4-FFF2-40B4-BE49-F238E27FC236}">
                  <a16:creationId xmlns:a16="http://schemas.microsoft.com/office/drawing/2014/main" id="{1C8B2D53-5B4A-9947-85E6-976E8FF23C92}"/>
                </a:ext>
              </a:extLst>
            </p:cNvPr>
            <p:cNvGrpSpPr/>
            <p:nvPr/>
          </p:nvGrpSpPr>
          <p:grpSpPr>
            <a:xfrm>
              <a:off x="3279377" y="4745610"/>
              <a:ext cx="3364875" cy="1824829"/>
              <a:chOff x="-1967821" y="8789"/>
              <a:chExt cx="4486500" cy="2433105"/>
            </a:xfrm>
          </p:grpSpPr>
          <p:sp>
            <p:nvSpPr>
              <p:cNvPr id="34" name="Google Shape;86;p3">
                <a:extLst>
                  <a:ext uri="{FF2B5EF4-FFF2-40B4-BE49-F238E27FC236}">
                    <a16:creationId xmlns:a16="http://schemas.microsoft.com/office/drawing/2014/main" id="{ADCC03FB-C162-0B4D-B7F8-4BD2671759D2}"/>
                  </a:ext>
                </a:extLst>
              </p:cNvPr>
              <p:cNvSpPr txBox="1"/>
              <p:nvPr/>
            </p:nvSpPr>
            <p:spPr>
              <a:xfrm>
                <a:off x="-1967821" y="1934194"/>
                <a:ext cx="4486500" cy="507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3499"/>
                  <a:buFont typeface="Arial"/>
                  <a:buNone/>
                </a:pPr>
                <a:r>
                  <a:rPr lang="en-US" sz="1600" b="1" dirty="0" err="1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Mappatura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 </a:t>
                </a:r>
                <a:r>
                  <a:rPr lang="en-US" sz="1600" b="1" dirty="0" err="1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dei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 </a:t>
                </a:r>
                <a:r>
                  <a:rPr lang="en-US" sz="1600" b="1" dirty="0" err="1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processi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 </a:t>
                </a:r>
                <a:endParaRPr sz="1600" b="1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rial"/>
                </a:endParaRPr>
              </a:p>
            </p:txBody>
          </p:sp>
          <p:sp>
            <p:nvSpPr>
              <p:cNvPr id="35" name="Google Shape;87;p3">
                <a:extLst>
                  <a:ext uri="{FF2B5EF4-FFF2-40B4-BE49-F238E27FC236}">
                    <a16:creationId xmlns:a16="http://schemas.microsoft.com/office/drawing/2014/main" id="{1D400134-FC94-F845-BE2E-78E4BD35D960}"/>
                  </a:ext>
                </a:extLst>
              </p:cNvPr>
              <p:cNvSpPr/>
              <p:nvPr/>
            </p:nvSpPr>
            <p:spPr>
              <a:xfrm>
                <a:off x="-441700" y="8789"/>
                <a:ext cx="1434259" cy="1440688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 extrusionOk="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2" name="Google Shape;88;p3">
              <a:extLst>
                <a:ext uri="{FF2B5EF4-FFF2-40B4-BE49-F238E27FC236}">
                  <a16:creationId xmlns:a16="http://schemas.microsoft.com/office/drawing/2014/main" id="{3D12A1DB-28C2-6342-A609-F1E463DCF581}"/>
                </a:ext>
              </a:extLst>
            </p:cNvPr>
            <p:cNvSpPr/>
            <p:nvPr/>
          </p:nvSpPr>
          <p:spPr>
            <a:xfrm>
              <a:off x="547533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89;p3">
              <a:extLst>
                <a:ext uri="{FF2B5EF4-FFF2-40B4-BE49-F238E27FC236}">
                  <a16:creationId xmlns:a16="http://schemas.microsoft.com/office/drawing/2014/main" id="{889D1E10-A1DA-CE4B-944A-18450903F6BE}"/>
                </a:ext>
              </a:extLst>
            </p:cNvPr>
            <p:cNvSpPr txBox="1"/>
            <p:nvPr/>
          </p:nvSpPr>
          <p:spPr>
            <a:xfrm>
              <a:off x="758984" y="4978087"/>
              <a:ext cx="604500" cy="8662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sz="2800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1</a:t>
              </a:r>
              <a:endParaRPr sz="2800"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90;p3">
              <a:extLst>
                <a:ext uri="{FF2B5EF4-FFF2-40B4-BE49-F238E27FC236}">
                  <a16:creationId xmlns:a16="http://schemas.microsoft.com/office/drawing/2014/main" id="{B24E1294-35A1-7444-9F53-2E2B92431BBC}"/>
                </a:ext>
              </a:extLst>
            </p:cNvPr>
            <p:cNvSpPr txBox="1"/>
            <p:nvPr/>
          </p:nvSpPr>
          <p:spPr>
            <a:xfrm>
              <a:off x="4650402" y="4978103"/>
              <a:ext cx="622800" cy="8662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sz="2800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2</a:t>
              </a:r>
              <a:endParaRPr sz="2800"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91;p3">
              <a:extLst>
                <a:ext uri="{FF2B5EF4-FFF2-40B4-BE49-F238E27FC236}">
                  <a16:creationId xmlns:a16="http://schemas.microsoft.com/office/drawing/2014/main" id="{F8A2CD48-3F01-D44D-B82D-4B827DACEE78}"/>
                </a:ext>
              </a:extLst>
            </p:cNvPr>
            <p:cNvSpPr/>
            <p:nvPr/>
          </p:nvSpPr>
          <p:spPr>
            <a:xfrm>
              <a:off x="16009912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92;p3">
              <a:extLst>
                <a:ext uri="{FF2B5EF4-FFF2-40B4-BE49-F238E27FC236}">
                  <a16:creationId xmlns:a16="http://schemas.microsoft.com/office/drawing/2014/main" id="{2D3D1869-DED9-1A40-8D8F-E5F8E3A11E87}"/>
                </a:ext>
              </a:extLst>
            </p:cNvPr>
            <p:cNvSpPr txBox="1"/>
            <p:nvPr/>
          </p:nvSpPr>
          <p:spPr>
            <a:xfrm>
              <a:off x="12335746" y="4978101"/>
              <a:ext cx="532800" cy="8662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sz="2800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4</a:t>
              </a:r>
              <a:endParaRPr sz="2800"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93;p3">
              <a:extLst>
                <a:ext uri="{FF2B5EF4-FFF2-40B4-BE49-F238E27FC236}">
                  <a16:creationId xmlns:a16="http://schemas.microsoft.com/office/drawing/2014/main" id="{0B954810-C303-BC44-9961-E02025B34FF0}"/>
                </a:ext>
              </a:extLst>
            </p:cNvPr>
            <p:cNvSpPr txBox="1"/>
            <p:nvPr/>
          </p:nvSpPr>
          <p:spPr>
            <a:xfrm>
              <a:off x="16281600" y="4978112"/>
              <a:ext cx="532800" cy="8662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sz="2800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5</a:t>
              </a:r>
              <a:endParaRPr sz="2800"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94;p3">
              <a:extLst>
                <a:ext uri="{FF2B5EF4-FFF2-40B4-BE49-F238E27FC236}">
                  <a16:creationId xmlns:a16="http://schemas.microsoft.com/office/drawing/2014/main" id="{E33951C6-E6BB-944C-B11B-046C9A92F2F2}"/>
                </a:ext>
              </a:extLst>
            </p:cNvPr>
            <p:cNvSpPr txBox="1"/>
            <p:nvPr/>
          </p:nvSpPr>
          <p:spPr>
            <a:xfrm>
              <a:off x="14418483" y="6142739"/>
              <a:ext cx="2948399" cy="7615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499"/>
                <a:buFont typeface="Arial"/>
                <a:buNone/>
              </a:pP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  <a:t>Validazione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  <a:t> e</a:t>
              </a:r>
              <a:br>
                <a:rPr lang="en-US" sz="1600" b="1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</a:b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  <a:t>test del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  <a:t>prototipo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  <a:t> </a:t>
              </a:r>
              <a:endParaRPr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rial"/>
              </a:endParaRPr>
            </a:p>
          </p:txBody>
        </p:sp>
        <p:grpSp>
          <p:nvGrpSpPr>
            <p:cNvPr id="29" name="Google Shape;95;p3">
              <a:extLst>
                <a:ext uri="{FF2B5EF4-FFF2-40B4-BE49-F238E27FC236}">
                  <a16:creationId xmlns:a16="http://schemas.microsoft.com/office/drawing/2014/main" id="{6FD40992-16E8-FE40-935B-367152C3EFB4}"/>
                </a:ext>
              </a:extLst>
            </p:cNvPr>
            <p:cNvGrpSpPr/>
            <p:nvPr/>
          </p:nvGrpSpPr>
          <p:grpSpPr>
            <a:xfrm>
              <a:off x="7140091" y="4745381"/>
              <a:ext cx="3364875" cy="1847821"/>
              <a:chOff x="-4967692" y="-48200"/>
              <a:chExt cx="4486500" cy="2463761"/>
            </a:xfrm>
          </p:grpSpPr>
          <p:sp>
            <p:nvSpPr>
              <p:cNvPr id="32" name="Google Shape;96;p3">
                <a:extLst>
                  <a:ext uri="{FF2B5EF4-FFF2-40B4-BE49-F238E27FC236}">
                    <a16:creationId xmlns:a16="http://schemas.microsoft.com/office/drawing/2014/main" id="{A1614160-A8AB-EE4C-BD2B-6C81BAF7B6E8}"/>
                  </a:ext>
                </a:extLst>
              </p:cNvPr>
              <p:cNvSpPr txBox="1"/>
              <p:nvPr/>
            </p:nvSpPr>
            <p:spPr>
              <a:xfrm>
                <a:off x="-4967692" y="1907861"/>
                <a:ext cx="4486500" cy="507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buClr>
                    <a:srgbClr val="000000"/>
                  </a:buClr>
                  <a:buSzPts val="3499"/>
                </a:pPr>
                <a:r>
                  <a:rPr lang="en-US" sz="1600" b="1" dirty="0" err="1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Analisi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  </a:t>
                </a:r>
                <a:r>
                  <a:rPr lang="en-US" sz="1600" b="1" dirty="0" err="1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delle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 </a:t>
                </a:r>
                <a:r>
                  <a:rPr lang="en-US" sz="1600" b="1" dirty="0" err="1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criticità</a:t>
                </a:r>
                <a:r>
                  <a:rPr lang="en-US" sz="1600" b="1" dirty="0">
                    <a:solidFill>
                      <a:schemeClr val="accent1">
                        <a:lumMod val="50000"/>
                      </a:schemeClr>
                    </a:solidFill>
                    <a:latin typeface="Garamond" panose="02020404030301010803" pitchFamily="18" charset="0"/>
                    <a:sym typeface="Assistant"/>
                  </a:rPr>
                  <a:t> </a:t>
                </a:r>
                <a:endParaRPr sz="1600" b="1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rial"/>
                </a:endParaRPr>
              </a:p>
            </p:txBody>
          </p:sp>
          <p:sp>
            <p:nvSpPr>
              <p:cNvPr id="33" name="Google Shape;97;p3">
                <a:extLst>
                  <a:ext uri="{FF2B5EF4-FFF2-40B4-BE49-F238E27FC236}">
                    <a16:creationId xmlns:a16="http://schemas.microsoft.com/office/drawing/2014/main" id="{F17592C7-36A7-3F43-80FC-090528B65A6A}"/>
                  </a:ext>
                </a:extLst>
              </p:cNvPr>
              <p:cNvSpPr/>
              <p:nvPr/>
            </p:nvSpPr>
            <p:spPr>
              <a:xfrm>
                <a:off x="-3733601" y="-48200"/>
                <a:ext cx="1434259" cy="1440688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 extrusionOk="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0" name="Google Shape;98;p3">
              <a:extLst>
                <a:ext uri="{FF2B5EF4-FFF2-40B4-BE49-F238E27FC236}">
                  <a16:creationId xmlns:a16="http://schemas.microsoft.com/office/drawing/2014/main" id="{9926A7DD-1578-5842-A05F-8913A6C3DC2B}"/>
                </a:ext>
              </a:extLst>
            </p:cNvPr>
            <p:cNvSpPr txBox="1"/>
            <p:nvPr/>
          </p:nvSpPr>
          <p:spPr>
            <a:xfrm>
              <a:off x="-488609" y="6025625"/>
              <a:ext cx="3079799" cy="7615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499"/>
                <a:buFont typeface="Arial"/>
                <a:buNone/>
              </a:pP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  <a:t>Definizione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  <a:t> del </a:t>
              </a:r>
              <a:br>
                <a:rPr lang="en-US" sz="1600" b="1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</a:b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  <a:t>contesto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  <a:t> </a:t>
              </a:r>
              <a:r>
                <a:rPr lang="en-US" sz="1600" b="1" dirty="0" err="1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  <a:sym typeface="Assistant"/>
                </a:rPr>
                <a:t>d’azione</a:t>
              </a:r>
              <a:endParaRPr sz="1600" b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rial"/>
              </a:endParaRPr>
            </a:p>
          </p:txBody>
        </p:sp>
        <p:sp>
          <p:nvSpPr>
            <p:cNvPr id="31" name="Google Shape;99;p3">
              <a:extLst>
                <a:ext uri="{FF2B5EF4-FFF2-40B4-BE49-F238E27FC236}">
                  <a16:creationId xmlns:a16="http://schemas.microsoft.com/office/drawing/2014/main" id="{B66E2FE1-2A0C-824A-9964-9217AEC712E9}"/>
                </a:ext>
              </a:extLst>
            </p:cNvPr>
            <p:cNvSpPr txBox="1"/>
            <p:nvPr/>
          </p:nvSpPr>
          <p:spPr>
            <a:xfrm>
              <a:off x="8299897" y="4978089"/>
              <a:ext cx="622800" cy="8662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sz="2800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3</a:t>
              </a:r>
              <a:endParaRPr sz="2800"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9886184"/>
      </p:ext>
    </p:extLst>
  </p:cSld>
  <p:clrMapOvr>
    <a:masterClrMapping/>
  </p:clrMapOvr>
  <p:transition spd="slow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A297797-5C89-4791-8204-AB071FA1F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69BBA9B-8F4E-4D2B-BEFA-41A475443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415188" y="-231223"/>
            <a:ext cx="1409491" cy="1876653"/>
          </a:xfrm>
          <a:custGeom>
            <a:avLst/>
            <a:gdLst>
              <a:gd name="connsiteX0" fmla="*/ 0 w 1409491"/>
              <a:gd name="connsiteY0" fmla="*/ 643075 h 1876653"/>
              <a:gd name="connsiteX1" fmla="*/ 643075 w 1409491"/>
              <a:gd name="connsiteY1" fmla="*/ 0 h 1876653"/>
              <a:gd name="connsiteX2" fmla="*/ 1409491 w 1409491"/>
              <a:gd name="connsiteY2" fmla="*/ 0 h 1876653"/>
              <a:gd name="connsiteX3" fmla="*/ 1409491 w 1409491"/>
              <a:gd name="connsiteY3" fmla="*/ 1876653 h 1876653"/>
              <a:gd name="connsiteX4" fmla="*/ 1233578 w 1409491"/>
              <a:gd name="connsiteY4" fmla="*/ 1876653 h 187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491" h="1876653">
                <a:moveTo>
                  <a:pt x="0" y="643075"/>
                </a:moveTo>
                <a:lnTo>
                  <a:pt x="643075" y="0"/>
                </a:lnTo>
                <a:lnTo>
                  <a:pt x="1409491" y="0"/>
                </a:lnTo>
                <a:lnTo>
                  <a:pt x="1409491" y="1876653"/>
                </a:lnTo>
                <a:lnTo>
                  <a:pt x="1233578" y="18766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1012D1-8033-40B1-9EC0-91390FFC7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01285" y="128278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80943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D291F021-C45C-4D44-A2B8-A789E386C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3444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42E866F4-64ED-AC4E-8A87-4DA1D47C39DD}"/>
              </a:ext>
            </a:extLst>
          </p:cNvPr>
          <p:cNvGrpSpPr/>
          <p:nvPr/>
        </p:nvGrpSpPr>
        <p:grpSpPr>
          <a:xfrm>
            <a:off x="5868482" y="352620"/>
            <a:ext cx="6210262" cy="487558"/>
            <a:chOff x="547533" y="4745369"/>
            <a:chExt cx="16538579" cy="1081024"/>
          </a:xfrm>
        </p:grpSpPr>
        <p:sp>
          <p:nvSpPr>
            <p:cNvPr id="18" name="Google Shape;81;p3">
              <a:extLst>
                <a:ext uri="{FF2B5EF4-FFF2-40B4-BE49-F238E27FC236}">
                  <a16:creationId xmlns:a16="http://schemas.microsoft.com/office/drawing/2014/main" id="{A307DEFF-C5F9-D249-8C80-D497B4BC9380}"/>
                </a:ext>
              </a:extLst>
            </p:cNvPr>
            <p:cNvSpPr/>
            <p:nvPr/>
          </p:nvSpPr>
          <p:spPr>
            <a:xfrm>
              <a:off x="994125" y="5333025"/>
              <a:ext cx="16074967" cy="71117"/>
            </a:xfrm>
            <a:custGeom>
              <a:avLst/>
              <a:gdLst/>
              <a:ahLst/>
              <a:cxnLst/>
              <a:rect l="l" t="t" r="r" b="b"/>
              <a:pathLst>
                <a:path w="3442177" h="20175" extrusionOk="0">
                  <a:moveTo>
                    <a:pt x="0" y="0"/>
                  </a:moveTo>
                  <a:lnTo>
                    <a:pt x="3442177" y="0"/>
                  </a:lnTo>
                  <a:lnTo>
                    <a:pt x="3442177" y="20175"/>
                  </a:lnTo>
                  <a:lnTo>
                    <a:pt x="0" y="20175"/>
                  </a:lnTo>
                  <a:close/>
                </a:path>
              </a:pathLst>
            </a:custGeom>
            <a:solidFill>
              <a:srgbClr val="B4E3E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84;p3">
              <a:extLst>
                <a:ext uri="{FF2B5EF4-FFF2-40B4-BE49-F238E27FC236}">
                  <a16:creationId xmlns:a16="http://schemas.microsoft.com/office/drawing/2014/main" id="{A87FEB7A-971B-8B44-BEAA-6F1CE2399CE2}"/>
                </a:ext>
              </a:extLst>
            </p:cNvPr>
            <p:cNvSpPr/>
            <p:nvPr/>
          </p:nvSpPr>
          <p:spPr>
            <a:xfrm>
              <a:off x="11971494" y="4745369"/>
              <a:ext cx="1075695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87;p3">
              <a:extLst>
                <a:ext uri="{FF2B5EF4-FFF2-40B4-BE49-F238E27FC236}">
                  <a16:creationId xmlns:a16="http://schemas.microsoft.com/office/drawing/2014/main" id="{1D400134-FC94-F845-BE2E-78E4BD35D960}"/>
                </a:ext>
              </a:extLst>
            </p:cNvPr>
            <p:cNvSpPr/>
            <p:nvPr/>
          </p:nvSpPr>
          <p:spPr>
            <a:xfrm>
              <a:off x="4423968" y="4745611"/>
              <a:ext cx="1075694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88;p3">
              <a:extLst>
                <a:ext uri="{FF2B5EF4-FFF2-40B4-BE49-F238E27FC236}">
                  <a16:creationId xmlns:a16="http://schemas.microsoft.com/office/drawing/2014/main" id="{3D12A1DB-28C2-6342-A609-F1E463DCF581}"/>
                </a:ext>
              </a:extLst>
            </p:cNvPr>
            <p:cNvSpPr/>
            <p:nvPr/>
          </p:nvSpPr>
          <p:spPr>
            <a:xfrm>
              <a:off x="547533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89;p3">
              <a:extLst>
                <a:ext uri="{FF2B5EF4-FFF2-40B4-BE49-F238E27FC236}">
                  <a16:creationId xmlns:a16="http://schemas.microsoft.com/office/drawing/2014/main" id="{889D1E10-A1DA-CE4B-944A-18450903F6BE}"/>
                </a:ext>
              </a:extLst>
            </p:cNvPr>
            <p:cNvSpPr txBox="1"/>
            <p:nvPr/>
          </p:nvSpPr>
          <p:spPr>
            <a:xfrm>
              <a:off x="758984" y="4978086"/>
              <a:ext cx="604501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1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90;p3">
              <a:extLst>
                <a:ext uri="{FF2B5EF4-FFF2-40B4-BE49-F238E27FC236}">
                  <a16:creationId xmlns:a16="http://schemas.microsoft.com/office/drawing/2014/main" id="{B24E1294-35A1-7444-9F53-2E2B92431BBC}"/>
                </a:ext>
              </a:extLst>
            </p:cNvPr>
            <p:cNvSpPr txBox="1"/>
            <p:nvPr/>
          </p:nvSpPr>
          <p:spPr>
            <a:xfrm>
              <a:off x="4650403" y="4978104"/>
              <a:ext cx="62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2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91;p3">
              <a:extLst>
                <a:ext uri="{FF2B5EF4-FFF2-40B4-BE49-F238E27FC236}">
                  <a16:creationId xmlns:a16="http://schemas.microsoft.com/office/drawing/2014/main" id="{F8A2CD48-3F01-D44D-B82D-4B827DACEE78}"/>
                </a:ext>
              </a:extLst>
            </p:cNvPr>
            <p:cNvSpPr/>
            <p:nvPr/>
          </p:nvSpPr>
          <p:spPr>
            <a:xfrm>
              <a:off x="16009912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92;p3">
              <a:extLst>
                <a:ext uri="{FF2B5EF4-FFF2-40B4-BE49-F238E27FC236}">
                  <a16:creationId xmlns:a16="http://schemas.microsoft.com/office/drawing/2014/main" id="{2D3D1869-DED9-1A40-8D8F-E5F8E3A11E87}"/>
                </a:ext>
              </a:extLst>
            </p:cNvPr>
            <p:cNvSpPr txBox="1"/>
            <p:nvPr/>
          </p:nvSpPr>
          <p:spPr>
            <a:xfrm>
              <a:off x="12335745" y="4978102"/>
              <a:ext cx="53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4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93;p3">
              <a:extLst>
                <a:ext uri="{FF2B5EF4-FFF2-40B4-BE49-F238E27FC236}">
                  <a16:creationId xmlns:a16="http://schemas.microsoft.com/office/drawing/2014/main" id="{0B954810-C303-BC44-9961-E02025B34FF0}"/>
                </a:ext>
              </a:extLst>
            </p:cNvPr>
            <p:cNvSpPr txBox="1"/>
            <p:nvPr/>
          </p:nvSpPr>
          <p:spPr>
            <a:xfrm>
              <a:off x="16281599" y="4978113"/>
              <a:ext cx="53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5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97;p3">
              <a:extLst>
                <a:ext uri="{FF2B5EF4-FFF2-40B4-BE49-F238E27FC236}">
                  <a16:creationId xmlns:a16="http://schemas.microsoft.com/office/drawing/2014/main" id="{F17592C7-36A7-3F43-80FC-090528B65A6A}"/>
                </a:ext>
              </a:extLst>
            </p:cNvPr>
            <p:cNvSpPr/>
            <p:nvPr/>
          </p:nvSpPr>
          <p:spPr>
            <a:xfrm>
              <a:off x="8065658" y="4745381"/>
              <a:ext cx="1075694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99;p3">
              <a:extLst>
                <a:ext uri="{FF2B5EF4-FFF2-40B4-BE49-F238E27FC236}">
                  <a16:creationId xmlns:a16="http://schemas.microsoft.com/office/drawing/2014/main" id="{B66E2FE1-2A0C-824A-9964-9217AEC712E9}"/>
                </a:ext>
              </a:extLst>
            </p:cNvPr>
            <p:cNvSpPr txBox="1"/>
            <p:nvPr/>
          </p:nvSpPr>
          <p:spPr>
            <a:xfrm>
              <a:off x="8299898" y="4978088"/>
              <a:ext cx="62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3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0" name="Google Shape;107;g255f4afc67c_0_5">
            <a:extLst>
              <a:ext uri="{FF2B5EF4-FFF2-40B4-BE49-F238E27FC236}">
                <a16:creationId xmlns:a16="http://schemas.microsoft.com/office/drawing/2014/main" id="{4A53CA2C-C3DE-A04C-BAAB-AAEDE5E3B4A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5526"/>
          <a:stretch/>
        </p:blipFill>
        <p:spPr>
          <a:xfrm>
            <a:off x="139623" y="1196502"/>
            <a:ext cx="3980280" cy="5262664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1" name="Google Shape;108;g255f4afc67c_0_5">
            <a:extLst>
              <a:ext uri="{FF2B5EF4-FFF2-40B4-BE49-F238E27FC236}">
                <a16:creationId xmlns:a16="http://schemas.microsoft.com/office/drawing/2014/main" id="{0F060D24-EEDF-8749-BD04-D22DF2AB7F6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44497" y="1173405"/>
            <a:ext cx="3858373" cy="528408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2" name="Google Shape;109;g255f4afc67c_0_5">
            <a:extLst>
              <a:ext uri="{FF2B5EF4-FFF2-40B4-BE49-F238E27FC236}">
                <a16:creationId xmlns:a16="http://schemas.microsoft.com/office/drawing/2014/main" id="{E0268B4A-715F-DC49-8C07-30B5C52710F5}"/>
              </a:ext>
            </a:extLst>
          </p:cNvPr>
          <p:cNvSpPr txBox="1"/>
          <p:nvPr/>
        </p:nvSpPr>
        <p:spPr>
          <a:xfrm>
            <a:off x="980693" y="6325500"/>
            <a:ext cx="3000000" cy="538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000" b="1" i="0" u="none" strike="noStrike" cap="none" dirty="0" err="1">
                <a:solidFill>
                  <a:schemeClr val="dk2"/>
                </a:solidFill>
                <a:latin typeface="Garamond" panose="02020404030301010803" pitchFamily="18" charset="0"/>
                <a:ea typeface="Assistant"/>
                <a:cs typeface="Assistant"/>
                <a:sym typeface="Assistant"/>
              </a:rPr>
              <a:t>Recupero</a:t>
            </a:r>
            <a:r>
              <a:rPr lang="en-US" sz="2000" b="1" i="0" u="none" strike="noStrike" cap="none" dirty="0">
                <a:solidFill>
                  <a:schemeClr val="dk2"/>
                </a:solidFill>
                <a:latin typeface="Garamond" panose="02020404030301010803" pitchFamily="18" charset="0"/>
                <a:ea typeface="Assistant"/>
                <a:cs typeface="Assistant"/>
                <a:sym typeface="Assistant"/>
              </a:rPr>
              <a:t> </a:t>
            </a:r>
            <a:r>
              <a:rPr lang="en-US" sz="2000" b="1" i="0" u="none" strike="noStrike" cap="none" dirty="0" err="1">
                <a:solidFill>
                  <a:schemeClr val="dk2"/>
                </a:solidFill>
                <a:latin typeface="Garamond" panose="02020404030301010803" pitchFamily="18" charset="0"/>
                <a:ea typeface="Assistant"/>
                <a:cs typeface="Assistant"/>
                <a:sym typeface="Assistant"/>
              </a:rPr>
              <a:t>crediti</a:t>
            </a:r>
            <a:endParaRPr sz="300" b="1" i="0" u="none" strike="noStrike" cap="none" dirty="0">
              <a:solidFill>
                <a:schemeClr val="dk2"/>
              </a:solidFill>
              <a:latin typeface="Garamond" panose="02020404030301010803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53" name="Google Shape;110;g255f4afc67c_0_5">
            <a:extLst>
              <a:ext uri="{FF2B5EF4-FFF2-40B4-BE49-F238E27FC236}">
                <a16:creationId xmlns:a16="http://schemas.microsoft.com/office/drawing/2014/main" id="{C2476283-B86B-F64A-B66D-C7BD175317A8}"/>
              </a:ext>
            </a:extLst>
          </p:cNvPr>
          <p:cNvSpPr txBox="1"/>
          <p:nvPr/>
        </p:nvSpPr>
        <p:spPr>
          <a:xfrm>
            <a:off x="5239640" y="6347917"/>
            <a:ext cx="3000000" cy="538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000" b="1" dirty="0" err="1">
                <a:solidFill>
                  <a:schemeClr val="dk2"/>
                </a:solidFill>
                <a:latin typeface="Garamond" panose="02020404030301010803" pitchFamily="18" charset="0"/>
                <a:cs typeface="Assistant"/>
                <a:sym typeface="Assistant"/>
              </a:rPr>
              <a:t>Spese</a:t>
            </a:r>
            <a:r>
              <a:rPr lang="en-US" sz="2000" b="1" dirty="0">
                <a:solidFill>
                  <a:schemeClr val="dk2"/>
                </a:solidFill>
                <a:latin typeface="Garamond" panose="02020404030301010803" pitchFamily="18" charset="0"/>
                <a:cs typeface="Assistant"/>
                <a:sym typeface="Assistant"/>
              </a:rPr>
              <a:t> di </a:t>
            </a:r>
            <a:r>
              <a:rPr lang="en-US" sz="2000" b="1" dirty="0" err="1">
                <a:solidFill>
                  <a:schemeClr val="dk2"/>
                </a:solidFill>
                <a:latin typeface="Garamond" panose="02020404030301010803" pitchFamily="18" charset="0"/>
                <a:cs typeface="Assistant"/>
                <a:sym typeface="Assistant"/>
              </a:rPr>
              <a:t>Giustizia</a:t>
            </a:r>
            <a:endParaRPr sz="2000" b="1" dirty="0">
              <a:solidFill>
                <a:schemeClr val="dk2"/>
              </a:solidFill>
              <a:latin typeface="Garamond" panose="02020404030301010803" pitchFamily="18" charset="0"/>
              <a:cs typeface="Assistant"/>
              <a:sym typeface="Arial"/>
            </a:endParaRPr>
          </a:p>
        </p:txBody>
      </p:sp>
      <p:pic>
        <p:nvPicPr>
          <p:cNvPr id="54" name="Google Shape;111;g255f4afc67c_0_5">
            <a:extLst>
              <a:ext uri="{FF2B5EF4-FFF2-40B4-BE49-F238E27FC236}">
                <a16:creationId xmlns:a16="http://schemas.microsoft.com/office/drawing/2014/main" id="{00A6522E-A6B9-8143-B54D-F705A45CE1C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65853" y="1153950"/>
            <a:ext cx="3657532" cy="528060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5" name="Google Shape;112;g255f4afc67c_0_5">
            <a:extLst>
              <a:ext uri="{FF2B5EF4-FFF2-40B4-BE49-F238E27FC236}">
                <a16:creationId xmlns:a16="http://schemas.microsoft.com/office/drawing/2014/main" id="{CDE9C744-0608-B34F-8590-DBF062B3B3D1}"/>
              </a:ext>
            </a:extLst>
          </p:cNvPr>
          <p:cNvSpPr txBox="1"/>
          <p:nvPr/>
        </p:nvSpPr>
        <p:spPr>
          <a:xfrm>
            <a:off x="9111910" y="6319421"/>
            <a:ext cx="3000000" cy="538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en-US" sz="2000" b="1" dirty="0" err="1">
                <a:solidFill>
                  <a:schemeClr val="dk2"/>
                </a:solidFill>
                <a:latin typeface="Garamond" panose="02020404030301010803" pitchFamily="18" charset="0"/>
                <a:cs typeface="Assistant"/>
                <a:sym typeface="Assistant"/>
              </a:rPr>
              <a:t>Esecuzioni</a:t>
            </a:r>
            <a:r>
              <a:rPr lang="en-US" sz="2000" b="1" dirty="0">
                <a:solidFill>
                  <a:schemeClr val="dk2"/>
                </a:solidFill>
                <a:latin typeface="Garamond" panose="02020404030301010803" pitchFamily="18" charset="0"/>
                <a:cs typeface="Assistant"/>
                <a:sym typeface="Assistant"/>
              </a:rPr>
              <a:t> </a:t>
            </a:r>
            <a:r>
              <a:rPr lang="en-US" sz="2000" b="1" dirty="0" err="1">
                <a:solidFill>
                  <a:schemeClr val="dk2"/>
                </a:solidFill>
                <a:latin typeface="Garamond" panose="02020404030301010803" pitchFamily="18" charset="0"/>
                <a:cs typeface="Assistant"/>
                <a:sym typeface="Assistant"/>
              </a:rPr>
              <a:t>penali</a:t>
            </a:r>
            <a:endParaRPr sz="2000" b="1" dirty="0">
              <a:solidFill>
                <a:schemeClr val="dk2"/>
              </a:solidFill>
              <a:latin typeface="Garamond" panose="02020404030301010803" pitchFamily="18" charset="0"/>
              <a:cs typeface="Assistant"/>
              <a:sym typeface="Arial"/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CB0FA076-CA50-6D43-AD3A-C3E3E7E5506E}"/>
              </a:ext>
            </a:extLst>
          </p:cNvPr>
          <p:cNvSpPr txBox="1"/>
          <p:nvPr/>
        </p:nvSpPr>
        <p:spPr>
          <a:xfrm>
            <a:off x="1369657" y="312199"/>
            <a:ext cx="44546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accent1">
                    <a:lumMod val="75000"/>
                  </a:schemeClr>
                </a:solidFill>
                <a:latin typeface="Garamond" panose="02020404030301010803" pitchFamily="18" charset="0"/>
              </a:rPr>
              <a:t>Mappatura dei processi</a:t>
            </a:r>
          </a:p>
        </p:txBody>
      </p:sp>
    </p:spTree>
    <p:extLst>
      <p:ext uri="{BB962C8B-B14F-4D97-AF65-F5344CB8AC3E}">
        <p14:creationId xmlns:p14="http://schemas.microsoft.com/office/powerpoint/2010/main" val="201711140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A297797-5C89-4791-8204-AB071FA1F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69BBA9B-8F4E-4D2B-BEFA-41A475443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415188" y="-231223"/>
            <a:ext cx="1409491" cy="1876653"/>
          </a:xfrm>
          <a:custGeom>
            <a:avLst/>
            <a:gdLst>
              <a:gd name="connsiteX0" fmla="*/ 0 w 1409491"/>
              <a:gd name="connsiteY0" fmla="*/ 643075 h 1876653"/>
              <a:gd name="connsiteX1" fmla="*/ 643075 w 1409491"/>
              <a:gd name="connsiteY1" fmla="*/ 0 h 1876653"/>
              <a:gd name="connsiteX2" fmla="*/ 1409491 w 1409491"/>
              <a:gd name="connsiteY2" fmla="*/ 0 h 1876653"/>
              <a:gd name="connsiteX3" fmla="*/ 1409491 w 1409491"/>
              <a:gd name="connsiteY3" fmla="*/ 1876653 h 1876653"/>
              <a:gd name="connsiteX4" fmla="*/ 1233578 w 1409491"/>
              <a:gd name="connsiteY4" fmla="*/ 1876653 h 187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491" h="1876653">
                <a:moveTo>
                  <a:pt x="0" y="643075"/>
                </a:moveTo>
                <a:lnTo>
                  <a:pt x="643075" y="0"/>
                </a:lnTo>
                <a:lnTo>
                  <a:pt x="1409491" y="0"/>
                </a:lnTo>
                <a:lnTo>
                  <a:pt x="1409491" y="1876653"/>
                </a:lnTo>
                <a:lnTo>
                  <a:pt x="1233578" y="18766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1012D1-8033-40B1-9EC0-91390FFC7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01285" y="128278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80943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D291F021-C45C-4D44-A2B8-A789E386C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3444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D706BA7-2C63-4E02-240A-CFBFE4D4EE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99"/>
          <a:stretch/>
        </p:blipFill>
        <p:spPr>
          <a:xfrm>
            <a:off x="200718" y="5872431"/>
            <a:ext cx="1933511" cy="83424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92A948A-4BAD-2C3B-93B6-3932C44F4ED1}"/>
              </a:ext>
            </a:extLst>
          </p:cNvPr>
          <p:cNvSpPr txBox="1"/>
          <p:nvPr/>
        </p:nvSpPr>
        <p:spPr>
          <a:xfrm>
            <a:off x="1335730" y="334062"/>
            <a:ext cx="3707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accent1">
                    <a:lumMod val="75000"/>
                  </a:schemeClr>
                </a:solidFill>
                <a:latin typeface="Garamond" panose="02020404030301010803" pitchFamily="18" charset="0"/>
              </a:rPr>
              <a:t>Criticità rilevate</a:t>
            </a:r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3ACB1793-076A-2D44-B114-F80B92E6E3A8}"/>
              </a:ext>
            </a:extLst>
          </p:cNvPr>
          <p:cNvGrpSpPr/>
          <p:nvPr/>
        </p:nvGrpSpPr>
        <p:grpSpPr>
          <a:xfrm>
            <a:off x="5792908" y="433192"/>
            <a:ext cx="6210262" cy="487558"/>
            <a:chOff x="547533" y="4745369"/>
            <a:chExt cx="16538579" cy="1081024"/>
          </a:xfrm>
        </p:grpSpPr>
        <p:sp>
          <p:nvSpPr>
            <p:cNvPr id="39" name="Google Shape;81;p3">
              <a:extLst>
                <a:ext uri="{FF2B5EF4-FFF2-40B4-BE49-F238E27FC236}">
                  <a16:creationId xmlns:a16="http://schemas.microsoft.com/office/drawing/2014/main" id="{19B4D32C-AB92-FB4D-B186-4A0F22FD27DF}"/>
                </a:ext>
              </a:extLst>
            </p:cNvPr>
            <p:cNvSpPr/>
            <p:nvPr/>
          </p:nvSpPr>
          <p:spPr>
            <a:xfrm>
              <a:off x="994125" y="5333025"/>
              <a:ext cx="16074967" cy="71117"/>
            </a:xfrm>
            <a:custGeom>
              <a:avLst/>
              <a:gdLst/>
              <a:ahLst/>
              <a:cxnLst/>
              <a:rect l="l" t="t" r="r" b="b"/>
              <a:pathLst>
                <a:path w="3442177" h="20175" extrusionOk="0">
                  <a:moveTo>
                    <a:pt x="0" y="0"/>
                  </a:moveTo>
                  <a:lnTo>
                    <a:pt x="3442177" y="0"/>
                  </a:lnTo>
                  <a:lnTo>
                    <a:pt x="3442177" y="20175"/>
                  </a:lnTo>
                  <a:lnTo>
                    <a:pt x="0" y="20175"/>
                  </a:lnTo>
                  <a:close/>
                </a:path>
              </a:pathLst>
            </a:custGeom>
            <a:solidFill>
              <a:srgbClr val="B4E3E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84;p3">
              <a:extLst>
                <a:ext uri="{FF2B5EF4-FFF2-40B4-BE49-F238E27FC236}">
                  <a16:creationId xmlns:a16="http://schemas.microsoft.com/office/drawing/2014/main" id="{785EA204-A278-9D47-94A7-F8045126EFCF}"/>
                </a:ext>
              </a:extLst>
            </p:cNvPr>
            <p:cNvSpPr/>
            <p:nvPr/>
          </p:nvSpPr>
          <p:spPr>
            <a:xfrm>
              <a:off x="11971494" y="4745369"/>
              <a:ext cx="1075695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87;p3">
              <a:extLst>
                <a:ext uri="{FF2B5EF4-FFF2-40B4-BE49-F238E27FC236}">
                  <a16:creationId xmlns:a16="http://schemas.microsoft.com/office/drawing/2014/main" id="{17C6A65A-1D34-B947-8E89-F04236CD23BE}"/>
                </a:ext>
              </a:extLst>
            </p:cNvPr>
            <p:cNvSpPr/>
            <p:nvPr/>
          </p:nvSpPr>
          <p:spPr>
            <a:xfrm>
              <a:off x="4423968" y="4745611"/>
              <a:ext cx="1075694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88;p3">
              <a:extLst>
                <a:ext uri="{FF2B5EF4-FFF2-40B4-BE49-F238E27FC236}">
                  <a16:creationId xmlns:a16="http://schemas.microsoft.com/office/drawing/2014/main" id="{27558CA0-1484-C748-AFE9-7290D4FBC4E0}"/>
                </a:ext>
              </a:extLst>
            </p:cNvPr>
            <p:cNvSpPr/>
            <p:nvPr/>
          </p:nvSpPr>
          <p:spPr>
            <a:xfrm>
              <a:off x="547533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89;p3">
              <a:extLst>
                <a:ext uri="{FF2B5EF4-FFF2-40B4-BE49-F238E27FC236}">
                  <a16:creationId xmlns:a16="http://schemas.microsoft.com/office/drawing/2014/main" id="{858BE8C7-BA61-5547-8ABF-BCA62750E710}"/>
                </a:ext>
              </a:extLst>
            </p:cNvPr>
            <p:cNvSpPr txBox="1"/>
            <p:nvPr/>
          </p:nvSpPr>
          <p:spPr>
            <a:xfrm>
              <a:off x="758984" y="4978086"/>
              <a:ext cx="604501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1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90;p3">
              <a:extLst>
                <a:ext uri="{FF2B5EF4-FFF2-40B4-BE49-F238E27FC236}">
                  <a16:creationId xmlns:a16="http://schemas.microsoft.com/office/drawing/2014/main" id="{B5090682-A577-9147-9478-11B2120902D4}"/>
                </a:ext>
              </a:extLst>
            </p:cNvPr>
            <p:cNvSpPr txBox="1"/>
            <p:nvPr/>
          </p:nvSpPr>
          <p:spPr>
            <a:xfrm>
              <a:off x="4650403" y="4978104"/>
              <a:ext cx="62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2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91;p3">
              <a:extLst>
                <a:ext uri="{FF2B5EF4-FFF2-40B4-BE49-F238E27FC236}">
                  <a16:creationId xmlns:a16="http://schemas.microsoft.com/office/drawing/2014/main" id="{5CE6516E-D1A8-2746-8F10-F1D4284598D2}"/>
                </a:ext>
              </a:extLst>
            </p:cNvPr>
            <p:cNvSpPr/>
            <p:nvPr/>
          </p:nvSpPr>
          <p:spPr>
            <a:xfrm>
              <a:off x="16009912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92;p3">
              <a:extLst>
                <a:ext uri="{FF2B5EF4-FFF2-40B4-BE49-F238E27FC236}">
                  <a16:creationId xmlns:a16="http://schemas.microsoft.com/office/drawing/2014/main" id="{789E5C27-095D-674F-96DD-A5F98429D49D}"/>
                </a:ext>
              </a:extLst>
            </p:cNvPr>
            <p:cNvSpPr txBox="1"/>
            <p:nvPr/>
          </p:nvSpPr>
          <p:spPr>
            <a:xfrm>
              <a:off x="12335745" y="4978102"/>
              <a:ext cx="53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4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93;p3">
              <a:extLst>
                <a:ext uri="{FF2B5EF4-FFF2-40B4-BE49-F238E27FC236}">
                  <a16:creationId xmlns:a16="http://schemas.microsoft.com/office/drawing/2014/main" id="{75C137B5-5F19-FB48-9535-D5E2D309B760}"/>
                </a:ext>
              </a:extLst>
            </p:cNvPr>
            <p:cNvSpPr txBox="1"/>
            <p:nvPr/>
          </p:nvSpPr>
          <p:spPr>
            <a:xfrm>
              <a:off x="16281599" y="4978113"/>
              <a:ext cx="53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5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97;p3">
              <a:extLst>
                <a:ext uri="{FF2B5EF4-FFF2-40B4-BE49-F238E27FC236}">
                  <a16:creationId xmlns:a16="http://schemas.microsoft.com/office/drawing/2014/main" id="{B05FF58E-0BE2-7B4A-98E3-276141D43DBE}"/>
                </a:ext>
              </a:extLst>
            </p:cNvPr>
            <p:cNvSpPr/>
            <p:nvPr/>
          </p:nvSpPr>
          <p:spPr>
            <a:xfrm>
              <a:off x="8065658" y="4745381"/>
              <a:ext cx="1075694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99;p3">
              <a:extLst>
                <a:ext uri="{FF2B5EF4-FFF2-40B4-BE49-F238E27FC236}">
                  <a16:creationId xmlns:a16="http://schemas.microsoft.com/office/drawing/2014/main" id="{8E9C5C5F-F534-E44B-A68D-70DD4EEB31AB}"/>
                </a:ext>
              </a:extLst>
            </p:cNvPr>
            <p:cNvSpPr txBox="1"/>
            <p:nvPr/>
          </p:nvSpPr>
          <p:spPr>
            <a:xfrm>
              <a:off x="8299898" y="4978088"/>
              <a:ext cx="62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3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" name="Rettangolo 8">
            <a:extLst>
              <a:ext uri="{FF2B5EF4-FFF2-40B4-BE49-F238E27FC236}">
                <a16:creationId xmlns:a16="http://schemas.microsoft.com/office/drawing/2014/main" id="{DB4FE30D-ABF7-494B-B4C2-EE603EB3A66E}"/>
              </a:ext>
            </a:extLst>
          </p:cNvPr>
          <p:cNvSpPr/>
          <p:nvPr/>
        </p:nvSpPr>
        <p:spPr>
          <a:xfrm rot="2699864">
            <a:off x="-883890" y="2565282"/>
            <a:ext cx="2169214" cy="21735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0" name="Rettangolo 79">
            <a:extLst>
              <a:ext uri="{FF2B5EF4-FFF2-40B4-BE49-F238E27FC236}">
                <a16:creationId xmlns:a16="http://schemas.microsoft.com/office/drawing/2014/main" id="{FFEA25EA-5CC8-0C49-A690-23BBB5318813}"/>
              </a:ext>
            </a:extLst>
          </p:cNvPr>
          <p:cNvSpPr/>
          <p:nvPr/>
        </p:nvSpPr>
        <p:spPr>
          <a:xfrm rot="2699864">
            <a:off x="843802" y="3162937"/>
            <a:ext cx="983856" cy="9781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1" name="Connettore 2 80">
            <a:extLst>
              <a:ext uri="{FF2B5EF4-FFF2-40B4-BE49-F238E27FC236}">
                <a16:creationId xmlns:a16="http://schemas.microsoft.com/office/drawing/2014/main" id="{2E8BA42E-24CD-8142-BB1B-F9C97722D133}"/>
              </a:ext>
            </a:extLst>
          </p:cNvPr>
          <p:cNvCxnSpPr>
            <a:cxnSpLocks/>
            <a:stCxn id="80" idx="0"/>
          </p:cNvCxnSpPr>
          <p:nvPr/>
        </p:nvCxnSpPr>
        <p:spPr>
          <a:xfrm flipV="1">
            <a:off x="1681561" y="2273334"/>
            <a:ext cx="2029421" cy="10328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ttore 2 82">
            <a:extLst>
              <a:ext uri="{FF2B5EF4-FFF2-40B4-BE49-F238E27FC236}">
                <a16:creationId xmlns:a16="http://schemas.microsoft.com/office/drawing/2014/main" id="{9516C827-8380-C14A-9455-5E66B0BDE5A1}"/>
              </a:ext>
            </a:extLst>
          </p:cNvPr>
          <p:cNvCxnSpPr>
            <a:cxnSpLocks/>
          </p:cNvCxnSpPr>
          <p:nvPr/>
        </p:nvCxnSpPr>
        <p:spPr>
          <a:xfrm flipV="1">
            <a:off x="1864665" y="3146512"/>
            <a:ext cx="1846317" cy="3887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ttore 2 86">
            <a:extLst>
              <a:ext uri="{FF2B5EF4-FFF2-40B4-BE49-F238E27FC236}">
                <a16:creationId xmlns:a16="http://schemas.microsoft.com/office/drawing/2014/main" id="{CFE6BE31-43F4-8F44-9937-F0FDFF080A67}"/>
              </a:ext>
            </a:extLst>
          </p:cNvPr>
          <p:cNvCxnSpPr>
            <a:cxnSpLocks/>
          </p:cNvCxnSpPr>
          <p:nvPr/>
        </p:nvCxnSpPr>
        <p:spPr>
          <a:xfrm>
            <a:off x="1864665" y="3760901"/>
            <a:ext cx="1846317" cy="2368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ttore 2 89">
            <a:extLst>
              <a:ext uri="{FF2B5EF4-FFF2-40B4-BE49-F238E27FC236}">
                <a16:creationId xmlns:a16="http://schemas.microsoft.com/office/drawing/2014/main" id="{EA30851A-1C87-3C49-ADD4-9381E879049D}"/>
              </a:ext>
            </a:extLst>
          </p:cNvPr>
          <p:cNvCxnSpPr>
            <a:cxnSpLocks/>
          </p:cNvCxnSpPr>
          <p:nvPr/>
        </p:nvCxnSpPr>
        <p:spPr>
          <a:xfrm>
            <a:off x="1623739" y="3917534"/>
            <a:ext cx="2087243" cy="9151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3" name="Google Shape;135;g27ce473960d_0_145">
            <a:extLst>
              <a:ext uri="{FF2B5EF4-FFF2-40B4-BE49-F238E27FC236}">
                <a16:creationId xmlns:a16="http://schemas.microsoft.com/office/drawing/2014/main" id="{322EAA3C-AFE7-804E-A9B4-FF6C1A09AFF3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106620" y="1993301"/>
            <a:ext cx="609877" cy="58477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</p:pic>
      <p:pic>
        <p:nvPicPr>
          <p:cNvPr id="94" name="Google Shape;135;g27ce473960d_0_145">
            <a:extLst>
              <a:ext uri="{FF2B5EF4-FFF2-40B4-BE49-F238E27FC236}">
                <a16:creationId xmlns:a16="http://schemas.microsoft.com/office/drawing/2014/main" id="{EF78A28B-9434-764D-A1F2-4B5AFC0736E8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106621" y="2820185"/>
            <a:ext cx="609877" cy="58477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</p:pic>
      <p:pic>
        <p:nvPicPr>
          <p:cNvPr id="95" name="Google Shape;135;g27ce473960d_0_145">
            <a:extLst>
              <a:ext uri="{FF2B5EF4-FFF2-40B4-BE49-F238E27FC236}">
                <a16:creationId xmlns:a16="http://schemas.microsoft.com/office/drawing/2014/main" id="{9410D2BD-21F6-EF41-BE28-0DAB82CAA295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123378" y="3701226"/>
            <a:ext cx="609877" cy="58477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135;g27ce473960d_0_145">
            <a:extLst>
              <a:ext uri="{FF2B5EF4-FFF2-40B4-BE49-F238E27FC236}">
                <a16:creationId xmlns:a16="http://schemas.microsoft.com/office/drawing/2014/main" id="{817A8893-62BB-254D-AD08-583BA6A79821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125774" y="4594746"/>
            <a:ext cx="609877" cy="58477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</p:pic>
      <p:sp>
        <p:nvSpPr>
          <p:cNvPr id="98" name="CasellaDiTesto 97">
            <a:extLst>
              <a:ext uri="{FF2B5EF4-FFF2-40B4-BE49-F238E27FC236}">
                <a16:creationId xmlns:a16="http://schemas.microsoft.com/office/drawing/2014/main" id="{FA1B9289-61FB-CB4D-91B3-92B1FA89E436}"/>
              </a:ext>
            </a:extLst>
          </p:cNvPr>
          <p:cNvSpPr txBox="1"/>
          <p:nvPr/>
        </p:nvSpPr>
        <p:spPr>
          <a:xfrm>
            <a:off x="5314203" y="2070244"/>
            <a:ext cx="45155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Tracciabilità dei fascicoli difficoltosa</a:t>
            </a:r>
          </a:p>
        </p:txBody>
      </p:sp>
      <p:sp>
        <p:nvSpPr>
          <p:cNvPr id="101" name="CasellaDiTesto 100">
            <a:extLst>
              <a:ext uri="{FF2B5EF4-FFF2-40B4-BE49-F238E27FC236}">
                <a16:creationId xmlns:a16="http://schemas.microsoft.com/office/drawing/2014/main" id="{0C3D106F-0206-E745-AF25-8012DEC36097}"/>
              </a:ext>
            </a:extLst>
          </p:cNvPr>
          <p:cNvSpPr txBox="1"/>
          <p:nvPr/>
        </p:nvSpPr>
        <p:spPr>
          <a:xfrm>
            <a:off x="5314203" y="2883517"/>
            <a:ext cx="45155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Bassa usabilità dei sistemi</a:t>
            </a:r>
          </a:p>
        </p:txBody>
      </p:sp>
      <p:sp>
        <p:nvSpPr>
          <p:cNvPr id="102" name="CasellaDiTesto 101">
            <a:extLst>
              <a:ext uri="{FF2B5EF4-FFF2-40B4-BE49-F238E27FC236}">
                <a16:creationId xmlns:a16="http://schemas.microsoft.com/office/drawing/2014/main" id="{26F98F11-BC22-6D44-B4AD-403C274F91C9}"/>
              </a:ext>
            </a:extLst>
          </p:cNvPr>
          <p:cNvSpPr txBox="1"/>
          <p:nvPr/>
        </p:nvSpPr>
        <p:spPr>
          <a:xfrm>
            <a:off x="5309605" y="3746652"/>
            <a:ext cx="5109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Mancanza di report e controlli automatici</a:t>
            </a:r>
          </a:p>
        </p:txBody>
      </p:sp>
      <p:sp>
        <p:nvSpPr>
          <p:cNvPr id="103" name="CasellaDiTesto 102">
            <a:extLst>
              <a:ext uri="{FF2B5EF4-FFF2-40B4-BE49-F238E27FC236}">
                <a16:creationId xmlns:a16="http://schemas.microsoft.com/office/drawing/2014/main" id="{3319390D-55AD-4F4D-8B11-1355C5F11C3C}"/>
              </a:ext>
            </a:extLst>
          </p:cNvPr>
          <p:cNvSpPr txBox="1"/>
          <p:nvPr/>
        </p:nvSpPr>
        <p:spPr>
          <a:xfrm>
            <a:off x="5309604" y="4692391"/>
            <a:ext cx="45155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Mancanza di comunicazione tra i sistemi attualmente in uso</a:t>
            </a:r>
          </a:p>
        </p:txBody>
      </p:sp>
    </p:spTree>
    <p:extLst>
      <p:ext uri="{BB962C8B-B14F-4D97-AF65-F5344CB8AC3E}">
        <p14:creationId xmlns:p14="http://schemas.microsoft.com/office/powerpoint/2010/main" val="106295599"/>
      </p:ext>
    </p:extLst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A297797-5C89-4791-8204-AB071FA1F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69BBA9B-8F4E-4D2B-BEFA-41A475443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415188" y="-231223"/>
            <a:ext cx="1409491" cy="1876653"/>
          </a:xfrm>
          <a:custGeom>
            <a:avLst/>
            <a:gdLst>
              <a:gd name="connsiteX0" fmla="*/ 0 w 1409491"/>
              <a:gd name="connsiteY0" fmla="*/ 643075 h 1876653"/>
              <a:gd name="connsiteX1" fmla="*/ 643075 w 1409491"/>
              <a:gd name="connsiteY1" fmla="*/ 0 h 1876653"/>
              <a:gd name="connsiteX2" fmla="*/ 1409491 w 1409491"/>
              <a:gd name="connsiteY2" fmla="*/ 0 h 1876653"/>
              <a:gd name="connsiteX3" fmla="*/ 1409491 w 1409491"/>
              <a:gd name="connsiteY3" fmla="*/ 1876653 h 1876653"/>
              <a:gd name="connsiteX4" fmla="*/ 1233578 w 1409491"/>
              <a:gd name="connsiteY4" fmla="*/ 1876653 h 187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491" h="1876653">
                <a:moveTo>
                  <a:pt x="0" y="643075"/>
                </a:moveTo>
                <a:lnTo>
                  <a:pt x="643075" y="0"/>
                </a:lnTo>
                <a:lnTo>
                  <a:pt x="1409491" y="0"/>
                </a:lnTo>
                <a:lnTo>
                  <a:pt x="1409491" y="1876653"/>
                </a:lnTo>
                <a:lnTo>
                  <a:pt x="1233578" y="18766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1012D1-8033-40B1-9EC0-91390FFC7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01285" y="128278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80943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D291F021-C45C-4D44-A2B8-A789E386C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3444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D706BA7-2C63-4E02-240A-CFBFE4D4EE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99"/>
          <a:stretch/>
        </p:blipFill>
        <p:spPr>
          <a:xfrm>
            <a:off x="200718" y="5872431"/>
            <a:ext cx="1933511" cy="83424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92A948A-4BAD-2C3B-93B6-3932C44F4ED1}"/>
              </a:ext>
            </a:extLst>
          </p:cNvPr>
          <p:cNvSpPr txBox="1"/>
          <p:nvPr/>
        </p:nvSpPr>
        <p:spPr>
          <a:xfrm>
            <a:off x="1451385" y="335746"/>
            <a:ext cx="3707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accent1">
                    <a:lumMod val="75000"/>
                  </a:schemeClr>
                </a:solidFill>
                <a:latin typeface="Garamond" panose="02020404030301010803" pitchFamily="18" charset="0"/>
              </a:rPr>
              <a:t>Prototipo sviluppato</a:t>
            </a:r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3ACB1793-076A-2D44-B114-F80B92E6E3A8}"/>
              </a:ext>
            </a:extLst>
          </p:cNvPr>
          <p:cNvGrpSpPr/>
          <p:nvPr/>
        </p:nvGrpSpPr>
        <p:grpSpPr>
          <a:xfrm>
            <a:off x="5792908" y="433192"/>
            <a:ext cx="6210262" cy="487558"/>
            <a:chOff x="547533" y="4745369"/>
            <a:chExt cx="16538579" cy="1081024"/>
          </a:xfrm>
        </p:grpSpPr>
        <p:sp>
          <p:nvSpPr>
            <p:cNvPr id="39" name="Google Shape;81;p3">
              <a:extLst>
                <a:ext uri="{FF2B5EF4-FFF2-40B4-BE49-F238E27FC236}">
                  <a16:creationId xmlns:a16="http://schemas.microsoft.com/office/drawing/2014/main" id="{19B4D32C-AB92-FB4D-B186-4A0F22FD27DF}"/>
                </a:ext>
              </a:extLst>
            </p:cNvPr>
            <p:cNvSpPr/>
            <p:nvPr/>
          </p:nvSpPr>
          <p:spPr>
            <a:xfrm>
              <a:off x="994125" y="5333025"/>
              <a:ext cx="16074967" cy="71117"/>
            </a:xfrm>
            <a:custGeom>
              <a:avLst/>
              <a:gdLst/>
              <a:ahLst/>
              <a:cxnLst/>
              <a:rect l="l" t="t" r="r" b="b"/>
              <a:pathLst>
                <a:path w="3442177" h="20175" extrusionOk="0">
                  <a:moveTo>
                    <a:pt x="0" y="0"/>
                  </a:moveTo>
                  <a:lnTo>
                    <a:pt x="3442177" y="0"/>
                  </a:lnTo>
                  <a:lnTo>
                    <a:pt x="3442177" y="20175"/>
                  </a:lnTo>
                  <a:lnTo>
                    <a:pt x="0" y="20175"/>
                  </a:lnTo>
                  <a:close/>
                </a:path>
              </a:pathLst>
            </a:custGeom>
            <a:solidFill>
              <a:srgbClr val="B4E3E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84;p3">
              <a:extLst>
                <a:ext uri="{FF2B5EF4-FFF2-40B4-BE49-F238E27FC236}">
                  <a16:creationId xmlns:a16="http://schemas.microsoft.com/office/drawing/2014/main" id="{785EA204-A278-9D47-94A7-F8045126EFCF}"/>
                </a:ext>
              </a:extLst>
            </p:cNvPr>
            <p:cNvSpPr/>
            <p:nvPr/>
          </p:nvSpPr>
          <p:spPr>
            <a:xfrm>
              <a:off x="11971494" y="4745369"/>
              <a:ext cx="1075695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87;p3">
              <a:extLst>
                <a:ext uri="{FF2B5EF4-FFF2-40B4-BE49-F238E27FC236}">
                  <a16:creationId xmlns:a16="http://schemas.microsoft.com/office/drawing/2014/main" id="{17C6A65A-1D34-B947-8E89-F04236CD23BE}"/>
                </a:ext>
              </a:extLst>
            </p:cNvPr>
            <p:cNvSpPr/>
            <p:nvPr/>
          </p:nvSpPr>
          <p:spPr>
            <a:xfrm>
              <a:off x="4423968" y="4745611"/>
              <a:ext cx="1075694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88;p3">
              <a:extLst>
                <a:ext uri="{FF2B5EF4-FFF2-40B4-BE49-F238E27FC236}">
                  <a16:creationId xmlns:a16="http://schemas.microsoft.com/office/drawing/2014/main" id="{27558CA0-1484-C748-AFE9-7290D4FBC4E0}"/>
                </a:ext>
              </a:extLst>
            </p:cNvPr>
            <p:cNvSpPr/>
            <p:nvPr/>
          </p:nvSpPr>
          <p:spPr>
            <a:xfrm>
              <a:off x="547533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89;p3">
              <a:extLst>
                <a:ext uri="{FF2B5EF4-FFF2-40B4-BE49-F238E27FC236}">
                  <a16:creationId xmlns:a16="http://schemas.microsoft.com/office/drawing/2014/main" id="{858BE8C7-BA61-5547-8ABF-BCA62750E710}"/>
                </a:ext>
              </a:extLst>
            </p:cNvPr>
            <p:cNvSpPr txBox="1"/>
            <p:nvPr/>
          </p:nvSpPr>
          <p:spPr>
            <a:xfrm>
              <a:off x="758984" y="4978086"/>
              <a:ext cx="604501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1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90;p3">
              <a:extLst>
                <a:ext uri="{FF2B5EF4-FFF2-40B4-BE49-F238E27FC236}">
                  <a16:creationId xmlns:a16="http://schemas.microsoft.com/office/drawing/2014/main" id="{B5090682-A577-9147-9478-11B2120902D4}"/>
                </a:ext>
              </a:extLst>
            </p:cNvPr>
            <p:cNvSpPr txBox="1"/>
            <p:nvPr/>
          </p:nvSpPr>
          <p:spPr>
            <a:xfrm>
              <a:off x="4650403" y="4978104"/>
              <a:ext cx="62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2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91;p3">
              <a:extLst>
                <a:ext uri="{FF2B5EF4-FFF2-40B4-BE49-F238E27FC236}">
                  <a16:creationId xmlns:a16="http://schemas.microsoft.com/office/drawing/2014/main" id="{5CE6516E-D1A8-2746-8F10-F1D4284598D2}"/>
                </a:ext>
              </a:extLst>
            </p:cNvPr>
            <p:cNvSpPr/>
            <p:nvPr/>
          </p:nvSpPr>
          <p:spPr>
            <a:xfrm>
              <a:off x="16009912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92;p3">
              <a:extLst>
                <a:ext uri="{FF2B5EF4-FFF2-40B4-BE49-F238E27FC236}">
                  <a16:creationId xmlns:a16="http://schemas.microsoft.com/office/drawing/2014/main" id="{789E5C27-095D-674F-96DD-A5F98429D49D}"/>
                </a:ext>
              </a:extLst>
            </p:cNvPr>
            <p:cNvSpPr txBox="1"/>
            <p:nvPr/>
          </p:nvSpPr>
          <p:spPr>
            <a:xfrm>
              <a:off x="12335745" y="4978102"/>
              <a:ext cx="53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4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93;p3">
              <a:extLst>
                <a:ext uri="{FF2B5EF4-FFF2-40B4-BE49-F238E27FC236}">
                  <a16:creationId xmlns:a16="http://schemas.microsoft.com/office/drawing/2014/main" id="{75C137B5-5F19-FB48-9535-D5E2D309B760}"/>
                </a:ext>
              </a:extLst>
            </p:cNvPr>
            <p:cNvSpPr txBox="1"/>
            <p:nvPr/>
          </p:nvSpPr>
          <p:spPr>
            <a:xfrm>
              <a:off x="16281599" y="4978113"/>
              <a:ext cx="53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5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97;p3">
              <a:extLst>
                <a:ext uri="{FF2B5EF4-FFF2-40B4-BE49-F238E27FC236}">
                  <a16:creationId xmlns:a16="http://schemas.microsoft.com/office/drawing/2014/main" id="{B05FF58E-0BE2-7B4A-98E3-276141D43DBE}"/>
                </a:ext>
              </a:extLst>
            </p:cNvPr>
            <p:cNvSpPr/>
            <p:nvPr/>
          </p:nvSpPr>
          <p:spPr>
            <a:xfrm>
              <a:off x="8065658" y="4745381"/>
              <a:ext cx="1075694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99;p3">
              <a:extLst>
                <a:ext uri="{FF2B5EF4-FFF2-40B4-BE49-F238E27FC236}">
                  <a16:creationId xmlns:a16="http://schemas.microsoft.com/office/drawing/2014/main" id="{8E9C5C5F-F534-E44B-A68D-70DD4EEB31AB}"/>
                </a:ext>
              </a:extLst>
            </p:cNvPr>
            <p:cNvSpPr txBox="1"/>
            <p:nvPr/>
          </p:nvSpPr>
          <p:spPr>
            <a:xfrm>
              <a:off x="8299898" y="4978088"/>
              <a:ext cx="62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3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4FFE52C6-92B3-3C48-BAEC-F290F33F7094}"/>
              </a:ext>
            </a:extLst>
          </p:cNvPr>
          <p:cNvSpPr txBox="1"/>
          <p:nvPr/>
        </p:nvSpPr>
        <p:spPr>
          <a:xfrm>
            <a:off x="2134229" y="1450954"/>
            <a:ext cx="1543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Verifica data irrevocabilità</a:t>
            </a:r>
          </a:p>
        </p:txBody>
      </p:sp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1EAA1A03-BEAE-8543-A721-0D8435A9E8C4}"/>
              </a:ext>
            </a:extLst>
          </p:cNvPr>
          <p:cNvSpPr txBox="1"/>
          <p:nvPr/>
        </p:nvSpPr>
        <p:spPr>
          <a:xfrm>
            <a:off x="1051438" y="2934811"/>
            <a:ext cx="28053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 Selezione formato output</a:t>
            </a:r>
            <a:b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</a:br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 comunicazioni</a:t>
            </a:r>
            <a:b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</a:br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( mail/pdf)</a:t>
            </a: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7FD60E6F-4065-204A-976A-032BD4E31254}"/>
              </a:ext>
            </a:extLst>
          </p:cNvPr>
          <p:cNvGrpSpPr/>
          <p:nvPr/>
        </p:nvGrpSpPr>
        <p:grpSpPr>
          <a:xfrm>
            <a:off x="4090706" y="1568145"/>
            <a:ext cx="3808518" cy="2393950"/>
            <a:chOff x="3895575" y="2095500"/>
            <a:chExt cx="3808518" cy="2393950"/>
          </a:xfrm>
        </p:grpSpPr>
        <p:sp>
          <p:nvSpPr>
            <p:cNvPr id="2" name="Ovale 1">
              <a:extLst>
                <a:ext uri="{FF2B5EF4-FFF2-40B4-BE49-F238E27FC236}">
                  <a16:creationId xmlns:a16="http://schemas.microsoft.com/office/drawing/2014/main" id="{83597878-B59A-7349-BF9C-5EAF581B6683}"/>
                </a:ext>
              </a:extLst>
            </p:cNvPr>
            <p:cNvSpPr/>
            <p:nvPr/>
          </p:nvSpPr>
          <p:spPr>
            <a:xfrm>
              <a:off x="4216977" y="2441012"/>
              <a:ext cx="1879023" cy="17526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6" name="Ovale 35">
              <a:extLst>
                <a:ext uri="{FF2B5EF4-FFF2-40B4-BE49-F238E27FC236}">
                  <a16:creationId xmlns:a16="http://schemas.microsoft.com/office/drawing/2014/main" id="{47841567-801C-1043-BF87-2DCE6B40E54B}"/>
                </a:ext>
              </a:extLst>
            </p:cNvPr>
            <p:cNvSpPr/>
            <p:nvPr/>
          </p:nvSpPr>
          <p:spPr>
            <a:xfrm>
              <a:off x="5575754" y="2425700"/>
              <a:ext cx="1879023" cy="1752600"/>
            </a:xfrm>
            <a:prstGeom prst="ellipse">
              <a:avLst/>
            </a:prstGeom>
            <a:solidFill>
              <a:srgbClr val="FFE1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E1F8D8DF-CC1E-D74A-98E3-0D978577C42C}"/>
                </a:ext>
              </a:extLst>
            </p:cNvPr>
            <p:cNvSpPr txBox="1"/>
            <p:nvPr/>
          </p:nvSpPr>
          <p:spPr>
            <a:xfrm>
              <a:off x="4292079" y="2948057"/>
              <a:ext cx="154379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000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</a:rPr>
                <a:t>Esecuzione penale</a:t>
              </a:r>
            </a:p>
          </p:txBody>
        </p:sp>
        <p:sp>
          <p:nvSpPr>
            <p:cNvPr id="40" name="CasellaDiTesto 39">
              <a:extLst>
                <a:ext uri="{FF2B5EF4-FFF2-40B4-BE49-F238E27FC236}">
                  <a16:creationId xmlns:a16="http://schemas.microsoft.com/office/drawing/2014/main" id="{8E48F154-7A26-524C-A939-A43B8E1BDC80}"/>
                </a:ext>
              </a:extLst>
            </p:cNvPr>
            <p:cNvSpPr txBox="1"/>
            <p:nvPr/>
          </p:nvSpPr>
          <p:spPr>
            <a:xfrm>
              <a:off x="5660624" y="2948057"/>
              <a:ext cx="154379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2000" dirty="0">
                  <a:solidFill>
                    <a:schemeClr val="accent1">
                      <a:lumMod val="50000"/>
                    </a:schemeClr>
                  </a:solidFill>
                  <a:latin typeface="Garamond" panose="02020404030301010803" pitchFamily="18" charset="0"/>
                </a:rPr>
                <a:t>Spese di giustizia</a:t>
              </a:r>
            </a:p>
          </p:txBody>
        </p:sp>
        <p:sp>
          <p:nvSpPr>
            <p:cNvPr id="5" name="Arco 4">
              <a:extLst>
                <a:ext uri="{FF2B5EF4-FFF2-40B4-BE49-F238E27FC236}">
                  <a16:creationId xmlns:a16="http://schemas.microsoft.com/office/drawing/2014/main" id="{A186468C-AE35-7B4E-9D8C-965A2A822A06}"/>
                </a:ext>
              </a:extLst>
            </p:cNvPr>
            <p:cNvSpPr/>
            <p:nvPr/>
          </p:nvSpPr>
          <p:spPr>
            <a:xfrm flipH="1" flipV="1">
              <a:off x="3895575" y="2095500"/>
              <a:ext cx="2301448" cy="2374900"/>
            </a:xfrm>
            <a:prstGeom prst="arc">
              <a:avLst>
                <a:gd name="adj1" fmla="val 16200000"/>
                <a:gd name="adj2" fmla="val 391515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54" name="Arco 53">
              <a:extLst>
                <a:ext uri="{FF2B5EF4-FFF2-40B4-BE49-F238E27FC236}">
                  <a16:creationId xmlns:a16="http://schemas.microsoft.com/office/drawing/2014/main" id="{AECAEADA-FC31-5941-B5C0-9BD072C7E863}"/>
                </a:ext>
              </a:extLst>
            </p:cNvPr>
            <p:cNvSpPr/>
            <p:nvPr/>
          </p:nvSpPr>
          <p:spPr>
            <a:xfrm flipV="1">
              <a:off x="5402645" y="2114550"/>
              <a:ext cx="2301448" cy="2374900"/>
            </a:xfrm>
            <a:prstGeom prst="arc">
              <a:avLst>
                <a:gd name="adj1" fmla="val 16532364"/>
                <a:gd name="adj2" fmla="val 471256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4E3BF7FD-C6D4-C146-8399-9CFD9CC9D077}"/>
              </a:ext>
            </a:extLst>
          </p:cNvPr>
          <p:cNvSpPr txBox="1"/>
          <p:nvPr/>
        </p:nvSpPr>
        <p:spPr>
          <a:xfrm>
            <a:off x="8776854" y="2128314"/>
            <a:ext cx="2419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Notifica fascicoli</a:t>
            </a:r>
            <a:b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</a:br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in stato di stallo</a:t>
            </a:r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935A49AB-9D68-974C-A8E5-01B167F4785F}"/>
              </a:ext>
            </a:extLst>
          </p:cNvPr>
          <p:cNvSpPr txBox="1"/>
          <p:nvPr/>
        </p:nvSpPr>
        <p:spPr>
          <a:xfrm>
            <a:off x="4070948" y="4318906"/>
            <a:ext cx="370778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>
                <a:solidFill>
                  <a:srgbClr val="F2B300"/>
                </a:solidFill>
                <a:latin typeface="Garamond" panose="02020404030301010803" pitchFamily="18" charset="0"/>
              </a:rPr>
              <a:t>Funzionalità comuni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D11CEFC-77A2-6842-B283-13601E7363DF}"/>
              </a:ext>
            </a:extLst>
          </p:cNvPr>
          <p:cNvSpPr txBox="1"/>
          <p:nvPr/>
        </p:nvSpPr>
        <p:spPr>
          <a:xfrm>
            <a:off x="4633733" y="4952313"/>
            <a:ext cx="27945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Visualizzazione statistiche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Tracciabilità fascicolo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Gestione profilo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Gestione fascicolo</a:t>
            </a:r>
          </a:p>
        </p:txBody>
      </p:sp>
      <p:cxnSp>
        <p:nvCxnSpPr>
          <p:cNvPr id="14" name="Connettore 1 13">
            <a:extLst>
              <a:ext uri="{FF2B5EF4-FFF2-40B4-BE49-F238E27FC236}">
                <a16:creationId xmlns:a16="http://schemas.microsoft.com/office/drawing/2014/main" id="{92E0B3DF-FB61-6E4A-BA7D-BDD347CF2BE4}"/>
              </a:ext>
            </a:extLst>
          </p:cNvPr>
          <p:cNvCxnSpPr/>
          <p:nvPr/>
        </p:nvCxnSpPr>
        <p:spPr>
          <a:xfrm flipH="1" flipV="1">
            <a:off x="3429000" y="1868931"/>
            <a:ext cx="825500" cy="2283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>
            <a:extLst>
              <a:ext uri="{FF2B5EF4-FFF2-40B4-BE49-F238E27FC236}">
                <a16:creationId xmlns:a16="http://schemas.microsoft.com/office/drawing/2014/main" id="{738C4135-2DD3-F542-B497-17635FEC6115}"/>
              </a:ext>
            </a:extLst>
          </p:cNvPr>
          <p:cNvCxnSpPr>
            <a:cxnSpLocks/>
          </p:cNvCxnSpPr>
          <p:nvPr/>
        </p:nvCxnSpPr>
        <p:spPr>
          <a:xfrm flipH="1">
            <a:off x="3585614" y="3045695"/>
            <a:ext cx="531513" cy="1174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>
            <a:extLst>
              <a:ext uri="{FF2B5EF4-FFF2-40B4-BE49-F238E27FC236}">
                <a16:creationId xmlns:a16="http://schemas.microsoft.com/office/drawing/2014/main" id="{03AD49C5-50AA-C840-A860-449B397780BE}"/>
              </a:ext>
            </a:extLst>
          </p:cNvPr>
          <p:cNvCxnSpPr>
            <a:endCxn id="55" idx="1"/>
          </p:cNvCxnSpPr>
          <p:nvPr/>
        </p:nvCxnSpPr>
        <p:spPr>
          <a:xfrm flipV="1">
            <a:off x="7899224" y="2451480"/>
            <a:ext cx="877630" cy="1012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1650332"/>
      </p:ext>
    </p:extLst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A297797-5C89-4791-8204-AB071FA1F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69BBA9B-8F4E-4D2B-BEFA-41A475443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415188" y="-231223"/>
            <a:ext cx="1409491" cy="1876653"/>
          </a:xfrm>
          <a:custGeom>
            <a:avLst/>
            <a:gdLst>
              <a:gd name="connsiteX0" fmla="*/ 0 w 1409491"/>
              <a:gd name="connsiteY0" fmla="*/ 643075 h 1876653"/>
              <a:gd name="connsiteX1" fmla="*/ 643075 w 1409491"/>
              <a:gd name="connsiteY1" fmla="*/ 0 h 1876653"/>
              <a:gd name="connsiteX2" fmla="*/ 1409491 w 1409491"/>
              <a:gd name="connsiteY2" fmla="*/ 0 h 1876653"/>
              <a:gd name="connsiteX3" fmla="*/ 1409491 w 1409491"/>
              <a:gd name="connsiteY3" fmla="*/ 1876653 h 1876653"/>
              <a:gd name="connsiteX4" fmla="*/ 1233578 w 1409491"/>
              <a:gd name="connsiteY4" fmla="*/ 1876653 h 187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491" h="1876653">
                <a:moveTo>
                  <a:pt x="0" y="643075"/>
                </a:moveTo>
                <a:lnTo>
                  <a:pt x="643075" y="0"/>
                </a:lnTo>
                <a:lnTo>
                  <a:pt x="1409491" y="0"/>
                </a:lnTo>
                <a:lnTo>
                  <a:pt x="1409491" y="1876653"/>
                </a:lnTo>
                <a:lnTo>
                  <a:pt x="1233578" y="18766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1012D1-8033-40B1-9EC0-91390FFC7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01285" y="128278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80943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D291F021-C45C-4D44-A2B8-A789E386C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3444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D706BA7-2C63-4E02-240A-CFBFE4D4EE8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499"/>
          <a:stretch/>
        </p:blipFill>
        <p:spPr>
          <a:xfrm>
            <a:off x="200718" y="5872431"/>
            <a:ext cx="1933511" cy="83424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92A948A-4BAD-2C3B-93B6-3932C44F4ED1}"/>
              </a:ext>
            </a:extLst>
          </p:cNvPr>
          <p:cNvSpPr txBox="1"/>
          <p:nvPr/>
        </p:nvSpPr>
        <p:spPr>
          <a:xfrm>
            <a:off x="1451385" y="335746"/>
            <a:ext cx="3707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accent1">
                    <a:lumMod val="75000"/>
                  </a:schemeClr>
                </a:solidFill>
                <a:latin typeface="Garamond" panose="02020404030301010803" pitchFamily="18" charset="0"/>
              </a:rPr>
              <a:t>Prototipo sviluppato</a:t>
            </a:r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3ACB1793-076A-2D44-B114-F80B92E6E3A8}"/>
              </a:ext>
            </a:extLst>
          </p:cNvPr>
          <p:cNvGrpSpPr/>
          <p:nvPr/>
        </p:nvGrpSpPr>
        <p:grpSpPr>
          <a:xfrm>
            <a:off x="5792908" y="433192"/>
            <a:ext cx="6210262" cy="487558"/>
            <a:chOff x="547533" y="4745369"/>
            <a:chExt cx="16538579" cy="1081024"/>
          </a:xfrm>
        </p:grpSpPr>
        <p:sp>
          <p:nvSpPr>
            <p:cNvPr id="39" name="Google Shape;81;p3">
              <a:extLst>
                <a:ext uri="{FF2B5EF4-FFF2-40B4-BE49-F238E27FC236}">
                  <a16:creationId xmlns:a16="http://schemas.microsoft.com/office/drawing/2014/main" id="{19B4D32C-AB92-FB4D-B186-4A0F22FD27DF}"/>
                </a:ext>
              </a:extLst>
            </p:cNvPr>
            <p:cNvSpPr/>
            <p:nvPr/>
          </p:nvSpPr>
          <p:spPr>
            <a:xfrm>
              <a:off x="994125" y="5333025"/>
              <a:ext cx="16074967" cy="71117"/>
            </a:xfrm>
            <a:custGeom>
              <a:avLst/>
              <a:gdLst/>
              <a:ahLst/>
              <a:cxnLst/>
              <a:rect l="l" t="t" r="r" b="b"/>
              <a:pathLst>
                <a:path w="3442177" h="20175" extrusionOk="0">
                  <a:moveTo>
                    <a:pt x="0" y="0"/>
                  </a:moveTo>
                  <a:lnTo>
                    <a:pt x="3442177" y="0"/>
                  </a:lnTo>
                  <a:lnTo>
                    <a:pt x="3442177" y="20175"/>
                  </a:lnTo>
                  <a:lnTo>
                    <a:pt x="0" y="20175"/>
                  </a:lnTo>
                  <a:close/>
                </a:path>
              </a:pathLst>
            </a:custGeom>
            <a:solidFill>
              <a:srgbClr val="B4E3E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84;p3">
              <a:extLst>
                <a:ext uri="{FF2B5EF4-FFF2-40B4-BE49-F238E27FC236}">
                  <a16:creationId xmlns:a16="http://schemas.microsoft.com/office/drawing/2014/main" id="{785EA204-A278-9D47-94A7-F8045126EFCF}"/>
                </a:ext>
              </a:extLst>
            </p:cNvPr>
            <p:cNvSpPr/>
            <p:nvPr/>
          </p:nvSpPr>
          <p:spPr>
            <a:xfrm>
              <a:off x="11971494" y="4745369"/>
              <a:ext cx="1075695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87;p3">
              <a:extLst>
                <a:ext uri="{FF2B5EF4-FFF2-40B4-BE49-F238E27FC236}">
                  <a16:creationId xmlns:a16="http://schemas.microsoft.com/office/drawing/2014/main" id="{17C6A65A-1D34-B947-8E89-F04236CD23BE}"/>
                </a:ext>
              </a:extLst>
            </p:cNvPr>
            <p:cNvSpPr/>
            <p:nvPr/>
          </p:nvSpPr>
          <p:spPr>
            <a:xfrm>
              <a:off x="4423968" y="4745611"/>
              <a:ext cx="1075694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88;p3">
              <a:extLst>
                <a:ext uri="{FF2B5EF4-FFF2-40B4-BE49-F238E27FC236}">
                  <a16:creationId xmlns:a16="http://schemas.microsoft.com/office/drawing/2014/main" id="{27558CA0-1484-C748-AFE9-7290D4FBC4E0}"/>
                </a:ext>
              </a:extLst>
            </p:cNvPr>
            <p:cNvSpPr/>
            <p:nvPr/>
          </p:nvSpPr>
          <p:spPr>
            <a:xfrm>
              <a:off x="547533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89;p3">
              <a:extLst>
                <a:ext uri="{FF2B5EF4-FFF2-40B4-BE49-F238E27FC236}">
                  <a16:creationId xmlns:a16="http://schemas.microsoft.com/office/drawing/2014/main" id="{858BE8C7-BA61-5547-8ABF-BCA62750E710}"/>
                </a:ext>
              </a:extLst>
            </p:cNvPr>
            <p:cNvSpPr txBox="1"/>
            <p:nvPr/>
          </p:nvSpPr>
          <p:spPr>
            <a:xfrm>
              <a:off x="758984" y="4978086"/>
              <a:ext cx="604501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1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90;p3">
              <a:extLst>
                <a:ext uri="{FF2B5EF4-FFF2-40B4-BE49-F238E27FC236}">
                  <a16:creationId xmlns:a16="http://schemas.microsoft.com/office/drawing/2014/main" id="{B5090682-A577-9147-9478-11B2120902D4}"/>
                </a:ext>
              </a:extLst>
            </p:cNvPr>
            <p:cNvSpPr txBox="1"/>
            <p:nvPr/>
          </p:nvSpPr>
          <p:spPr>
            <a:xfrm>
              <a:off x="4650403" y="4978104"/>
              <a:ext cx="62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2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91;p3">
              <a:extLst>
                <a:ext uri="{FF2B5EF4-FFF2-40B4-BE49-F238E27FC236}">
                  <a16:creationId xmlns:a16="http://schemas.microsoft.com/office/drawing/2014/main" id="{5CE6516E-D1A8-2746-8F10-F1D4284598D2}"/>
                </a:ext>
              </a:extLst>
            </p:cNvPr>
            <p:cNvSpPr/>
            <p:nvPr/>
          </p:nvSpPr>
          <p:spPr>
            <a:xfrm>
              <a:off x="16009912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92;p3">
              <a:extLst>
                <a:ext uri="{FF2B5EF4-FFF2-40B4-BE49-F238E27FC236}">
                  <a16:creationId xmlns:a16="http://schemas.microsoft.com/office/drawing/2014/main" id="{789E5C27-095D-674F-96DD-A5F98429D49D}"/>
                </a:ext>
              </a:extLst>
            </p:cNvPr>
            <p:cNvSpPr txBox="1"/>
            <p:nvPr/>
          </p:nvSpPr>
          <p:spPr>
            <a:xfrm>
              <a:off x="12335745" y="4978102"/>
              <a:ext cx="53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4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93;p3">
              <a:extLst>
                <a:ext uri="{FF2B5EF4-FFF2-40B4-BE49-F238E27FC236}">
                  <a16:creationId xmlns:a16="http://schemas.microsoft.com/office/drawing/2014/main" id="{75C137B5-5F19-FB48-9535-D5E2D309B760}"/>
                </a:ext>
              </a:extLst>
            </p:cNvPr>
            <p:cNvSpPr txBox="1"/>
            <p:nvPr/>
          </p:nvSpPr>
          <p:spPr>
            <a:xfrm>
              <a:off x="16281599" y="4978113"/>
              <a:ext cx="53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5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97;p3">
              <a:extLst>
                <a:ext uri="{FF2B5EF4-FFF2-40B4-BE49-F238E27FC236}">
                  <a16:creationId xmlns:a16="http://schemas.microsoft.com/office/drawing/2014/main" id="{B05FF58E-0BE2-7B4A-98E3-276141D43DBE}"/>
                </a:ext>
              </a:extLst>
            </p:cNvPr>
            <p:cNvSpPr/>
            <p:nvPr/>
          </p:nvSpPr>
          <p:spPr>
            <a:xfrm>
              <a:off x="8065658" y="4745381"/>
              <a:ext cx="1075694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99;p3">
              <a:extLst>
                <a:ext uri="{FF2B5EF4-FFF2-40B4-BE49-F238E27FC236}">
                  <a16:creationId xmlns:a16="http://schemas.microsoft.com/office/drawing/2014/main" id="{8E9C5C5F-F534-E44B-A68D-70DD4EEB31AB}"/>
                </a:ext>
              </a:extLst>
            </p:cNvPr>
            <p:cNvSpPr txBox="1"/>
            <p:nvPr/>
          </p:nvSpPr>
          <p:spPr>
            <a:xfrm>
              <a:off x="8299898" y="4978088"/>
              <a:ext cx="62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3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" name="video presentazione prototipo (5 min)">
            <a:hlinkClick r:id="" action="ppaction://media"/>
            <a:extLst>
              <a:ext uri="{FF2B5EF4-FFF2-40B4-BE49-F238E27FC236}">
                <a16:creationId xmlns:a16="http://schemas.microsoft.com/office/drawing/2014/main" id="{87D35719-AE4E-6FDD-3C08-AEA1531E67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7416" y="1003108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629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A297797-5C89-4791-8204-AB071FA1F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69BBA9B-8F4E-4D2B-BEFA-41A475443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415188" y="-231223"/>
            <a:ext cx="1409491" cy="1876653"/>
          </a:xfrm>
          <a:custGeom>
            <a:avLst/>
            <a:gdLst>
              <a:gd name="connsiteX0" fmla="*/ 0 w 1409491"/>
              <a:gd name="connsiteY0" fmla="*/ 643075 h 1876653"/>
              <a:gd name="connsiteX1" fmla="*/ 643075 w 1409491"/>
              <a:gd name="connsiteY1" fmla="*/ 0 h 1876653"/>
              <a:gd name="connsiteX2" fmla="*/ 1409491 w 1409491"/>
              <a:gd name="connsiteY2" fmla="*/ 0 h 1876653"/>
              <a:gd name="connsiteX3" fmla="*/ 1409491 w 1409491"/>
              <a:gd name="connsiteY3" fmla="*/ 1876653 h 1876653"/>
              <a:gd name="connsiteX4" fmla="*/ 1233578 w 1409491"/>
              <a:gd name="connsiteY4" fmla="*/ 1876653 h 187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491" h="1876653">
                <a:moveTo>
                  <a:pt x="0" y="643075"/>
                </a:moveTo>
                <a:lnTo>
                  <a:pt x="643075" y="0"/>
                </a:lnTo>
                <a:lnTo>
                  <a:pt x="1409491" y="0"/>
                </a:lnTo>
                <a:lnTo>
                  <a:pt x="1409491" y="1876653"/>
                </a:lnTo>
                <a:lnTo>
                  <a:pt x="1233578" y="18766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1012D1-8033-40B1-9EC0-91390FFC7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01285" y="128278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80943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D291F021-C45C-4D44-A2B8-A789E386C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3444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D706BA7-2C63-4E02-240A-CFBFE4D4EE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99"/>
          <a:stretch/>
        </p:blipFill>
        <p:spPr>
          <a:xfrm>
            <a:off x="200718" y="5872431"/>
            <a:ext cx="1933511" cy="83424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92A948A-4BAD-2C3B-93B6-3932C44F4ED1}"/>
              </a:ext>
            </a:extLst>
          </p:cNvPr>
          <p:cNvSpPr txBox="1"/>
          <p:nvPr/>
        </p:nvSpPr>
        <p:spPr>
          <a:xfrm>
            <a:off x="1451385" y="335746"/>
            <a:ext cx="3707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accent1">
                    <a:lumMod val="75000"/>
                  </a:schemeClr>
                </a:solidFill>
                <a:latin typeface="Garamond" panose="02020404030301010803" pitchFamily="18" charset="0"/>
              </a:rPr>
              <a:t>Test e validazione</a:t>
            </a:r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3ACB1793-076A-2D44-B114-F80B92E6E3A8}"/>
              </a:ext>
            </a:extLst>
          </p:cNvPr>
          <p:cNvGrpSpPr/>
          <p:nvPr/>
        </p:nvGrpSpPr>
        <p:grpSpPr>
          <a:xfrm>
            <a:off x="5792908" y="433192"/>
            <a:ext cx="6210262" cy="487558"/>
            <a:chOff x="547533" y="4745369"/>
            <a:chExt cx="16538579" cy="1081024"/>
          </a:xfrm>
        </p:grpSpPr>
        <p:sp>
          <p:nvSpPr>
            <p:cNvPr id="39" name="Google Shape;81;p3">
              <a:extLst>
                <a:ext uri="{FF2B5EF4-FFF2-40B4-BE49-F238E27FC236}">
                  <a16:creationId xmlns:a16="http://schemas.microsoft.com/office/drawing/2014/main" id="{19B4D32C-AB92-FB4D-B186-4A0F22FD27DF}"/>
                </a:ext>
              </a:extLst>
            </p:cNvPr>
            <p:cNvSpPr/>
            <p:nvPr/>
          </p:nvSpPr>
          <p:spPr>
            <a:xfrm>
              <a:off x="994125" y="5333025"/>
              <a:ext cx="16074967" cy="71117"/>
            </a:xfrm>
            <a:custGeom>
              <a:avLst/>
              <a:gdLst/>
              <a:ahLst/>
              <a:cxnLst/>
              <a:rect l="l" t="t" r="r" b="b"/>
              <a:pathLst>
                <a:path w="3442177" h="20175" extrusionOk="0">
                  <a:moveTo>
                    <a:pt x="0" y="0"/>
                  </a:moveTo>
                  <a:lnTo>
                    <a:pt x="3442177" y="0"/>
                  </a:lnTo>
                  <a:lnTo>
                    <a:pt x="3442177" y="20175"/>
                  </a:lnTo>
                  <a:lnTo>
                    <a:pt x="0" y="20175"/>
                  </a:lnTo>
                  <a:close/>
                </a:path>
              </a:pathLst>
            </a:custGeom>
            <a:solidFill>
              <a:srgbClr val="B4E3E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84;p3">
              <a:extLst>
                <a:ext uri="{FF2B5EF4-FFF2-40B4-BE49-F238E27FC236}">
                  <a16:creationId xmlns:a16="http://schemas.microsoft.com/office/drawing/2014/main" id="{785EA204-A278-9D47-94A7-F8045126EFCF}"/>
                </a:ext>
              </a:extLst>
            </p:cNvPr>
            <p:cNvSpPr/>
            <p:nvPr/>
          </p:nvSpPr>
          <p:spPr>
            <a:xfrm>
              <a:off x="11971494" y="4745369"/>
              <a:ext cx="1075695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87;p3">
              <a:extLst>
                <a:ext uri="{FF2B5EF4-FFF2-40B4-BE49-F238E27FC236}">
                  <a16:creationId xmlns:a16="http://schemas.microsoft.com/office/drawing/2014/main" id="{17C6A65A-1D34-B947-8E89-F04236CD23BE}"/>
                </a:ext>
              </a:extLst>
            </p:cNvPr>
            <p:cNvSpPr/>
            <p:nvPr/>
          </p:nvSpPr>
          <p:spPr>
            <a:xfrm>
              <a:off x="4423968" y="4745611"/>
              <a:ext cx="1075694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88;p3">
              <a:extLst>
                <a:ext uri="{FF2B5EF4-FFF2-40B4-BE49-F238E27FC236}">
                  <a16:creationId xmlns:a16="http://schemas.microsoft.com/office/drawing/2014/main" id="{27558CA0-1484-C748-AFE9-7290D4FBC4E0}"/>
                </a:ext>
              </a:extLst>
            </p:cNvPr>
            <p:cNvSpPr/>
            <p:nvPr/>
          </p:nvSpPr>
          <p:spPr>
            <a:xfrm>
              <a:off x="547533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89;p3">
              <a:extLst>
                <a:ext uri="{FF2B5EF4-FFF2-40B4-BE49-F238E27FC236}">
                  <a16:creationId xmlns:a16="http://schemas.microsoft.com/office/drawing/2014/main" id="{858BE8C7-BA61-5547-8ABF-BCA62750E710}"/>
                </a:ext>
              </a:extLst>
            </p:cNvPr>
            <p:cNvSpPr txBox="1"/>
            <p:nvPr/>
          </p:nvSpPr>
          <p:spPr>
            <a:xfrm>
              <a:off x="758984" y="4978086"/>
              <a:ext cx="604501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1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90;p3">
              <a:extLst>
                <a:ext uri="{FF2B5EF4-FFF2-40B4-BE49-F238E27FC236}">
                  <a16:creationId xmlns:a16="http://schemas.microsoft.com/office/drawing/2014/main" id="{B5090682-A577-9147-9478-11B2120902D4}"/>
                </a:ext>
              </a:extLst>
            </p:cNvPr>
            <p:cNvSpPr txBox="1"/>
            <p:nvPr/>
          </p:nvSpPr>
          <p:spPr>
            <a:xfrm>
              <a:off x="4650403" y="4978104"/>
              <a:ext cx="62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2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91;p3">
              <a:extLst>
                <a:ext uri="{FF2B5EF4-FFF2-40B4-BE49-F238E27FC236}">
                  <a16:creationId xmlns:a16="http://schemas.microsoft.com/office/drawing/2014/main" id="{5CE6516E-D1A8-2746-8F10-F1D4284598D2}"/>
                </a:ext>
              </a:extLst>
            </p:cNvPr>
            <p:cNvSpPr/>
            <p:nvPr/>
          </p:nvSpPr>
          <p:spPr>
            <a:xfrm>
              <a:off x="16009912" y="4745369"/>
              <a:ext cx="1076200" cy="1081024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92;p3">
              <a:extLst>
                <a:ext uri="{FF2B5EF4-FFF2-40B4-BE49-F238E27FC236}">
                  <a16:creationId xmlns:a16="http://schemas.microsoft.com/office/drawing/2014/main" id="{789E5C27-095D-674F-96DD-A5F98429D49D}"/>
                </a:ext>
              </a:extLst>
            </p:cNvPr>
            <p:cNvSpPr txBox="1"/>
            <p:nvPr/>
          </p:nvSpPr>
          <p:spPr>
            <a:xfrm>
              <a:off x="12335745" y="4978102"/>
              <a:ext cx="53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4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93;p3">
              <a:extLst>
                <a:ext uri="{FF2B5EF4-FFF2-40B4-BE49-F238E27FC236}">
                  <a16:creationId xmlns:a16="http://schemas.microsoft.com/office/drawing/2014/main" id="{75C137B5-5F19-FB48-9535-D5E2D309B760}"/>
                </a:ext>
              </a:extLst>
            </p:cNvPr>
            <p:cNvSpPr txBox="1"/>
            <p:nvPr/>
          </p:nvSpPr>
          <p:spPr>
            <a:xfrm>
              <a:off x="16281599" y="4978113"/>
              <a:ext cx="53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5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97;p3">
              <a:extLst>
                <a:ext uri="{FF2B5EF4-FFF2-40B4-BE49-F238E27FC236}">
                  <a16:creationId xmlns:a16="http://schemas.microsoft.com/office/drawing/2014/main" id="{B05FF58E-0BE2-7B4A-98E3-276141D43DBE}"/>
                </a:ext>
              </a:extLst>
            </p:cNvPr>
            <p:cNvSpPr/>
            <p:nvPr/>
          </p:nvSpPr>
          <p:spPr>
            <a:xfrm>
              <a:off x="8065658" y="4745381"/>
              <a:ext cx="1075694" cy="1080516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99;p3">
              <a:extLst>
                <a:ext uri="{FF2B5EF4-FFF2-40B4-BE49-F238E27FC236}">
                  <a16:creationId xmlns:a16="http://schemas.microsoft.com/office/drawing/2014/main" id="{8E9C5C5F-F534-E44B-A68D-70DD4EEB31AB}"/>
                </a:ext>
              </a:extLst>
            </p:cNvPr>
            <p:cNvSpPr txBox="1"/>
            <p:nvPr/>
          </p:nvSpPr>
          <p:spPr>
            <a:xfrm>
              <a:off x="8299898" y="4978088"/>
              <a:ext cx="622799" cy="798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lang="en-US" b="1" i="1" u="none" strike="noStrike" cap="none" dirty="0">
                  <a:solidFill>
                    <a:srgbClr val="FFFFFF"/>
                  </a:solidFill>
                  <a:latin typeface="Garamond" panose="02020404030301010803" pitchFamily="18" charset="0"/>
                  <a:ea typeface="Assistant"/>
                  <a:cs typeface="Assistant"/>
                  <a:sym typeface="Assistant"/>
                </a:rPr>
                <a:t>3</a:t>
              </a:r>
              <a:endParaRPr b="0" i="1" u="none" strike="noStrike" cap="none" dirty="0">
                <a:solidFill>
                  <a:srgbClr val="000000"/>
                </a:solidFill>
                <a:latin typeface="Garamond" panose="02020404030301010803" pitchFamily="18" charset="0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5F29CA71-3FE1-C547-86EA-7DD0BFBB386B}"/>
              </a:ext>
            </a:extLst>
          </p:cNvPr>
          <p:cNvSpPr txBox="1"/>
          <p:nvPr/>
        </p:nvSpPr>
        <p:spPr>
          <a:xfrm>
            <a:off x="2937803" y="1213143"/>
            <a:ext cx="6096000" cy="1018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Confronto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sperimentale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 al fine di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dimostrare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 il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miglioramento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 di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efficienza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 e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efficacia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  <a:sym typeface="Assistant"/>
              </a:rPr>
              <a:t>:</a:t>
            </a:r>
          </a:p>
        </p:txBody>
      </p:sp>
      <p:pic>
        <p:nvPicPr>
          <p:cNvPr id="56" name="Google Shape;291;g1e41d377800_0_42">
            <a:extLst>
              <a:ext uri="{FF2B5EF4-FFF2-40B4-BE49-F238E27FC236}">
                <a16:creationId xmlns:a16="http://schemas.microsoft.com/office/drawing/2014/main" id="{A5C8E8A4-FABE-5045-B0B1-C31BAFFB472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35670" y="2511461"/>
            <a:ext cx="6265471" cy="318737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8" name="Google Shape;292;g1e41d377800_0_42">
            <a:extLst>
              <a:ext uri="{FF2B5EF4-FFF2-40B4-BE49-F238E27FC236}">
                <a16:creationId xmlns:a16="http://schemas.microsoft.com/office/drawing/2014/main" id="{A71D4A59-02C9-6141-9BBC-B4A5B9D424F6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9557" y="2486837"/>
            <a:ext cx="4869613" cy="326263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Ovale 7">
            <a:extLst>
              <a:ext uri="{FF2B5EF4-FFF2-40B4-BE49-F238E27FC236}">
                <a16:creationId xmlns:a16="http://schemas.microsoft.com/office/drawing/2014/main" id="{F64FCF81-94F0-1249-B0A6-A73E3FD61095}"/>
              </a:ext>
            </a:extLst>
          </p:cNvPr>
          <p:cNvSpPr/>
          <p:nvPr/>
        </p:nvSpPr>
        <p:spPr>
          <a:xfrm>
            <a:off x="5003800" y="3922738"/>
            <a:ext cx="789108" cy="6223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i="1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vs</a:t>
            </a:r>
          </a:p>
        </p:txBody>
      </p:sp>
    </p:spTree>
    <p:extLst>
      <p:ext uri="{BB962C8B-B14F-4D97-AF65-F5344CB8AC3E}">
        <p14:creationId xmlns:p14="http://schemas.microsoft.com/office/powerpoint/2010/main" val="1200088334"/>
      </p:ext>
    </p:extLst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A297797-5C89-4791-8204-AB071FA1FB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69BBA9B-8F4E-4D2B-BEFA-41A475443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415188" y="-231223"/>
            <a:ext cx="1409491" cy="1876653"/>
          </a:xfrm>
          <a:custGeom>
            <a:avLst/>
            <a:gdLst>
              <a:gd name="connsiteX0" fmla="*/ 0 w 1409491"/>
              <a:gd name="connsiteY0" fmla="*/ 643075 h 1876653"/>
              <a:gd name="connsiteX1" fmla="*/ 643075 w 1409491"/>
              <a:gd name="connsiteY1" fmla="*/ 0 h 1876653"/>
              <a:gd name="connsiteX2" fmla="*/ 1409491 w 1409491"/>
              <a:gd name="connsiteY2" fmla="*/ 0 h 1876653"/>
              <a:gd name="connsiteX3" fmla="*/ 1409491 w 1409491"/>
              <a:gd name="connsiteY3" fmla="*/ 1876653 h 1876653"/>
              <a:gd name="connsiteX4" fmla="*/ 1233578 w 1409491"/>
              <a:gd name="connsiteY4" fmla="*/ 1876653 h 1876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491" h="1876653">
                <a:moveTo>
                  <a:pt x="0" y="643075"/>
                </a:moveTo>
                <a:lnTo>
                  <a:pt x="643075" y="0"/>
                </a:lnTo>
                <a:lnTo>
                  <a:pt x="1409491" y="0"/>
                </a:lnTo>
                <a:lnTo>
                  <a:pt x="1409491" y="1876653"/>
                </a:lnTo>
                <a:lnTo>
                  <a:pt x="1233578" y="1876653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1012D1-8033-40B1-9EC0-91390FFC7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01285" y="128278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80943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D291F021-C45C-4D44-A2B8-A789E386C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3444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D706BA7-2C63-4E02-240A-CFBFE4D4EE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99"/>
          <a:stretch/>
        </p:blipFill>
        <p:spPr>
          <a:xfrm>
            <a:off x="200718" y="5872431"/>
            <a:ext cx="1933511" cy="83424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92A948A-4BAD-2C3B-93B6-3932C44F4ED1}"/>
              </a:ext>
            </a:extLst>
          </p:cNvPr>
          <p:cNvSpPr txBox="1"/>
          <p:nvPr/>
        </p:nvSpPr>
        <p:spPr>
          <a:xfrm>
            <a:off x="802860" y="604199"/>
            <a:ext cx="10899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accent1">
                    <a:lumMod val="75000"/>
                  </a:schemeClr>
                </a:solidFill>
                <a:latin typeface="Garamond" panose="02020404030301010803" pitchFamily="18" charset="0"/>
              </a:rPr>
              <a:t>PROGETTO PILOTA SUL CONTROLLO DI GESTIONE</a:t>
            </a:r>
          </a:p>
        </p:txBody>
      </p:sp>
      <p:pic>
        <p:nvPicPr>
          <p:cNvPr id="10" name="Google Shape;73;g27ce473960d_0_5">
            <a:extLst>
              <a:ext uri="{FF2B5EF4-FFF2-40B4-BE49-F238E27FC236}">
                <a16:creationId xmlns:a16="http://schemas.microsoft.com/office/drawing/2014/main" id="{9BBA4CA0-DBEA-5E4F-A8B6-3F233F30881D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115157" y="2280213"/>
            <a:ext cx="642252" cy="58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74;g27ce473960d_0_5">
            <a:extLst>
              <a:ext uri="{FF2B5EF4-FFF2-40B4-BE49-F238E27FC236}">
                <a16:creationId xmlns:a16="http://schemas.microsoft.com/office/drawing/2014/main" id="{4DE6DF0F-8B8D-E646-BB81-41F654E5FC26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115157" y="3059848"/>
            <a:ext cx="642252" cy="5847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A77E810E-922E-934D-A616-F9F8955C0282}"/>
              </a:ext>
            </a:extLst>
          </p:cNvPr>
          <p:cNvSpPr txBox="1"/>
          <p:nvPr/>
        </p:nvSpPr>
        <p:spPr>
          <a:xfrm>
            <a:off x="2914099" y="2259134"/>
            <a:ext cx="7746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Automatizzazione di tutti i processi che richiedevano all’addetto la ripetizione della medesima sequenza di azioni, evitando incoerenze ed errori</a:t>
            </a:r>
            <a:br>
              <a:rPr lang="it-IT" sz="20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</a:br>
            <a:endParaRPr lang="it-IT" sz="2000" dirty="0">
              <a:solidFill>
                <a:schemeClr val="accent1">
                  <a:lumMod val="50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914C8E8-29EE-3042-A15D-21BE3FC887AF}"/>
              </a:ext>
            </a:extLst>
          </p:cNvPr>
          <p:cNvSpPr txBox="1"/>
          <p:nvPr/>
        </p:nvSpPr>
        <p:spPr>
          <a:xfrm>
            <a:off x="2914098" y="3126641"/>
            <a:ext cx="8311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Automatizzazione della tracciabilità dello stato dei fascicoli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D19A8A7-E1C6-1744-963A-71583493F833}"/>
              </a:ext>
            </a:extLst>
          </p:cNvPr>
          <p:cNvSpPr txBox="1"/>
          <p:nvPr/>
        </p:nvSpPr>
        <p:spPr>
          <a:xfrm>
            <a:off x="2995862" y="1501819"/>
            <a:ext cx="4073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i="1" dirty="0">
                <a:solidFill>
                  <a:srgbClr val="F2B300"/>
                </a:solidFill>
                <a:latin typeface="Garamond" panose="02020404030301010803" pitchFamily="18" charset="0"/>
              </a:rPr>
              <a:t>Risultati ottenuti</a:t>
            </a:r>
          </a:p>
        </p:txBody>
      </p:sp>
      <p:pic>
        <p:nvPicPr>
          <p:cNvPr id="38" name="Google Shape;74;g27ce473960d_0_5">
            <a:extLst>
              <a:ext uri="{FF2B5EF4-FFF2-40B4-BE49-F238E27FC236}">
                <a16:creationId xmlns:a16="http://schemas.microsoft.com/office/drawing/2014/main" id="{5155F003-B6AD-CC4B-AA3D-7D1529FE6AEB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138694" y="3794094"/>
            <a:ext cx="642252" cy="58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74;g27ce473960d_0_5">
            <a:extLst>
              <a:ext uri="{FF2B5EF4-FFF2-40B4-BE49-F238E27FC236}">
                <a16:creationId xmlns:a16="http://schemas.microsoft.com/office/drawing/2014/main" id="{94B3BF78-F893-D842-8F1B-F09B2B4A388B}"/>
              </a:ext>
            </a:extLst>
          </p:cNvPr>
          <p:cNvPicPr preferRelativeResize="0"/>
          <p:nvPr/>
        </p:nvPicPr>
        <p:blipFill rotWithShape="1">
          <a:blip r:embed="rId4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138694" y="4573729"/>
            <a:ext cx="642252" cy="584775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8DCCDAF-64BC-BC43-A42A-67E95C3D94CA}"/>
              </a:ext>
            </a:extLst>
          </p:cNvPr>
          <p:cNvSpPr txBox="1"/>
          <p:nvPr/>
        </p:nvSpPr>
        <p:spPr>
          <a:xfrm>
            <a:off x="2969178" y="3886426"/>
            <a:ext cx="8311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Monitoraggio automatico dei ritardi </a:t>
            </a: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90B094EF-8C86-D04A-8FC0-62661A1DEE53}"/>
              </a:ext>
            </a:extLst>
          </p:cNvPr>
          <p:cNvSpPr txBox="1"/>
          <p:nvPr/>
        </p:nvSpPr>
        <p:spPr>
          <a:xfrm>
            <a:off x="2969178" y="4646211"/>
            <a:ext cx="8311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accent1">
                    <a:lumMod val="50000"/>
                  </a:schemeClr>
                </a:solidFill>
                <a:latin typeface="Garamond" panose="02020404030301010803" pitchFamily="18" charset="0"/>
              </a:rPr>
              <a:t>Produzione automatica di statistiche</a:t>
            </a:r>
          </a:p>
        </p:txBody>
      </p:sp>
    </p:spTree>
    <p:extLst>
      <p:ext uri="{BB962C8B-B14F-4D97-AF65-F5344CB8AC3E}">
        <p14:creationId xmlns:p14="http://schemas.microsoft.com/office/powerpoint/2010/main" val="3204696408"/>
      </p:ext>
    </p:extLst>
  </p:cSld>
  <p:clrMapOvr>
    <a:masterClrMapping/>
  </p:clrMapOvr>
  <p:transition spd="slow">
    <p:wipe dir="d"/>
  </p:transition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C2BED075D094D47BEED1432A078DA6D" ma:contentTypeVersion="13" ma:contentTypeDescription="Creare un nuovo documento." ma:contentTypeScope="" ma:versionID="f3cbd1be3cf80f9eb7a1eab8f663d263">
  <xsd:schema xmlns:xsd="http://www.w3.org/2001/XMLSchema" xmlns:xs="http://www.w3.org/2001/XMLSchema" xmlns:p="http://schemas.microsoft.com/office/2006/metadata/properties" xmlns:ns2="e51b996e-8e65-4322-ab1b-b6986186a920" xmlns:ns3="d9027789-733c-4c69-9658-3261ad6a2ebe" targetNamespace="http://schemas.microsoft.com/office/2006/metadata/properties" ma:root="true" ma:fieldsID="132414a1fc5ad5f9535c9b5d22d52284" ns2:_="" ns3:_="">
    <xsd:import namespace="e51b996e-8e65-4322-ab1b-b6986186a920"/>
    <xsd:import namespace="d9027789-733c-4c69-9658-3261ad6a2e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1b996e-8e65-4322-ab1b-b6986186a9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Tag immagine" ma:readOnly="false" ma:fieldId="{5cf76f15-5ced-4ddc-b409-7134ff3c332f}" ma:taxonomyMulti="true" ma:sspId="b96d6b56-9229-47fc-a629-c3c0cfd3ea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027789-733c-4c69-9658-3261ad6a2ebe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1f769226-c558-4de1-8254-a74a995603fc}" ma:internalName="TaxCatchAll" ma:showField="CatchAllData" ma:web="d9027789-733c-4c69-9658-3261ad6a2e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CA9EE5-77EE-4AC2-9EBF-6C30A846AE80}"/>
</file>

<file path=customXml/itemProps2.xml><?xml version="1.0" encoding="utf-8"?>
<ds:datastoreItem xmlns:ds="http://schemas.openxmlformats.org/officeDocument/2006/customXml" ds:itemID="{803FCF05-8739-4731-8561-D07005674C5A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2627</TotalTime>
  <Words>480</Words>
  <Application>Microsoft Macintosh PowerPoint</Application>
  <PresentationFormat>Widescreen</PresentationFormat>
  <Paragraphs>89</Paragraphs>
  <Slides>7</Slides>
  <Notes>7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Garamond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Progetto Next Generation UPP</dc:title>
  <dc:creator>MIGLIORATI CHIARA</dc:creator>
  <cp:lastModifiedBy>CHIARA MIGLIORATI</cp:lastModifiedBy>
  <cp:revision>54</cp:revision>
  <dcterms:created xsi:type="dcterms:W3CDTF">2023-01-24T12:43:45Z</dcterms:created>
  <dcterms:modified xsi:type="dcterms:W3CDTF">2023-11-30T16:19:39Z</dcterms:modified>
</cp:coreProperties>
</file>