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1"/>
  </p:sldMasterIdLst>
  <p:notesMasterIdLst>
    <p:notesMasterId r:id="rId9"/>
  </p:notesMasterIdLst>
  <p:sldIdLst>
    <p:sldId id="326" r:id="rId2"/>
    <p:sldId id="301" r:id="rId3"/>
    <p:sldId id="310" r:id="rId4"/>
    <p:sldId id="305" r:id="rId5"/>
    <p:sldId id="306" r:id="rId6"/>
    <p:sldId id="307" r:id="rId7"/>
    <p:sldId id="308" r:id="rId8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1C9"/>
    <a:srgbClr val="FFD661"/>
    <a:srgbClr val="FFE18B"/>
    <a:srgbClr val="F2B300"/>
    <a:srgbClr val="FFE8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Stile medio 1 - Color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3C2FFA5D-87B4-456A-9821-1D502468CF0F}" styleName="Stile con tema 1 - Color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0A15C55-8517-42AA-B614-E9B94910E393}" styleName="Stile medio 2 - Color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Stile medio 2 - Color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Stile medio 2 - Color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7490" autoAdjust="0"/>
    <p:restoredTop sz="95037" autoAdjust="0"/>
  </p:normalViewPr>
  <p:slideViewPr>
    <p:cSldViewPr snapToGrid="0">
      <p:cViewPr varScale="1">
        <p:scale>
          <a:sx n="88" d="100"/>
          <a:sy n="88" d="100"/>
        </p:scale>
        <p:origin x="33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AFE989-93F9-4ED1-959F-6E97E81F9A7A}" type="datetimeFigureOut">
              <a:rPr lang="it-IT" smtClean="0"/>
              <a:t>30/11/23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8D4867-C603-4BA4-83CB-377FBE0621B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263433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DII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8D4867-C603-4BA4-83CB-377FBE0621B7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223566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DIMI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8D4867-C603-4BA4-83CB-377FBE0621B7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229774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6784102-C2E4-C4DF-0816-0650E07284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3225C1EE-0C6B-D59C-2C60-463FD2A410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A3490CD-A3C5-2400-C725-9845732694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pPr/>
              <a:t>11/30/23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E0C11D4-B890-E540-E568-29FA9197B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301C36-9E31-E08D-8745-D7CE338A19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851996"/>
      </p:ext>
    </p:extLst>
  </p:cSld>
  <p:clrMapOvr>
    <a:masterClrMapping/>
  </p:clrMapOvr>
  <p:transition spd="slow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304C965-C2D8-1989-BA3D-A4352A6313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3BD67FB4-9523-B7DE-3FD9-9E83821D4D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9C09976-7E82-32D1-08CA-676DD2E24E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pPr/>
              <a:t>11/30/23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E48317E-A7A5-FBDD-A312-4F7E56DEEA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647F68A-D19A-144F-7B3C-414955B5E4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362966"/>
      </p:ext>
    </p:extLst>
  </p:cSld>
  <p:clrMapOvr>
    <a:masterClrMapping/>
  </p:clrMapOvr>
  <p:transition spd="slow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E0E09062-3EAA-6A13-2482-68838DD65C0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A1C99215-AF46-AB56-3BB6-2B7CF26581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247CD4B-3FAF-DD40-0143-C6EFF597E8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pPr/>
              <a:t>11/30/23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4760C38-490D-98D4-DA66-3F9FD94A6C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2834C18-F841-2A74-F7B8-68E7FB023D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406631"/>
      </p:ext>
    </p:extLst>
  </p:cSld>
  <p:clrMapOvr>
    <a:masterClrMapping/>
  </p:clrMapOvr>
  <p:transition spd="slow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415DE9D-2CFA-BB31-EFA3-02BC79F7DF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89792D1-62D2-6D92-02DC-8156C9141F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92119A5-54BF-731D-8136-3463DE6DB0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pPr/>
              <a:t>11/30/23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B40649A-E950-3D89-B360-6933516111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843858C-DAE0-DA3C-A577-5DAA9A2C0D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660701"/>
      </p:ext>
    </p:extLst>
  </p:cSld>
  <p:clrMapOvr>
    <a:masterClrMapping/>
  </p:clrMapOvr>
  <p:transition spd="slow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6B0D2DA-21D5-A3A2-1CFD-13895558B1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F1C2934-5DBB-A72E-D594-535C62DBF7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2C4261E-37C4-A09B-9D6E-E6F8385ACD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pPr/>
              <a:t>11/30/23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5A2EB64-598E-CC52-E1CB-3751CDA90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25BAAD2-3E3C-8251-96EC-0D32A7CA43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826816"/>
      </p:ext>
    </p:extLst>
  </p:cSld>
  <p:clrMapOvr>
    <a:masterClrMapping/>
  </p:clrMapOvr>
  <p:transition spd="slow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2BE7A4B-D996-E326-7B55-FDF974EDE4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CF01150-547A-A7F9-EEF8-F723B19CDB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596840CB-8AED-5946-5E17-3A1E07AD9A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29ABE18F-5415-B038-C4D2-3E0A29CB35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pPr/>
              <a:t>11/30/23</a:t>
            </a:fld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FD565993-BFEA-BF4D-7EED-7FBADFF9BE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D64EBF1-218E-733A-B3B9-BBD36686E4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493226"/>
      </p:ext>
    </p:extLst>
  </p:cSld>
  <p:clrMapOvr>
    <a:masterClrMapping/>
  </p:clrMapOvr>
  <p:transition spd="slow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7357722-E1A7-AB8E-1452-BBDEFDC346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E921B383-63D5-7B4F-45D7-714AE191A2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9A670BF6-0FDE-4FA3-0794-33F86FEF8D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0B45F65D-C7A9-A745-BEDB-8FA36C9E419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D773F16A-DDC5-97CD-4AB4-001F84D83A3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46FE3458-56F6-8AF6-812D-11B10D54FC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pPr/>
              <a:t>11/30/23</a:t>
            </a:fld>
            <a:endParaRPr lang="en-US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5FD5A580-65A0-3A09-7E3A-C42BFEED21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32B776D5-D402-923F-DE9E-E6CDBE4E4D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988723"/>
      </p:ext>
    </p:extLst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9C10DE8-5F8A-FA6C-29D3-734E5C9162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245508DE-52D0-E874-B8F8-8D46AA6D1C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pPr/>
              <a:t>11/30/23</a:t>
            </a:fld>
            <a:endParaRPr lang="en-US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A7F1A5DB-AC74-990C-FFC0-7AFC34D63A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DCAB5453-EF9B-357A-564D-663A36315D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561870"/>
      </p:ext>
    </p:extLst>
  </p:cSld>
  <p:clrMapOvr>
    <a:masterClrMapping/>
  </p:clrMapOvr>
  <p:transition spd="slow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39A6F776-619D-5C04-1F42-123798D890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pPr/>
              <a:t>11/30/23</a:t>
            </a:fld>
            <a:endParaRPr lang="en-US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73E97A5B-3846-47C9-00D0-4D07B80075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94ADCC8-E42D-C550-2612-6103BB1B24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242834"/>
      </p:ext>
    </p:extLst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B1FC353-7A2A-1408-4384-5239F16DF2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06A9A11-BC1F-8A7D-58C5-9D48EA59B4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2DBD4032-6766-3D8A-4CE2-2CE1416C3F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42D6948B-B555-3ED9-5D66-656E032F46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pPr/>
              <a:t>11/30/23</a:t>
            </a:fld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C304BC1-B60A-D17D-8165-C7DD0EA48F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35C78E55-5DC3-6266-2EE1-115DF07E7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760018"/>
      </p:ext>
    </p:extLst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95A9E76-6F9A-F6D4-32BE-FA1237E3ED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B65FF5ED-4CD8-3F24-4085-B7B01948B15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258031DE-7BAD-A6C7-EDDA-5B653EEB4E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934C73-D4E0-C34C-9CA9-54B265DFFB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pPr/>
              <a:t>11/30/23</a:t>
            </a:fld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8B3AF43-0E22-A6B5-40ED-32E062C939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0CE7DE-F106-3026-5AFE-F529478E72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415159"/>
      </p:ext>
    </p:extLst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AC86DC42-AC38-97D7-C8CA-E034E561E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3E14D0A-9E25-3AC1-DDFB-7775B64FB6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BDC1BCF-7D59-DA32-1B2F-9C7DC175226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969C88-B244-455D-A017-012B25B1ACDD}" type="datetimeFigureOut">
              <a:rPr lang="en-US" smtClean="0"/>
              <a:pPr/>
              <a:t>11/30/23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F1F09C5-1C11-BB89-6ED0-B8E50E2B57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1AEDE4E-4AD6-E963-E028-51120A3121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CE569E-9B7C-4CB9-AB80-C0841F922CFF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516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slow">
    <p:wipe dir="d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9A297797-5C89-4791-8204-AB071FA1FB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569BBA9B-8F4E-4D2B-BEFA-41A4754433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-415188" y="-231223"/>
            <a:ext cx="1409491" cy="1876653"/>
          </a:xfrm>
          <a:custGeom>
            <a:avLst/>
            <a:gdLst>
              <a:gd name="connsiteX0" fmla="*/ 0 w 1409491"/>
              <a:gd name="connsiteY0" fmla="*/ 643075 h 1876653"/>
              <a:gd name="connsiteX1" fmla="*/ 643075 w 1409491"/>
              <a:gd name="connsiteY1" fmla="*/ 0 h 1876653"/>
              <a:gd name="connsiteX2" fmla="*/ 1409491 w 1409491"/>
              <a:gd name="connsiteY2" fmla="*/ 0 h 1876653"/>
              <a:gd name="connsiteX3" fmla="*/ 1409491 w 1409491"/>
              <a:gd name="connsiteY3" fmla="*/ 1876653 h 1876653"/>
              <a:gd name="connsiteX4" fmla="*/ 1233578 w 1409491"/>
              <a:gd name="connsiteY4" fmla="*/ 1876653 h 18766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9491" h="1876653">
                <a:moveTo>
                  <a:pt x="0" y="643075"/>
                </a:moveTo>
                <a:lnTo>
                  <a:pt x="643075" y="0"/>
                </a:lnTo>
                <a:lnTo>
                  <a:pt x="1409491" y="0"/>
                </a:lnTo>
                <a:lnTo>
                  <a:pt x="1409491" y="1876653"/>
                </a:lnTo>
                <a:lnTo>
                  <a:pt x="1233578" y="1876653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51012D1-8033-40B1-9EC0-91390FFC74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301285" y="1282788"/>
            <a:ext cx="485578" cy="48557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E80C965-DB6D-4F81-9E9E-B027384D0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8809436" y="6033666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D291F021-C45C-4D44-A2B8-A789E386CC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3444" y="5721108"/>
            <a:ext cx="2261965" cy="1136891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BD706BA7-2C63-4E02-240A-CFBFE4D4EE8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7499"/>
          <a:stretch/>
        </p:blipFill>
        <p:spPr>
          <a:xfrm>
            <a:off x="200718" y="5872431"/>
            <a:ext cx="1933511" cy="834244"/>
          </a:xfrm>
          <a:prstGeom prst="rect">
            <a:avLst/>
          </a:prstGeom>
        </p:spPr>
      </p:pic>
      <p:grpSp>
        <p:nvGrpSpPr>
          <p:cNvPr id="5" name="Gruppo 4">
            <a:extLst>
              <a:ext uri="{FF2B5EF4-FFF2-40B4-BE49-F238E27FC236}">
                <a16:creationId xmlns:a16="http://schemas.microsoft.com/office/drawing/2014/main" id="{6C59255C-CA13-3844-9C6B-11E708A93F83}"/>
              </a:ext>
            </a:extLst>
          </p:cNvPr>
          <p:cNvGrpSpPr/>
          <p:nvPr/>
        </p:nvGrpSpPr>
        <p:grpSpPr>
          <a:xfrm>
            <a:off x="1167473" y="1279880"/>
            <a:ext cx="10579101" cy="2255477"/>
            <a:chOff x="787399" y="2692399"/>
            <a:chExt cx="10579101" cy="2255477"/>
          </a:xfrm>
        </p:grpSpPr>
        <p:sp>
          <p:nvSpPr>
            <p:cNvPr id="9" name="Rettangolo 8">
              <a:extLst>
                <a:ext uri="{FF2B5EF4-FFF2-40B4-BE49-F238E27FC236}">
                  <a16:creationId xmlns:a16="http://schemas.microsoft.com/office/drawing/2014/main" id="{42F8C567-A70A-644A-8C6B-F45FB11A16F5}"/>
                </a:ext>
              </a:extLst>
            </p:cNvPr>
            <p:cNvSpPr/>
            <p:nvPr/>
          </p:nvSpPr>
          <p:spPr>
            <a:xfrm>
              <a:off x="787400" y="2692399"/>
              <a:ext cx="10579100" cy="2255477"/>
            </a:xfrm>
            <a:prstGeom prst="rect">
              <a:avLst/>
            </a:prstGeom>
            <a:noFill/>
            <a:ln w="381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" name="Pentagono 1">
              <a:extLst>
                <a:ext uri="{FF2B5EF4-FFF2-40B4-BE49-F238E27FC236}">
                  <a16:creationId xmlns:a16="http://schemas.microsoft.com/office/drawing/2014/main" id="{C19BC8F6-0CB7-9640-8E49-51F236E64B67}"/>
                </a:ext>
              </a:extLst>
            </p:cNvPr>
            <p:cNvSpPr/>
            <p:nvPr/>
          </p:nvSpPr>
          <p:spPr>
            <a:xfrm>
              <a:off x="787399" y="2692400"/>
              <a:ext cx="2323655" cy="2255476"/>
            </a:xfrm>
            <a:prstGeom prst="homePlate">
              <a:avLst/>
            </a:prstGeom>
            <a:solidFill>
              <a:srgbClr val="FFF1C9"/>
            </a:solidFill>
            <a:ln w="38100">
              <a:solidFill>
                <a:srgbClr val="FFD66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4" name="CasellaDiTesto 3">
              <a:extLst>
                <a:ext uri="{FF2B5EF4-FFF2-40B4-BE49-F238E27FC236}">
                  <a16:creationId xmlns:a16="http://schemas.microsoft.com/office/drawing/2014/main" id="{692A948A-4BAD-2C3B-93B6-3932C44F4ED1}"/>
                </a:ext>
              </a:extLst>
            </p:cNvPr>
            <p:cNvSpPr txBox="1"/>
            <p:nvPr/>
          </p:nvSpPr>
          <p:spPr>
            <a:xfrm>
              <a:off x="2996945" y="2835174"/>
              <a:ext cx="8258424" cy="20621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3200" b="1" dirty="0">
                  <a:solidFill>
                    <a:schemeClr val="accent1">
                      <a:lumMod val="75000"/>
                    </a:schemeClr>
                  </a:solidFill>
                  <a:latin typeface="Garamond" panose="02020404030301010803" pitchFamily="18" charset="0"/>
                </a:rPr>
                <a:t>ANALISI STATISTICA SULLA DURATA DELLE DIVERSE FASI PROCESSUALI PER INDIVIDUARNE LE EVENTUALI CRITICITÀ</a:t>
              </a:r>
            </a:p>
          </p:txBody>
        </p:sp>
        <p:sp>
          <p:nvSpPr>
            <p:cNvPr id="7" name="CasellaDiTesto 6">
              <a:extLst>
                <a:ext uri="{FF2B5EF4-FFF2-40B4-BE49-F238E27FC236}">
                  <a16:creationId xmlns:a16="http://schemas.microsoft.com/office/drawing/2014/main" id="{1D19A8A7-E1C6-1744-963A-71583493F833}"/>
                </a:ext>
              </a:extLst>
            </p:cNvPr>
            <p:cNvSpPr txBox="1"/>
            <p:nvPr/>
          </p:nvSpPr>
          <p:spPr>
            <a:xfrm>
              <a:off x="916047" y="3466194"/>
              <a:ext cx="174425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4000" b="1" i="1" dirty="0">
                  <a:solidFill>
                    <a:srgbClr val="F2B300"/>
                  </a:solidFill>
                  <a:effectLst>
                    <a:outerShdw blurRad="50800" dist="38100" dir="8100000" algn="tr" rotWithShape="0">
                      <a:prstClr val="black">
                        <a:alpha val="40000"/>
                      </a:prstClr>
                    </a:outerShdw>
                  </a:effectLst>
                  <a:latin typeface="Garamond" panose="02020404030301010803" pitchFamily="18" charset="0"/>
                </a:rPr>
                <a:t>DIMI</a:t>
              </a:r>
            </a:p>
          </p:txBody>
        </p:sp>
      </p:grp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787A1AE7-F3C4-4F4A-9247-EB235FCC7320}"/>
              </a:ext>
            </a:extLst>
          </p:cNvPr>
          <p:cNvSpPr txBox="1"/>
          <p:nvPr/>
        </p:nvSpPr>
        <p:spPr>
          <a:xfrm>
            <a:off x="1410231" y="4000226"/>
            <a:ext cx="60960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000" b="1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Team di area aziendale e gestionale</a:t>
            </a:r>
          </a:p>
          <a:p>
            <a:endParaRPr lang="it-IT" sz="2000" b="1" dirty="0">
              <a:solidFill>
                <a:schemeClr val="accent1">
                  <a:lumMod val="50000"/>
                </a:schemeClr>
              </a:solidFill>
              <a:latin typeface="Garamond" panose="02020404030301010803" pitchFamily="18" charset="0"/>
            </a:endParaRP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9BE0B2EC-D59E-BD4F-9AC3-12822CCCBAA1}"/>
              </a:ext>
            </a:extLst>
          </p:cNvPr>
          <p:cNvSpPr txBox="1"/>
          <p:nvPr/>
        </p:nvSpPr>
        <p:spPr>
          <a:xfrm>
            <a:off x="4926489" y="4339584"/>
            <a:ext cx="609600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it-IT" dirty="0">
              <a:solidFill>
                <a:schemeClr val="accent1">
                  <a:lumMod val="50000"/>
                </a:schemeClr>
              </a:solidFill>
              <a:latin typeface="Garamond" panose="02020404030301010803" pitchFamily="18" charset="0"/>
            </a:endParaRPr>
          </a:p>
          <a:p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Dott. Giuseppe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Gnutti</a:t>
            </a:r>
            <a:endParaRPr lang="it-IT" dirty="0">
              <a:solidFill>
                <a:schemeClr val="accent1">
                  <a:lumMod val="50000"/>
                </a:schemeClr>
              </a:solidFill>
              <a:latin typeface="Garamond" panose="02020404030301010803" pitchFamily="18" charset="0"/>
            </a:endParaRPr>
          </a:p>
          <a:p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Dott.ssa Marta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Mingotti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Landriani</a:t>
            </a:r>
            <a:endParaRPr lang="it-IT" dirty="0">
              <a:solidFill>
                <a:schemeClr val="accent1">
                  <a:lumMod val="50000"/>
                </a:schemeClr>
              </a:solidFill>
              <a:latin typeface="Garamond" panose="02020404030301010803" pitchFamily="18" charset="0"/>
            </a:endParaRPr>
          </a:p>
          <a:p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Dott.ssa Andrea Celeste Turini</a:t>
            </a:r>
          </a:p>
          <a:p>
            <a:endParaRPr lang="it-IT" dirty="0">
              <a:solidFill>
                <a:schemeClr val="accent1">
                  <a:lumMod val="50000"/>
                </a:schemeClr>
              </a:solidFill>
              <a:latin typeface="Garamond" panose="02020404030301010803" pitchFamily="18" charset="0"/>
            </a:endParaRPr>
          </a:p>
          <a:p>
            <a:br>
              <a:rPr lang="it-IT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</a:br>
            <a:br>
              <a:rPr lang="it-IT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</a:br>
            <a:endParaRPr lang="it-IT" dirty="0">
              <a:solidFill>
                <a:schemeClr val="accent1">
                  <a:lumMod val="50000"/>
                </a:schemeClr>
              </a:solidFill>
              <a:latin typeface="Garamond" panose="02020404030301010803" pitchFamily="18" charset="0"/>
            </a:endParaRP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87A5FD06-EAD7-E447-80D7-F6F1E17D9546}"/>
              </a:ext>
            </a:extLst>
          </p:cNvPr>
          <p:cNvSpPr txBox="1"/>
          <p:nvPr/>
        </p:nvSpPr>
        <p:spPr>
          <a:xfrm>
            <a:off x="1440596" y="4570416"/>
            <a:ext cx="315061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Prof. Lucio Enrico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Zavanella</a:t>
            </a:r>
            <a:endParaRPr lang="it-IT" dirty="0">
              <a:solidFill>
                <a:schemeClr val="accent1">
                  <a:lumMod val="50000"/>
                </a:schemeClr>
              </a:solidFill>
              <a:latin typeface="Garamond" panose="02020404030301010803" pitchFamily="18" charset="0"/>
            </a:endParaRPr>
          </a:p>
          <a:p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Prof. Simone Zanoni</a:t>
            </a:r>
          </a:p>
          <a:p>
            <a:endParaRPr lang="it-IT" dirty="0">
              <a:solidFill>
                <a:schemeClr val="accent1">
                  <a:lumMod val="50000"/>
                </a:schemeClr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3623609"/>
      </p:ext>
    </p:extLst>
  </p:cSld>
  <p:clrMapOvr>
    <a:masterClrMapping/>
  </p:clrMapOvr>
  <p:transition spd="slow"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9A297797-5C89-4791-8204-AB071FA1FB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569BBA9B-8F4E-4D2B-BEFA-41A4754433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-415188" y="-231223"/>
            <a:ext cx="1409491" cy="1876653"/>
          </a:xfrm>
          <a:custGeom>
            <a:avLst/>
            <a:gdLst>
              <a:gd name="connsiteX0" fmla="*/ 0 w 1409491"/>
              <a:gd name="connsiteY0" fmla="*/ 643075 h 1876653"/>
              <a:gd name="connsiteX1" fmla="*/ 643075 w 1409491"/>
              <a:gd name="connsiteY1" fmla="*/ 0 h 1876653"/>
              <a:gd name="connsiteX2" fmla="*/ 1409491 w 1409491"/>
              <a:gd name="connsiteY2" fmla="*/ 0 h 1876653"/>
              <a:gd name="connsiteX3" fmla="*/ 1409491 w 1409491"/>
              <a:gd name="connsiteY3" fmla="*/ 1876653 h 1876653"/>
              <a:gd name="connsiteX4" fmla="*/ 1233578 w 1409491"/>
              <a:gd name="connsiteY4" fmla="*/ 1876653 h 18766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9491" h="1876653">
                <a:moveTo>
                  <a:pt x="0" y="643075"/>
                </a:moveTo>
                <a:lnTo>
                  <a:pt x="643075" y="0"/>
                </a:lnTo>
                <a:lnTo>
                  <a:pt x="1409491" y="0"/>
                </a:lnTo>
                <a:lnTo>
                  <a:pt x="1409491" y="1876653"/>
                </a:lnTo>
                <a:lnTo>
                  <a:pt x="1233578" y="1876653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51012D1-8033-40B1-9EC0-91390FFC74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301285" y="1282788"/>
            <a:ext cx="485578" cy="48557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E80C965-DB6D-4F81-9E9E-B027384D0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8809436" y="6033666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D291F021-C45C-4D44-A2B8-A789E386CC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3444" y="5721108"/>
            <a:ext cx="2261965" cy="1136891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BD706BA7-2C63-4E02-240A-CFBFE4D4EE8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7499"/>
          <a:stretch/>
        </p:blipFill>
        <p:spPr>
          <a:xfrm>
            <a:off x="200718" y="5872431"/>
            <a:ext cx="1933511" cy="834244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692A948A-4BAD-2C3B-93B6-3932C44F4ED1}"/>
              </a:ext>
            </a:extLst>
          </p:cNvPr>
          <p:cNvSpPr txBox="1"/>
          <p:nvPr/>
        </p:nvSpPr>
        <p:spPr>
          <a:xfrm>
            <a:off x="-1190203" y="1182220"/>
            <a:ext cx="10899844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it-IT" sz="2800" b="1" i="1" dirty="0">
                <a:solidFill>
                  <a:srgbClr val="F2B300"/>
                </a:solidFill>
                <a:latin typeface="Garamond" panose="02020404030301010803" pitchFamily="18" charset="0"/>
              </a:rPr>
              <a:t>Attività portate a termine </a:t>
            </a:r>
          </a:p>
        </p:txBody>
      </p:sp>
      <p:sp>
        <p:nvSpPr>
          <p:cNvPr id="7" name="Google Shape;99;g27cd16ad85a_0_0">
            <a:extLst>
              <a:ext uri="{FF2B5EF4-FFF2-40B4-BE49-F238E27FC236}">
                <a16:creationId xmlns:a16="http://schemas.microsoft.com/office/drawing/2014/main" id="{D6B5577B-F4CE-0CCB-21E4-E5D58488C5FA}"/>
              </a:ext>
            </a:extLst>
          </p:cNvPr>
          <p:cNvSpPr txBox="1">
            <a:spLocks/>
          </p:cNvSpPr>
          <p:nvPr/>
        </p:nvSpPr>
        <p:spPr>
          <a:xfrm>
            <a:off x="2134229" y="1794888"/>
            <a:ext cx="8942370" cy="4351200"/>
          </a:xfrm>
          <a:prstGeom prst="rect">
            <a:avLst/>
          </a:prstGeom>
        </p:spPr>
        <p:txBody>
          <a:bodyPr spcFirstLastPara="1" vert="horz" wrap="square" lIns="91425" tIns="45700" rIns="91425" bIns="45700" rtlCol="0" anchor="t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3500" indent="0">
              <a:spcBef>
                <a:spcPts val="0"/>
              </a:spcBef>
              <a:buSzPts val="2600"/>
              <a:buNone/>
            </a:pPr>
            <a:r>
              <a:rPr lang="it-IT" sz="2200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1. Analisi delle logiche organizzative alla base dell’archiviazione dei fascicoli del processo civile non ancora convertiti in formato digitale.</a:t>
            </a:r>
          </a:p>
          <a:p>
            <a:pPr marL="63500" indent="0">
              <a:spcBef>
                <a:spcPts val="0"/>
              </a:spcBef>
              <a:buSzPts val="2600"/>
              <a:buNone/>
            </a:pPr>
            <a:endParaRPr lang="it-IT" sz="2200" dirty="0">
              <a:solidFill>
                <a:schemeClr val="accent1">
                  <a:lumMod val="50000"/>
                </a:schemeClr>
              </a:solidFill>
              <a:latin typeface="Garamond" panose="02020404030301010803" pitchFamily="18" charset="0"/>
            </a:endParaRPr>
          </a:p>
          <a:p>
            <a:pPr marL="63500" indent="0">
              <a:spcBef>
                <a:spcPts val="0"/>
              </a:spcBef>
              <a:buSzPts val="2600"/>
              <a:buNone/>
            </a:pPr>
            <a:r>
              <a:rPr lang="it-IT" sz="2200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2. Ripensamento del </a:t>
            </a:r>
            <a:r>
              <a:rPr lang="it-IT" sz="2200" i="1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layout</a:t>
            </a:r>
            <a:r>
              <a:rPr lang="it-IT" sz="2200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 del Tribunale con un intervento focalizzato sui seguenti aspetti:</a:t>
            </a:r>
          </a:p>
          <a:p>
            <a:pPr marL="91440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it-IT" sz="2200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- Analisi dell’utilizzo degli spazi da parte del personale interno</a:t>
            </a:r>
          </a:p>
          <a:p>
            <a:pPr marL="91440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it-IT" sz="2200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- Analisi dei flussi degli utenti esterni</a:t>
            </a:r>
          </a:p>
          <a:p>
            <a:pPr marL="45720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it-IT" sz="2200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       - Utilità dell’analisi a disposizione degli addetti UPP </a:t>
            </a:r>
          </a:p>
          <a:p>
            <a:pPr marL="45720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it-IT" sz="2200" dirty="0">
              <a:solidFill>
                <a:schemeClr val="accent1">
                  <a:lumMod val="50000"/>
                </a:schemeClr>
              </a:solidFill>
              <a:latin typeface="Garamond" panose="02020404030301010803" pitchFamily="18" charset="0"/>
            </a:endParaRPr>
          </a:p>
          <a:p>
            <a:pPr marL="63500" indent="0">
              <a:spcBef>
                <a:spcPts val="0"/>
              </a:spcBef>
              <a:buSzPts val="2600"/>
              <a:buNone/>
            </a:pPr>
            <a:r>
              <a:rPr lang="it-IT" sz="2200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3. Tracciamento dei fascicoli tramite sistemi RFID/QR Code</a:t>
            </a:r>
          </a:p>
        </p:txBody>
      </p:sp>
      <p:pic>
        <p:nvPicPr>
          <p:cNvPr id="8" name="Elemento grafico 7" descr="Corte contorno">
            <a:extLst>
              <a:ext uri="{FF2B5EF4-FFF2-40B4-BE49-F238E27FC236}">
                <a16:creationId xmlns:a16="http://schemas.microsoft.com/office/drawing/2014/main" id="{33619834-6F31-638C-3670-0A9FAC3E84E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83694" y="341348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8629814"/>
      </p:ext>
    </p:extLst>
  </p:cSld>
  <p:clrMapOvr>
    <a:masterClrMapping/>
  </p:clrMapOvr>
  <p:transition spd="slow"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9A297797-5C89-4791-8204-AB071FA1FB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569BBA9B-8F4E-4D2B-BEFA-41A4754433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-415188" y="-231223"/>
            <a:ext cx="1409491" cy="1876653"/>
          </a:xfrm>
          <a:custGeom>
            <a:avLst/>
            <a:gdLst>
              <a:gd name="connsiteX0" fmla="*/ 0 w 1409491"/>
              <a:gd name="connsiteY0" fmla="*/ 643075 h 1876653"/>
              <a:gd name="connsiteX1" fmla="*/ 643075 w 1409491"/>
              <a:gd name="connsiteY1" fmla="*/ 0 h 1876653"/>
              <a:gd name="connsiteX2" fmla="*/ 1409491 w 1409491"/>
              <a:gd name="connsiteY2" fmla="*/ 0 h 1876653"/>
              <a:gd name="connsiteX3" fmla="*/ 1409491 w 1409491"/>
              <a:gd name="connsiteY3" fmla="*/ 1876653 h 1876653"/>
              <a:gd name="connsiteX4" fmla="*/ 1233578 w 1409491"/>
              <a:gd name="connsiteY4" fmla="*/ 1876653 h 18766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9491" h="1876653">
                <a:moveTo>
                  <a:pt x="0" y="643075"/>
                </a:moveTo>
                <a:lnTo>
                  <a:pt x="643075" y="0"/>
                </a:lnTo>
                <a:lnTo>
                  <a:pt x="1409491" y="0"/>
                </a:lnTo>
                <a:lnTo>
                  <a:pt x="1409491" y="1876653"/>
                </a:lnTo>
                <a:lnTo>
                  <a:pt x="1233578" y="1876653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51012D1-8033-40B1-9EC0-91390FFC74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301285" y="1282788"/>
            <a:ext cx="485578" cy="48557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E80C965-DB6D-4F81-9E9E-B027384D0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8809436" y="6033666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D291F021-C45C-4D44-A2B8-A789E386CC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3444" y="5721108"/>
            <a:ext cx="2261965" cy="1136891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BD706BA7-2C63-4E02-240A-CFBFE4D4EE8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7499"/>
          <a:stretch/>
        </p:blipFill>
        <p:spPr>
          <a:xfrm>
            <a:off x="200718" y="5872431"/>
            <a:ext cx="1933511" cy="834244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692A948A-4BAD-2C3B-93B6-3932C44F4ED1}"/>
              </a:ext>
            </a:extLst>
          </p:cNvPr>
          <p:cNvSpPr txBox="1"/>
          <p:nvPr/>
        </p:nvSpPr>
        <p:spPr>
          <a:xfrm>
            <a:off x="2357403" y="976470"/>
            <a:ext cx="9492533" cy="95410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it-IT" sz="2800" b="1" i="1" dirty="0">
                <a:solidFill>
                  <a:srgbClr val="F2B300"/>
                </a:solidFill>
                <a:latin typeface="Garamond" panose="02020404030301010803" pitchFamily="18" charset="0"/>
              </a:rPr>
              <a:t>Attività seguite in via di sviluppo/</a:t>
            </a:r>
            <a:r>
              <a:rPr lang="it-IT" sz="2800" b="1" i="1" dirty="0" err="1">
                <a:solidFill>
                  <a:srgbClr val="F2B300"/>
                </a:solidFill>
                <a:latin typeface="Garamond" panose="02020404030301010803" pitchFamily="18" charset="0"/>
              </a:rPr>
              <a:t>prototipate</a:t>
            </a:r>
            <a:r>
              <a:rPr lang="it-IT" sz="2800" b="1" i="1" dirty="0">
                <a:solidFill>
                  <a:srgbClr val="F2B300"/>
                </a:solidFill>
                <a:latin typeface="Garamond" panose="02020404030301010803" pitchFamily="18" charset="0"/>
              </a:rPr>
              <a:t> </a:t>
            </a:r>
          </a:p>
          <a:p>
            <a:r>
              <a:rPr lang="it-IT" sz="2800" b="1" i="1" dirty="0">
                <a:solidFill>
                  <a:srgbClr val="F2B300"/>
                </a:solidFill>
                <a:latin typeface="Garamond" panose="02020404030301010803" pitchFamily="18" charset="0"/>
              </a:rPr>
              <a:t>presso Tribunale di Brescia</a:t>
            </a:r>
          </a:p>
        </p:txBody>
      </p:sp>
      <p:sp>
        <p:nvSpPr>
          <p:cNvPr id="6" name="Google Shape;107;p2">
            <a:extLst>
              <a:ext uri="{FF2B5EF4-FFF2-40B4-BE49-F238E27FC236}">
                <a16:creationId xmlns:a16="http://schemas.microsoft.com/office/drawing/2014/main" id="{D041D795-C81B-ABF7-F4EC-60F93363BC21}"/>
              </a:ext>
            </a:extLst>
          </p:cNvPr>
          <p:cNvSpPr txBox="1"/>
          <p:nvPr/>
        </p:nvSpPr>
        <p:spPr>
          <a:xfrm>
            <a:off x="1928829" y="1970712"/>
            <a:ext cx="8676249" cy="34337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77500" lnSpcReduction="20000"/>
          </a:bodyPr>
          <a:lstStyle/>
          <a:p>
            <a:pPr marL="514350" marR="0" lvl="0" indent="-477279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99791"/>
              <a:buFont typeface="Calibri"/>
              <a:buAutoNum type="arabicPeriod"/>
            </a:pPr>
            <a:r>
              <a:rPr lang="it-IT" sz="2800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  <a:sym typeface="Calibri"/>
              </a:rPr>
              <a:t>Realizzazione di uno strumento per la gestione dei pendenti del Tribunale Ordinario di Brescia con il fine di determinare le cause con alta probabilità di mediazione (stato di avanzamento: strumento pronto per l’utilizzo)</a:t>
            </a:r>
            <a:endParaRPr sz="2800" dirty="0">
              <a:solidFill>
                <a:schemeClr val="accent1">
                  <a:lumMod val="50000"/>
                </a:schemeClr>
              </a:solidFill>
              <a:latin typeface="Garamond" panose="02020404030301010803" pitchFamily="18" charset="0"/>
              <a:sym typeface="Calibri"/>
            </a:endParaRPr>
          </a:p>
          <a:p>
            <a:pPr marL="514350" marR="0" lvl="0" indent="-477279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99791"/>
              <a:buFont typeface="Calibri"/>
              <a:buAutoNum type="arabicPeriod"/>
            </a:pPr>
            <a:r>
              <a:rPr lang="it-IT" sz="2800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  <a:sym typeface="Calibri"/>
              </a:rPr>
              <a:t>Analisi statistiche al fine di trovare indicatori </a:t>
            </a:r>
            <a:r>
              <a:rPr lang="it-IT" sz="2800" i="1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  <a:sym typeface="Calibri"/>
              </a:rPr>
              <a:t>ad hoc </a:t>
            </a:r>
            <a:r>
              <a:rPr lang="it-IT" sz="2800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  <a:sym typeface="Calibri"/>
              </a:rPr>
              <a:t>per il monitoraggio del sistema Giustizia utili agli uffici giudiziari per la riassegnazione efficiente delle risorse (stato di avanzamento: in via di sviluppo)</a:t>
            </a:r>
            <a:endParaRPr sz="2800" dirty="0">
              <a:solidFill>
                <a:schemeClr val="accent1">
                  <a:lumMod val="50000"/>
                </a:schemeClr>
              </a:solidFill>
              <a:latin typeface="Garamond" panose="02020404030301010803" pitchFamily="18" charset="0"/>
            </a:endParaRPr>
          </a:p>
          <a:p>
            <a:pPr marL="514350" marR="0" lvl="0" indent="-477279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99791"/>
              <a:buFont typeface="Calibri"/>
              <a:buAutoNum type="arabicPeriod"/>
            </a:pPr>
            <a:r>
              <a:rPr lang="it-IT" sz="2800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  <a:sym typeface="Calibri"/>
              </a:rPr>
              <a:t>Analisi statistica dei dati della Corte d’Appello di Brescia, in particolare sulla durata delle diverse fasi processuali per individuarne le eventuali criticità (stato di avanzamento: in via di sviluppo)</a:t>
            </a:r>
            <a:endParaRPr sz="2800" dirty="0">
              <a:solidFill>
                <a:schemeClr val="accent1">
                  <a:lumMod val="50000"/>
                </a:schemeClr>
              </a:solidFill>
              <a:latin typeface="Garamond" panose="02020404030301010803" pitchFamily="18" charset="0"/>
              <a:sym typeface="Calibri"/>
            </a:endParaRPr>
          </a:p>
          <a:p>
            <a:pPr marL="514350" marR="0" lvl="0" indent="-477279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99791"/>
              <a:buFont typeface="Calibri"/>
              <a:buAutoNum type="arabicPeriod"/>
            </a:pPr>
            <a:r>
              <a:rPr lang="it-IT" sz="2800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  <a:sym typeface="Calibri"/>
              </a:rPr>
              <a:t>Realizzazione di un programma per la gestione dei curatori dei minori (stato di avanzamento: prototipo da discutere con gli utilizzatori)</a:t>
            </a:r>
            <a:endParaRPr sz="2800" dirty="0">
              <a:solidFill>
                <a:schemeClr val="accent1">
                  <a:lumMod val="50000"/>
                </a:schemeClr>
              </a:solidFill>
              <a:latin typeface="Garamond" panose="02020404030301010803" pitchFamily="18" charset="0"/>
              <a:sym typeface="Calibri"/>
            </a:endParaRPr>
          </a:p>
          <a:p>
            <a:pPr marL="45720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4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514350" marR="0" lvl="0" indent="-3619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8108"/>
              <a:buFont typeface="Calibri"/>
              <a:buNone/>
            </a:pPr>
            <a:endParaRPr sz="24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Elemento grafico 1" descr="Corte contorno">
            <a:extLst>
              <a:ext uri="{FF2B5EF4-FFF2-40B4-BE49-F238E27FC236}">
                <a16:creationId xmlns:a16="http://schemas.microsoft.com/office/drawing/2014/main" id="{7C1695B2-999B-67B6-08B1-935ADDD42C5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83694" y="341348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3244325"/>
      </p:ext>
    </p:extLst>
  </p:cSld>
  <p:clrMapOvr>
    <a:masterClrMapping/>
  </p:clrMapOvr>
  <p:transition spd="slow"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9A297797-5C89-4791-8204-AB071FA1FB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569BBA9B-8F4E-4D2B-BEFA-41A4754433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-415188" y="-231223"/>
            <a:ext cx="1409491" cy="1876653"/>
          </a:xfrm>
          <a:custGeom>
            <a:avLst/>
            <a:gdLst>
              <a:gd name="connsiteX0" fmla="*/ 0 w 1409491"/>
              <a:gd name="connsiteY0" fmla="*/ 643075 h 1876653"/>
              <a:gd name="connsiteX1" fmla="*/ 643075 w 1409491"/>
              <a:gd name="connsiteY1" fmla="*/ 0 h 1876653"/>
              <a:gd name="connsiteX2" fmla="*/ 1409491 w 1409491"/>
              <a:gd name="connsiteY2" fmla="*/ 0 h 1876653"/>
              <a:gd name="connsiteX3" fmla="*/ 1409491 w 1409491"/>
              <a:gd name="connsiteY3" fmla="*/ 1876653 h 1876653"/>
              <a:gd name="connsiteX4" fmla="*/ 1233578 w 1409491"/>
              <a:gd name="connsiteY4" fmla="*/ 1876653 h 18766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9491" h="1876653">
                <a:moveTo>
                  <a:pt x="0" y="643075"/>
                </a:moveTo>
                <a:lnTo>
                  <a:pt x="643075" y="0"/>
                </a:lnTo>
                <a:lnTo>
                  <a:pt x="1409491" y="0"/>
                </a:lnTo>
                <a:lnTo>
                  <a:pt x="1409491" y="1876653"/>
                </a:lnTo>
                <a:lnTo>
                  <a:pt x="1233578" y="1876653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51012D1-8033-40B1-9EC0-91390FFC74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301285" y="1282788"/>
            <a:ext cx="485578" cy="48557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E80C965-DB6D-4F81-9E9E-B027384D0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8809436" y="6033666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D291F021-C45C-4D44-A2B8-A789E386CC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3444" y="5721108"/>
            <a:ext cx="2261965" cy="1136891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BD706BA7-2C63-4E02-240A-CFBFE4D4EE8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7499"/>
          <a:stretch/>
        </p:blipFill>
        <p:spPr>
          <a:xfrm>
            <a:off x="200718" y="5872431"/>
            <a:ext cx="1933511" cy="834244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A0800CB5-EC23-5CCB-954A-96D3C21DD2AF}"/>
              </a:ext>
            </a:extLst>
          </p:cNvPr>
          <p:cNvSpPr txBox="1"/>
          <p:nvPr/>
        </p:nvSpPr>
        <p:spPr>
          <a:xfrm>
            <a:off x="452357" y="364534"/>
            <a:ext cx="108998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>1. STRUMENTO DI GESTIONE DEI PENDENTI</a:t>
            </a:r>
          </a:p>
        </p:txBody>
      </p:sp>
      <p:sp>
        <p:nvSpPr>
          <p:cNvPr id="5" name="Google Shape;115;p23">
            <a:extLst>
              <a:ext uri="{FF2B5EF4-FFF2-40B4-BE49-F238E27FC236}">
                <a16:creationId xmlns:a16="http://schemas.microsoft.com/office/drawing/2014/main" id="{48555DD7-FE02-9352-272D-3B0D6C30E2EE}"/>
              </a:ext>
            </a:extLst>
          </p:cNvPr>
          <p:cNvSpPr txBox="1"/>
          <p:nvPr/>
        </p:nvSpPr>
        <p:spPr>
          <a:xfrm>
            <a:off x="904119" y="1371106"/>
            <a:ext cx="5134577" cy="435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228600" marR="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•"/>
            </a:pPr>
            <a:r>
              <a:rPr lang="it-IT" sz="2200" b="1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  <a:sym typeface="Calibri"/>
              </a:rPr>
              <a:t>Obiettivo</a:t>
            </a:r>
            <a:r>
              <a:rPr lang="it-IT" sz="2200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  <a:sym typeface="Calibri"/>
              </a:rPr>
              <a:t>: </a:t>
            </a:r>
            <a:br>
              <a:rPr lang="it-IT" sz="2200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  <a:sym typeface="Calibri"/>
              </a:rPr>
            </a:br>
            <a:r>
              <a:rPr lang="it-IT" sz="2200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  <a:sym typeface="Calibri"/>
              </a:rPr>
              <a:t>è stato realizzato uno strumento per la gestione dei pendenti del Tribunale Ordinario di Brescia con il fine di determinare le cause con alta probabilità di mediazione</a:t>
            </a:r>
          </a:p>
          <a:p>
            <a: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</a:pPr>
            <a:endParaRPr sz="2200" dirty="0">
              <a:solidFill>
                <a:schemeClr val="accent1">
                  <a:lumMod val="50000"/>
                </a:schemeClr>
              </a:solidFill>
              <a:latin typeface="Garamond" panose="02020404030301010803" pitchFamily="18" charset="0"/>
              <a:sym typeface="Calibri"/>
            </a:endParaRPr>
          </a:p>
          <a:p>
            <a:pPr marL="228600" marR="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•"/>
            </a:pPr>
            <a:r>
              <a:rPr lang="it-IT" sz="2200" b="1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  <a:sym typeface="Calibri"/>
              </a:rPr>
              <a:t>Realizzazione</a:t>
            </a:r>
            <a:r>
              <a:rPr lang="it-IT" sz="2200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  <a:sym typeface="Calibri"/>
              </a:rPr>
              <a:t>: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ourier New" panose="02070309020205020404" pitchFamily="49" charset="0"/>
              <a:buChar char="o"/>
            </a:pPr>
            <a:r>
              <a:rPr lang="it-IT" sz="2200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  <a:sym typeface="Calibri"/>
              </a:rPr>
              <a:t>realizzazione a partire dai dati sorgente di   più tabelle </a:t>
            </a:r>
            <a:r>
              <a:rPr lang="it-IT" sz="2200" i="1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  <a:sym typeface="Calibri"/>
              </a:rPr>
              <a:t>pivot</a:t>
            </a:r>
            <a:r>
              <a:rPr lang="it-IT" sz="2200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  <a:sym typeface="Calibri"/>
              </a:rPr>
              <a:t>, che permettono il facile conteggio e la visione nel dettaglio dei casi suddivisi per tutti gli stati richiesti</a:t>
            </a:r>
            <a:endParaRPr sz="2200" dirty="0">
              <a:solidFill>
                <a:schemeClr val="accent1">
                  <a:lumMod val="50000"/>
                </a:schemeClr>
              </a:solidFill>
              <a:latin typeface="Garamond" panose="02020404030301010803" pitchFamily="18" charset="0"/>
            </a:endParaRPr>
          </a:p>
          <a:p>
            <a:pPr marL="34290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ourier New" panose="02070309020205020404" pitchFamily="49" charset="0"/>
              <a:buChar char="o"/>
            </a:pPr>
            <a:r>
              <a:rPr lang="it-IT" sz="2200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  <a:sym typeface="Calibri"/>
              </a:rPr>
              <a:t>In questo modo è possibile estrarre i dati necessari senza il rischio di incorrere in errore umano</a:t>
            </a:r>
            <a:endParaRPr sz="2200" dirty="0">
              <a:solidFill>
                <a:schemeClr val="accent1">
                  <a:lumMod val="50000"/>
                </a:schemeClr>
              </a:solidFill>
              <a:latin typeface="Garamond" panose="02020404030301010803" pitchFamily="18" charset="0"/>
              <a:sym typeface="Arial"/>
            </a:endParaRPr>
          </a:p>
          <a:p>
            <a:pPr marL="228600" marR="0" lvl="0" indent="-12192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b="0" i="0" u="none" strike="noStrike" cap="none" dirty="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" name="Google Shape;116;p23">
            <a:extLst>
              <a:ext uri="{FF2B5EF4-FFF2-40B4-BE49-F238E27FC236}">
                <a16:creationId xmlns:a16="http://schemas.microsoft.com/office/drawing/2014/main" id="{A4D3BE46-1758-8E80-7325-98B508764D9B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171706" y="1097665"/>
            <a:ext cx="4338461" cy="525941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117;p23">
            <a:extLst>
              <a:ext uri="{FF2B5EF4-FFF2-40B4-BE49-F238E27FC236}">
                <a16:creationId xmlns:a16="http://schemas.microsoft.com/office/drawing/2014/main" id="{2E0934D8-16F5-5569-13D6-FF3DAA26D795}"/>
              </a:ext>
            </a:extLst>
          </p:cNvPr>
          <p:cNvSpPr/>
          <p:nvPr/>
        </p:nvSpPr>
        <p:spPr>
          <a:xfrm>
            <a:off x="10643301" y="2055493"/>
            <a:ext cx="1417800" cy="651934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b="1" dirty="0">
                <a:latin typeface="Comfortaa"/>
                <a:ea typeface="Comfortaa"/>
                <a:cs typeface="Comfortaa"/>
                <a:sym typeface="Comfortaa"/>
              </a:rPr>
              <a:t>Pacchetto ispettori</a:t>
            </a:r>
            <a:endParaRPr b="1" dirty="0"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9" name="Google Shape;118;p23">
            <a:extLst>
              <a:ext uri="{FF2B5EF4-FFF2-40B4-BE49-F238E27FC236}">
                <a16:creationId xmlns:a16="http://schemas.microsoft.com/office/drawing/2014/main" id="{B87DD363-D6CC-0B58-645C-6E7FF9D4C85F}"/>
              </a:ext>
            </a:extLst>
          </p:cNvPr>
          <p:cNvSpPr/>
          <p:nvPr/>
        </p:nvSpPr>
        <p:spPr>
          <a:xfrm>
            <a:off x="10643426" y="3065593"/>
            <a:ext cx="1417800" cy="651934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b="1">
                <a:latin typeface="Comfortaa"/>
                <a:ea typeface="Comfortaa"/>
                <a:cs typeface="Comfortaa"/>
                <a:sym typeface="Comfortaa"/>
              </a:rPr>
              <a:t>Formato xls</a:t>
            </a:r>
            <a:endParaRPr b="1"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0" name="Google Shape;119;p23">
            <a:extLst>
              <a:ext uri="{FF2B5EF4-FFF2-40B4-BE49-F238E27FC236}">
                <a16:creationId xmlns:a16="http://schemas.microsoft.com/office/drawing/2014/main" id="{AFC36D91-318D-D510-30BC-2ABD55632B54}"/>
              </a:ext>
            </a:extLst>
          </p:cNvPr>
          <p:cNvSpPr/>
          <p:nvPr/>
        </p:nvSpPr>
        <p:spPr>
          <a:xfrm>
            <a:off x="10643326" y="3987068"/>
            <a:ext cx="1417800" cy="651934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b="1">
                <a:latin typeface="Comfortaa"/>
                <a:ea typeface="Comfortaa"/>
                <a:cs typeface="Comfortaa"/>
                <a:sym typeface="Comfortaa"/>
              </a:rPr>
              <a:t>Tabelle pivot</a:t>
            </a:r>
            <a:endParaRPr b="1">
              <a:latin typeface="Comfortaa"/>
              <a:ea typeface="Comfortaa"/>
              <a:cs typeface="Comfortaa"/>
              <a:sym typeface="Comfortaa"/>
            </a:endParaRPr>
          </a:p>
        </p:txBody>
      </p:sp>
      <p:cxnSp>
        <p:nvCxnSpPr>
          <p:cNvPr id="12" name="Google Shape;120;p23">
            <a:extLst>
              <a:ext uri="{FF2B5EF4-FFF2-40B4-BE49-F238E27FC236}">
                <a16:creationId xmlns:a16="http://schemas.microsoft.com/office/drawing/2014/main" id="{80C528B2-3026-10D3-CFF0-BFF4E2D70F4B}"/>
              </a:ext>
            </a:extLst>
          </p:cNvPr>
          <p:cNvCxnSpPr>
            <a:stCxn id="8" idx="2"/>
            <a:endCxn id="9" idx="0"/>
          </p:cNvCxnSpPr>
          <p:nvPr/>
        </p:nvCxnSpPr>
        <p:spPr>
          <a:xfrm>
            <a:off x="11352201" y="2707427"/>
            <a:ext cx="125" cy="358166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cxnSp>
        <p:nvCxnSpPr>
          <p:cNvPr id="14" name="Google Shape;121;p23">
            <a:extLst>
              <a:ext uri="{FF2B5EF4-FFF2-40B4-BE49-F238E27FC236}">
                <a16:creationId xmlns:a16="http://schemas.microsoft.com/office/drawing/2014/main" id="{1E26830A-7E23-F980-1BA4-126E7395E19B}"/>
              </a:ext>
            </a:extLst>
          </p:cNvPr>
          <p:cNvCxnSpPr>
            <a:stCxn id="9" idx="2"/>
            <a:endCxn id="10" idx="0"/>
          </p:cNvCxnSpPr>
          <p:nvPr/>
        </p:nvCxnSpPr>
        <p:spPr>
          <a:xfrm flipH="1">
            <a:off x="11352226" y="3717527"/>
            <a:ext cx="100" cy="269541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</p:spTree>
    <p:extLst>
      <p:ext uri="{BB962C8B-B14F-4D97-AF65-F5344CB8AC3E}">
        <p14:creationId xmlns:p14="http://schemas.microsoft.com/office/powerpoint/2010/main" val="1198194068"/>
      </p:ext>
    </p:extLst>
  </p:cSld>
  <p:clrMapOvr>
    <a:masterClrMapping/>
  </p:clrMapOvr>
  <p:transition spd="slow"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9A297797-5C89-4791-8204-AB071FA1FB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569BBA9B-8F4E-4D2B-BEFA-41A4754433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-415188" y="-231223"/>
            <a:ext cx="1409491" cy="1876653"/>
          </a:xfrm>
          <a:custGeom>
            <a:avLst/>
            <a:gdLst>
              <a:gd name="connsiteX0" fmla="*/ 0 w 1409491"/>
              <a:gd name="connsiteY0" fmla="*/ 643075 h 1876653"/>
              <a:gd name="connsiteX1" fmla="*/ 643075 w 1409491"/>
              <a:gd name="connsiteY1" fmla="*/ 0 h 1876653"/>
              <a:gd name="connsiteX2" fmla="*/ 1409491 w 1409491"/>
              <a:gd name="connsiteY2" fmla="*/ 0 h 1876653"/>
              <a:gd name="connsiteX3" fmla="*/ 1409491 w 1409491"/>
              <a:gd name="connsiteY3" fmla="*/ 1876653 h 1876653"/>
              <a:gd name="connsiteX4" fmla="*/ 1233578 w 1409491"/>
              <a:gd name="connsiteY4" fmla="*/ 1876653 h 18766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9491" h="1876653">
                <a:moveTo>
                  <a:pt x="0" y="643075"/>
                </a:moveTo>
                <a:lnTo>
                  <a:pt x="643075" y="0"/>
                </a:lnTo>
                <a:lnTo>
                  <a:pt x="1409491" y="0"/>
                </a:lnTo>
                <a:lnTo>
                  <a:pt x="1409491" y="1876653"/>
                </a:lnTo>
                <a:lnTo>
                  <a:pt x="1233578" y="1876653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51012D1-8033-40B1-9EC0-91390FFC74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301285" y="1282788"/>
            <a:ext cx="485578" cy="48557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E80C965-DB6D-4F81-9E9E-B027384D0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8809436" y="6033666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D291F021-C45C-4D44-A2B8-A789E386CC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3444" y="5721108"/>
            <a:ext cx="2261965" cy="1136891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BD706BA7-2C63-4E02-240A-CFBFE4D4EE8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7499"/>
          <a:stretch/>
        </p:blipFill>
        <p:spPr>
          <a:xfrm>
            <a:off x="200718" y="5872431"/>
            <a:ext cx="1933511" cy="834244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A0800CB5-EC23-5CCB-954A-96D3C21DD2AF}"/>
              </a:ext>
            </a:extLst>
          </p:cNvPr>
          <p:cNvSpPr txBox="1"/>
          <p:nvPr/>
        </p:nvSpPr>
        <p:spPr>
          <a:xfrm>
            <a:off x="1377003" y="286883"/>
            <a:ext cx="1051267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>2. ANALISI STATISTICHE PER INDIVIDUAZIONE INDICATORI</a:t>
            </a:r>
          </a:p>
        </p:txBody>
      </p:sp>
      <p:sp>
        <p:nvSpPr>
          <p:cNvPr id="4" name="Google Shape;129;p7">
            <a:extLst>
              <a:ext uri="{FF2B5EF4-FFF2-40B4-BE49-F238E27FC236}">
                <a16:creationId xmlns:a16="http://schemas.microsoft.com/office/drawing/2014/main" id="{D0F8442C-151B-29FC-CE7E-DD368A61301A}"/>
              </a:ext>
            </a:extLst>
          </p:cNvPr>
          <p:cNvSpPr txBox="1"/>
          <p:nvPr/>
        </p:nvSpPr>
        <p:spPr>
          <a:xfrm>
            <a:off x="767151" y="1392315"/>
            <a:ext cx="5642811" cy="45076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10000"/>
          </a:bodyPr>
          <a:lstStyle/>
          <a:p>
            <a:pPr marL="342900" marR="0" lvl="0" indent="-34290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 panose="020B0604020202020204" pitchFamily="34" charset="0"/>
              <a:buChar char="•"/>
            </a:pPr>
            <a:r>
              <a:rPr lang="it-IT" sz="2400" b="1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  <a:sym typeface="Calibri"/>
              </a:rPr>
              <a:t>Obiettivo:</a:t>
            </a:r>
            <a:br>
              <a:rPr lang="it-IT" sz="2400" b="1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  <a:sym typeface="Calibri"/>
              </a:rPr>
            </a:br>
            <a:r>
              <a:rPr lang="it-IT" sz="2400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  <a:sym typeface="Calibri"/>
              </a:rPr>
              <a:t>effettuare analisi statistiche di diverso tipo in modo da poter individuare dei nuovi indicatori realizzati ad hoc utili agli uffici giudiziari per l’assegnazione efficiente delle risorse</a:t>
            </a:r>
          </a:p>
          <a:p>
            <a: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</a:pPr>
            <a:endParaRPr sz="2400" dirty="0">
              <a:solidFill>
                <a:schemeClr val="accent1">
                  <a:lumMod val="50000"/>
                </a:schemeClr>
              </a:solidFill>
              <a:latin typeface="Garamond" panose="02020404030301010803" pitchFamily="18" charset="0"/>
              <a:sym typeface="Calibri"/>
            </a:endParaRPr>
          </a:p>
          <a:p>
            <a:pPr marL="228600" marR="0" lvl="0" indent="-24003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•"/>
            </a:pPr>
            <a:r>
              <a:rPr lang="it-IT" sz="2400" b="1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  <a:sym typeface="Calibri"/>
              </a:rPr>
              <a:t>Realizzazione</a:t>
            </a:r>
            <a:r>
              <a:rPr lang="it-IT" sz="2400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  <a:sym typeface="Calibri"/>
              </a:rPr>
              <a:t>:</a:t>
            </a:r>
            <a:endParaRPr sz="2400" dirty="0">
              <a:solidFill>
                <a:schemeClr val="accent1">
                  <a:lumMod val="50000"/>
                </a:schemeClr>
              </a:solidFill>
              <a:latin typeface="Garamond" panose="02020404030301010803" pitchFamily="18" charset="0"/>
            </a:endParaRPr>
          </a:p>
          <a:p>
            <a:pPr marL="342900" marR="0" lvl="0" indent="-34290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it-IT" sz="2400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  <a:sym typeface="Calibri"/>
              </a:rPr>
              <a:t>le analisi sono state effettuate sui dati dell’anno 2021 in quanto unica annata di cui si abbia la visione completa di pendenti, definiti e sopravvenuti</a:t>
            </a:r>
            <a:endParaRPr sz="2400" dirty="0">
              <a:solidFill>
                <a:schemeClr val="accent1">
                  <a:lumMod val="50000"/>
                </a:schemeClr>
              </a:solidFill>
              <a:latin typeface="Garamond" panose="02020404030301010803" pitchFamily="18" charset="0"/>
            </a:endParaRPr>
          </a:p>
          <a:p>
            <a:pPr marL="342900" marR="0" lvl="0" indent="-35433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ourier New" panose="02070309020205020404" pitchFamily="49" charset="0"/>
              <a:buChar char="o"/>
            </a:pPr>
            <a:r>
              <a:rPr lang="it-IT" sz="2400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  <a:sym typeface="Calibri"/>
              </a:rPr>
              <a:t>analisi svolte dividendo per sezione e per materia</a:t>
            </a:r>
            <a:endParaRPr sz="2400" dirty="0">
              <a:solidFill>
                <a:schemeClr val="accent1">
                  <a:lumMod val="50000"/>
                </a:schemeClr>
              </a:solidFill>
              <a:latin typeface="Garamond" panose="02020404030301010803" pitchFamily="18" charset="0"/>
            </a:endParaRPr>
          </a:p>
          <a:p>
            <a:pPr marL="331470" marR="0" lvl="0" indent="-34290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ourier New" panose="02070309020205020404" pitchFamily="49" charset="0"/>
              <a:buChar char="o"/>
            </a:pPr>
            <a:r>
              <a:rPr lang="it-IT" sz="2400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  <a:sym typeface="Calibri"/>
              </a:rPr>
              <a:t>analisi effettuata anche prendendo in considerazione i codici oggetto ritenuti più rilevanti</a:t>
            </a:r>
            <a:endParaRPr sz="2400" dirty="0">
              <a:solidFill>
                <a:schemeClr val="accent1">
                  <a:lumMod val="50000"/>
                </a:schemeClr>
              </a:solidFill>
              <a:latin typeface="Garamond" panose="02020404030301010803" pitchFamily="18" charset="0"/>
              <a:sym typeface="Arial"/>
            </a:endParaRPr>
          </a:p>
          <a:p>
            <a:pPr marL="228600" marR="0" lvl="0" indent="-12192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b="0" i="0" u="none" strike="noStrike" cap="none" dirty="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" name="Google Shape;130;p7">
            <a:extLst>
              <a:ext uri="{FF2B5EF4-FFF2-40B4-BE49-F238E27FC236}">
                <a16:creationId xmlns:a16="http://schemas.microsoft.com/office/drawing/2014/main" id="{775DCDC3-A175-69A7-CA24-6796FFC926B6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33342" y="1316530"/>
            <a:ext cx="4073074" cy="28767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31;p7">
            <a:extLst>
              <a:ext uri="{FF2B5EF4-FFF2-40B4-BE49-F238E27FC236}">
                <a16:creationId xmlns:a16="http://schemas.microsoft.com/office/drawing/2014/main" id="{76507669-A0B3-3DD3-FFF5-9B175A705FA0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909647" y="4380957"/>
            <a:ext cx="3980035" cy="21097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80349428"/>
      </p:ext>
    </p:extLst>
  </p:cSld>
  <p:clrMapOvr>
    <a:masterClrMapping/>
  </p:clrMapOvr>
  <p:transition spd="slow"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9A297797-5C89-4791-8204-AB071FA1FB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569BBA9B-8F4E-4D2B-BEFA-41A4754433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-415188" y="-231223"/>
            <a:ext cx="1409491" cy="1876653"/>
          </a:xfrm>
          <a:custGeom>
            <a:avLst/>
            <a:gdLst>
              <a:gd name="connsiteX0" fmla="*/ 0 w 1409491"/>
              <a:gd name="connsiteY0" fmla="*/ 643075 h 1876653"/>
              <a:gd name="connsiteX1" fmla="*/ 643075 w 1409491"/>
              <a:gd name="connsiteY1" fmla="*/ 0 h 1876653"/>
              <a:gd name="connsiteX2" fmla="*/ 1409491 w 1409491"/>
              <a:gd name="connsiteY2" fmla="*/ 0 h 1876653"/>
              <a:gd name="connsiteX3" fmla="*/ 1409491 w 1409491"/>
              <a:gd name="connsiteY3" fmla="*/ 1876653 h 1876653"/>
              <a:gd name="connsiteX4" fmla="*/ 1233578 w 1409491"/>
              <a:gd name="connsiteY4" fmla="*/ 1876653 h 18766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9491" h="1876653">
                <a:moveTo>
                  <a:pt x="0" y="643075"/>
                </a:moveTo>
                <a:lnTo>
                  <a:pt x="643075" y="0"/>
                </a:lnTo>
                <a:lnTo>
                  <a:pt x="1409491" y="0"/>
                </a:lnTo>
                <a:lnTo>
                  <a:pt x="1409491" y="1876653"/>
                </a:lnTo>
                <a:lnTo>
                  <a:pt x="1233578" y="1876653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51012D1-8033-40B1-9EC0-91390FFC74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301285" y="1282788"/>
            <a:ext cx="485578" cy="48557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E80C965-DB6D-4F81-9E9E-B027384D0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8809436" y="6033666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D291F021-C45C-4D44-A2B8-A789E386CC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3444" y="5721108"/>
            <a:ext cx="2261965" cy="1136891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BD706BA7-2C63-4E02-240A-CFBFE4D4EE8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7499"/>
          <a:stretch/>
        </p:blipFill>
        <p:spPr>
          <a:xfrm>
            <a:off x="200718" y="5872431"/>
            <a:ext cx="1933511" cy="834244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A0800CB5-EC23-5CCB-954A-96D3C21DD2AF}"/>
              </a:ext>
            </a:extLst>
          </p:cNvPr>
          <p:cNvSpPr txBox="1"/>
          <p:nvPr/>
        </p:nvSpPr>
        <p:spPr>
          <a:xfrm>
            <a:off x="1167473" y="366063"/>
            <a:ext cx="108998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>3. ANALISI STATISTICHE CORTE D’APPELLO DI BRESCIA</a:t>
            </a:r>
          </a:p>
        </p:txBody>
      </p:sp>
      <p:sp>
        <p:nvSpPr>
          <p:cNvPr id="4" name="Google Shape;129;p7">
            <a:extLst>
              <a:ext uri="{FF2B5EF4-FFF2-40B4-BE49-F238E27FC236}">
                <a16:creationId xmlns:a16="http://schemas.microsoft.com/office/drawing/2014/main" id="{D0F8442C-151B-29FC-CE7E-DD368A61301A}"/>
              </a:ext>
            </a:extLst>
          </p:cNvPr>
          <p:cNvSpPr txBox="1"/>
          <p:nvPr/>
        </p:nvSpPr>
        <p:spPr>
          <a:xfrm>
            <a:off x="746453" y="1136884"/>
            <a:ext cx="7174148" cy="41090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marR="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it-IT" b="1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  <a:sym typeface="Calibri"/>
              </a:rPr>
              <a:t>Obiettivo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  <a:sym typeface="Calibri"/>
              </a:rPr>
              <a:t>: Analisi statistica dei dati della Corte d’Appello di Brescia, in particolare sulla durata delle diverse fasi processuali per individuare le eventuali criticità</a:t>
            </a:r>
          </a:p>
          <a:p>
            <a:pPr marL="228600" marR="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endParaRPr lang="it-IT" dirty="0">
              <a:solidFill>
                <a:schemeClr val="accent1">
                  <a:lumMod val="50000"/>
                </a:schemeClr>
              </a:solidFill>
              <a:latin typeface="Garamond" panose="02020404030301010803" pitchFamily="18" charset="0"/>
            </a:endParaRPr>
          </a:p>
          <a:p>
            <a:pPr marL="228600" marR="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it-IT" b="1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  <a:sym typeface="Calibri"/>
              </a:rPr>
              <a:t>Realizzazione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  <a:sym typeface="Calibri"/>
              </a:rPr>
              <a:t>:</a:t>
            </a:r>
            <a:endParaRPr lang="it-IT" dirty="0">
              <a:solidFill>
                <a:schemeClr val="accent1">
                  <a:lumMod val="50000"/>
                </a:schemeClr>
              </a:solidFill>
              <a:latin typeface="Garamond" panose="02020404030301010803" pitchFamily="18" charset="0"/>
            </a:endParaRPr>
          </a:p>
          <a:p>
            <a:pPr marL="44958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-"/>
            </a:pP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  <a:sym typeface="Calibri"/>
              </a:rPr>
              <a:t>Una volta ottenuti i consensi per l’estrazione e forniti i dati richiesti questi sono stati decriptati e trasposti in tabelle Excel tramite l’applicativo Oracle Explorer</a:t>
            </a:r>
            <a:endParaRPr lang="it-IT" dirty="0">
              <a:solidFill>
                <a:schemeClr val="accent1">
                  <a:lumMod val="50000"/>
                </a:schemeClr>
              </a:solidFill>
              <a:latin typeface="Garamond" panose="02020404030301010803" pitchFamily="18" charset="0"/>
            </a:endParaRPr>
          </a:p>
          <a:p>
            <a:pPr marL="44958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-"/>
            </a:pP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  <a:sym typeface="Calibri"/>
              </a:rPr>
              <a:t>Sono state valutate e interpretate le informazioni contenute</a:t>
            </a:r>
            <a:endParaRPr lang="it-IT" dirty="0">
              <a:solidFill>
                <a:schemeClr val="accent1">
                  <a:lumMod val="50000"/>
                </a:schemeClr>
              </a:solidFill>
              <a:latin typeface="Garamond" panose="02020404030301010803" pitchFamily="18" charset="0"/>
            </a:endParaRPr>
          </a:p>
          <a:p>
            <a:pPr marL="44958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-"/>
            </a:pP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  <a:sym typeface="Calibri"/>
              </a:rPr>
              <a:t>Selezionando i codici oggetto più ricorrenti/numerosi e soffermandosi sul periodo 2019-2022, sono stati stabiliti i tempi che mediamente intercorrono tra gli eventi “iscrizione al ruolo generale”, “deposito minuta sentenza definitiva”, “in decisione”, “rimesso fascicolo al giudice o al collegio per la decisione” al fine di comprendere quali di questi ha maggiore peso sulla durata complessiva.</a:t>
            </a:r>
          </a:p>
          <a:p>
            <a:pPr marL="106680"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</a:pPr>
            <a:endParaRPr lang="it-IT" dirty="0">
              <a:solidFill>
                <a:schemeClr val="accent1">
                  <a:lumMod val="50000"/>
                </a:schemeClr>
              </a:solidFill>
              <a:latin typeface="Garamond" panose="02020404030301010803" pitchFamily="18" charset="0"/>
            </a:endParaRPr>
          </a:p>
          <a:p>
            <a:pPr marL="449580" marR="0" lvl="0" indent="-22479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lang="it-IT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" name="Google Shape;140;p24" descr="Immagine che contiene schermata, diagramma, Piano&#10;&#10;Descrizione generata automaticamente">
            <a:extLst>
              <a:ext uri="{FF2B5EF4-FFF2-40B4-BE49-F238E27FC236}">
                <a16:creationId xmlns:a16="http://schemas.microsoft.com/office/drawing/2014/main" id="{435185FA-187D-ECD7-0A88-CD55EEF569DF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617033" y="4067472"/>
            <a:ext cx="2828515" cy="42320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141;p24">
            <a:extLst>
              <a:ext uri="{FF2B5EF4-FFF2-40B4-BE49-F238E27FC236}">
                <a16:creationId xmlns:a16="http://schemas.microsoft.com/office/drawing/2014/main" id="{4631DFB5-3EBF-2B51-F9C4-12CE1B408F9F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551384" y="4804841"/>
            <a:ext cx="2894164" cy="44104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142;p24">
            <a:extLst>
              <a:ext uri="{FF2B5EF4-FFF2-40B4-BE49-F238E27FC236}">
                <a16:creationId xmlns:a16="http://schemas.microsoft.com/office/drawing/2014/main" id="{177CBB59-9643-A398-2089-AAE5247FD79A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887206" y="1307976"/>
            <a:ext cx="4104076" cy="201677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A29B34C3-483B-68D6-FE11-92DB6313A2D8}"/>
              </a:ext>
            </a:extLst>
          </p:cNvPr>
          <p:cNvSpPr txBox="1"/>
          <p:nvPr/>
        </p:nvSpPr>
        <p:spPr>
          <a:xfrm>
            <a:off x="3050649" y="5229347"/>
            <a:ext cx="536036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br>
              <a:rPr lang="it-IT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  <a:sym typeface="Calibri"/>
              </a:rPr>
            </a:b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  <a:sym typeface="Calibri"/>
              </a:rPr>
              <a:t>Per avere ulteriore conferma delle criticità individuate con il procedimento descritto, è stato utilizzato il software </a:t>
            </a:r>
            <a:r>
              <a:rPr lang="it-IT" dirty="0" err="1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  <a:sym typeface="Calibri"/>
              </a:rPr>
              <a:t>Apromore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  <a:sym typeface="Calibri"/>
              </a:rPr>
              <a:t> che potrebbe mettere in evidenza quali fasi processuali sono le più dispendiose in termini di tempo.</a:t>
            </a:r>
            <a:endParaRPr lang="it-IT" dirty="0"/>
          </a:p>
        </p:txBody>
      </p:sp>
      <p:cxnSp>
        <p:nvCxnSpPr>
          <p:cNvPr id="10" name="Connettore 7 9">
            <a:extLst>
              <a:ext uri="{FF2B5EF4-FFF2-40B4-BE49-F238E27FC236}">
                <a16:creationId xmlns:a16="http://schemas.microsoft.com/office/drawing/2014/main" id="{66E5F2B5-F7D6-EC9E-1DEE-C8B00B09F91B}"/>
              </a:ext>
            </a:extLst>
          </p:cNvPr>
          <p:cNvCxnSpPr>
            <a:cxnSpLocks/>
          </p:cNvCxnSpPr>
          <p:nvPr/>
        </p:nvCxnSpPr>
        <p:spPr>
          <a:xfrm rot="16200000" flipH="1">
            <a:off x="2173586" y="5384750"/>
            <a:ext cx="738664" cy="672716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4130117"/>
      </p:ext>
    </p:extLst>
  </p:cSld>
  <p:clrMapOvr>
    <a:masterClrMapping/>
  </p:clrMapOvr>
  <p:transition spd="slow"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9A297797-5C89-4791-8204-AB071FA1FB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569BBA9B-8F4E-4D2B-BEFA-41A4754433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-415188" y="-231223"/>
            <a:ext cx="1409491" cy="1876653"/>
          </a:xfrm>
          <a:custGeom>
            <a:avLst/>
            <a:gdLst>
              <a:gd name="connsiteX0" fmla="*/ 0 w 1409491"/>
              <a:gd name="connsiteY0" fmla="*/ 643075 h 1876653"/>
              <a:gd name="connsiteX1" fmla="*/ 643075 w 1409491"/>
              <a:gd name="connsiteY1" fmla="*/ 0 h 1876653"/>
              <a:gd name="connsiteX2" fmla="*/ 1409491 w 1409491"/>
              <a:gd name="connsiteY2" fmla="*/ 0 h 1876653"/>
              <a:gd name="connsiteX3" fmla="*/ 1409491 w 1409491"/>
              <a:gd name="connsiteY3" fmla="*/ 1876653 h 1876653"/>
              <a:gd name="connsiteX4" fmla="*/ 1233578 w 1409491"/>
              <a:gd name="connsiteY4" fmla="*/ 1876653 h 18766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9491" h="1876653">
                <a:moveTo>
                  <a:pt x="0" y="643075"/>
                </a:moveTo>
                <a:lnTo>
                  <a:pt x="643075" y="0"/>
                </a:lnTo>
                <a:lnTo>
                  <a:pt x="1409491" y="0"/>
                </a:lnTo>
                <a:lnTo>
                  <a:pt x="1409491" y="1876653"/>
                </a:lnTo>
                <a:lnTo>
                  <a:pt x="1233578" y="1876653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51012D1-8033-40B1-9EC0-91390FFC74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301285" y="1282788"/>
            <a:ext cx="485578" cy="48557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E80C965-DB6D-4F81-9E9E-B027384D0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8809436" y="6033666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D291F021-C45C-4D44-A2B8-A789E386CC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3444" y="5721108"/>
            <a:ext cx="2261965" cy="1136891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BD706BA7-2C63-4E02-240A-CFBFE4D4EE8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7499"/>
          <a:stretch/>
        </p:blipFill>
        <p:spPr>
          <a:xfrm>
            <a:off x="200718" y="5872431"/>
            <a:ext cx="1933511" cy="834244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A0800CB5-EC23-5CCB-954A-96D3C21DD2AF}"/>
              </a:ext>
            </a:extLst>
          </p:cNvPr>
          <p:cNvSpPr txBox="1"/>
          <p:nvPr/>
        </p:nvSpPr>
        <p:spPr>
          <a:xfrm>
            <a:off x="1167473" y="420390"/>
            <a:ext cx="1008864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</a:rPr>
              <a:t>4. REALIZZAZIONE DI UN PROGRAMMA PER LA GESTIONE DEI CURATORI DEI MINORI</a:t>
            </a:r>
          </a:p>
        </p:txBody>
      </p:sp>
      <p:sp>
        <p:nvSpPr>
          <p:cNvPr id="6" name="Google Shape;150;p3">
            <a:extLst>
              <a:ext uri="{FF2B5EF4-FFF2-40B4-BE49-F238E27FC236}">
                <a16:creationId xmlns:a16="http://schemas.microsoft.com/office/drawing/2014/main" id="{047B3C5E-3A29-AB05-6606-B86F1A28E0AB}"/>
              </a:ext>
            </a:extLst>
          </p:cNvPr>
          <p:cNvSpPr txBox="1"/>
          <p:nvPr/>
        </p:nvSpPr>
        <p:spPr>
          <a:xfrm>
            <a:off x="875377" y="1432266"/>
            <a:ext cx="6182941" cy="52744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228600" marR="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it-IT" sz="2400" b="1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  <a:sym typeface="Calibri"/>
              </a:rPr>
              <a:t>Obiettivo</a:t>
            </a:r>
            <a:r>
              <a:rPr lang="it-IT" sz="2400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  <a:sym typeface="Calibri"/>
              </a:rPr>
              <a:t>: </a:t>
            </a:r>
            <a:br>
              <a:rPr lang="it-IT" sz="2400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  <a:sym typeface="Calibri"/>
              </a:rPr>
            </a:br>
            <a:r>
              <a:rPr lang="it-IT" sz="2400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  <a:sym typeface="Calibri"/>
              </a:rPr>
              <a:t>realizzare un programma da consultare in fase di nomina dei tutori/curatori del Tribunale dei minori, al fine di garantire la rotazione degli incarichi.</a:t>
            </a:r>
          </a:p>
          <a:p>
            <a: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endParaRPr sz="2400" dirty="0">
              <a:solidFill>
                <a:schemeClr val="accent1">
                  <a:lumMod val="50000"/>
                </a:schemeClr>
              </a:solidFill>
              <a:latin typeface="Garamond" panose="02020404030301010803" pitchFamily="18" charset="0"/>
            </a:endParaRPr>
          </a:p>
          <a:p>
            <a:pPr marL="228600" marR="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it-IT" sz="2400" b="1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  <a:sym typeface="Calibri"/>
              </a:rPr>
              <a:t>Realizzazione</a:t>
            </a:r>
            <a:r>
              <a:rPr lang="it-IT" sz="2400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  <a:sym typeface="Calibri"/>
              </a:rPr>
              <a:t>: </a:t>
            </a:r>
            <a:br>
              <a:rPr lang="it-IT" sz="2400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  <a:sym typeface="Calibri"/>
              </a:rPr>
            </a:br>
            <a:r>
              <a:rPr lang="it-IT" sz="2400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  <a:sym typeface="Calibri"/>
              </a:rPr>
              <a:t>lo strumento utilizzato per realizzare il programma è stato Excel: sono state create delle macro attraverso la programmazione  in Visual Basic. </a:t>
            </a:r>
            <a:br>
              <a:rPr lang="it-IT" sz="2400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  <a:sym typeface="Calibri"/>
              </a:rPr>
            </a:br>
            <a:r>
              <a:rPr lang="it-IT" sz="2400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  <a:sym typeface="Calibri"/>
              </a:rPr>
              <a:t>Come si osserva nelle immagini a lato, l’esecuzione della macro apre delle </a:t>
            </a:r>
            <a:r>
              <a:rPr lang="it-IT" sz="2400" i="1" dirty="0" err="1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  <a:sym typeface="Calibri"/>
              </a:rPr>
              <a:t>form</a:t>
            </a:r>
            <a:r>
              <a:rPr lang="it-IT" sz="2400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  <a:sym typeface="Calibri"/>
              </a:rPr>
              <a:t> che mostrano il numero di incarichi per ogni persona che può essere nominata per l’incarico scelto.</a:t>
            </a:r>
            <a:endParaRPr sz="2400" dirty="0">
              <a:solidFill>
                <a:schemeClr val="accent1">
                  <a:lumMod val="50000"/>
                </a:schemeClr>
              </a:solidFill>
              <a:latin typeface="Garamond" panose="02020404030301010803" pitchFamily="18" charset="0"/>
            </a:endParaRPr>
          </a:p>
          <a:p>
            <a:pPr marL="228600" marR="0" lvl="0" indent="-9937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endParaRPr sz="2200" b="1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 </a:t>
            </a:r>
            <a:endParaRPr dirty="0"/>
          </a:p>
        </p:txBody>
      </p:sp>
      <p:pic>
        <p:nvPicPr>
          <p:cNvPr id="9" name="Google Shape;151;p3" descr="Immagine che contiene testo, schermata, software, schermo&#10;&#10;Descrizione generata automaticamente">
            <a:extLst>
              <a:ext uri="{FF2B5EF4-FFF2-40B4-BE49-F238E27FC236}">
                <a16:creationId xmlns:a16="http://schemas.microsoft.com/office/drawing/2014/main" id="{D46EB393-65BF-5800-2B6F-41EE7A5308CB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38705" y="1597710"/>
            <a:ext cx="3074139" cy="19937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152;p3" descr="Immagine che contiene testo, schermata, schermo, software&#10;&#10;Descrizione generata automaticamente">
            <a:extLst>
              <a:ext uri="{FF2B5EF4-FFF2-40B4-BE49-F238E27FC236}">
                <a16:creationId xmlns:a16="http://schemas.microsoft.com/office/drawing/2014/main" id="{7C64A1FB-CC55-20F6-A98B-AA970C4630C5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183204" y="3814671"/>
            <a:ext cx="3285478" cy="21196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34995068"/>
      </p:ext>
    </p:extLst>
  </p:cSld>
  <p:clrMapOvr>
    <a:masterClrMapping/>
  </p:clrMapOvr>
  <p:transition spd="slow">
    <p:wipe dir="d"/>
  </p:transition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6C2BED075D094D47BEED1432A078DA6D" ma:contentTypeVersion="13" ma:contentTypeDescription="Creare un nuovo documento." ma:contentTypeScope="" ma:versionID="f3cbd1be3cf80f9eb7a1eab8f663d263">
  <xsd:schema xmlns:xsd="http://www.w3.org/2001/XMLSchema" xmlns:xs="http://www.w3.org/2001/XMLSchema" xmlns:p="http://schemas.microsoft.com/office/2006/metadata/properties" xmlns:ns2="e51b996e-8e65-4322-ab1b-b6986186a920" xmlns:ns3="d9027789-733c-4c69-9658-3261ad6a2ebe" targetNamespace="http://schemas.microsoft.com/office/2006/metadata/properties" ma:root="true" ma:fieldsID="132414a1fc5ad5f9535c9b5d22d52284" ns2:_="" ns3:_="">
    <xsd:import namespace="e51b996e-8e65-4322-ab1b-b6986186a920"/>
    <xsd:import namespace="d9027789-733c-4c69-9658-3261ad6a2eb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51b996e-8e65-4322-ab1b-b6986186a92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2" nillable="true" ma:taxonomy="true" ma:internalName="lcf76f155ced4ddcb4097134ff3c332f" ma:taxonomyFieldName="MediaServiceImageTags" ma:displayName="Tag immagine" ma:readOnly="false" ma:fieldId="{5cf76f15-5ced-4ddc-b409-7134ff3c332f}" ma:taxonomyMulti="true" ma:sspId="b96d6b56-9229-47fc-a629-c3c0cfd3ea3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9027789-733c-4c69-9658-3261ad6a2ebe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1f769226-c558-4de1-8254-a74a995603fc}" ma:internalName="TaxCatchAll" ma:showField="CatchAllData" ma:web="d9027789-733c-4c69-9658-3261ad6a2eb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7" nillable="true" ma:displayName="Condivis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Condiviso con dettagli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9027789-733c-4c69-9658-3261ad6a2ebe" xsi:nil="true"/>
    <lcf76f155ced4ddcb4097134ff3c332f xmlns="e51b996e-8e65-4322-ab1b-b6986186a92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9C237F74-75BE-402E-80F4-696037B47FA7}"/>
</file>

<file path=customXml/itemProps2.xml><?xml version="1.0" encoding="utf-8"?>
<ds:datastoreItem xmlns:ds="http://schemas.openxmlformats.org/officeDocument/2006/customXml" ds:itemID="{8B76B2C0-B018-4104-84DB-00EC35D5796B}"/>
</file>

<file path=customXml/itemProps3.xml><?xml version="1.0" encoding="utf-8"?>
<ds:datastoreItem xmlns:ds="http://schemas.openxmlformats.org/officeDocument/2006/customXml" ds:itemID="{1B80EA57-35A1-49A8-8513-0DFBA1D4BDB6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2627</TotalTime>
  <Words>715</Words>
  <Application>Microsoft Macintosh PowerPoint</Application>
  <PresentationFormat>Widescreen</PresentationFormat>
  <Paragraphs>60</Paragraphs>
  <Slides>7</Slides>
  <Notes>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7</vt:i4>
      </vt:variant>
    </vt:vector>
  </HeadingPairs>
  <TitlesOfParts>
    <vt:vector size="14" baseType="lpstr">
      <vt:lpstr>Arial</vt:lpstr>
      <vt:lpstr>Calibri</vt:lpstr>
      <vt:lpstr>Calibri Light</vt:lpstr>
      <vt:lpstr>Comfortaa</vt:lpstr>
      <vt:lpstr>Courier New</vt:lpstr>
      <vt:lpstr>Garamond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Progetto Next Generation UPP</dc:title>
  <dc:creator>MIGLIORATI CHIARA</dc:creator>
  <cp:lastModifiedBy>CHIARA MIGLIORATI</cp:lastModifiedBy>
  <cp:revision>54</cp:revision>
  <dcterms:created xsi:type="dcterms:W3CDTF">2023-01-24T12:43:45Z</dcterms:created>
  <dcterms:modified xsi:type="dcterms:W3CDTF">2023-11-30T16:21:28Z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0x0101006C2BED075D094D47BEED1432A078DA6D</vt:lpwstr>
  </property>
</Properties>
</file>