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21.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29"/>
  </p:notesMasterIdLst>
  <p:sldIdLst>
    <p:sldId id="258" r:id="rId2"/>
    <p:sldId id="293" r:id="rId3"/>
    <p:sldId id="300" r:id="rId4"/>
    <p:sldId id="295" r:id="rId5"/>
    <p:sldId id="294" r:id="rId6"/>
    <p:sldId id="297" r:id="rId7"/>
    <p:sldId id="298" r:id="rId8"/>
    <p:sldId id="312" r:id="rId9"/>
    <p:sldId id="313" r:id="rId10"/>
    <p:sldId id="314" r:id="rId11"/>
    <p:sldId id="315" r:id="rId12"/>
    <p:sldId id="316" r:id="rId13"/>
    <p:sldId id="327" r:id="rId14"/>
    <p:sldId id="323" r:id="rId15"/>
    <p:sldId id="317" r:id="rId16"/>
    <p:sldId id="318" r:id="rId17"/>
    <p:sldId id="319" r:id="rId18"/>
    <p:sldId id="320" r:id="rId19"/>
    <p:sldId id="321" r:id="rId20"/>
    <p:sldId id="322" r:id="rId21"/>
    <p:sldId id="326" r:id="rId22"/>
    <p:sldId id="301" r:id="rId23"/>
    <p:sldId id="310" r:id="rId24"/>
    <p:sldId id="305" r:id="rId25"/>
    <p:sldId id="306" r:id="rId26"/>
    <p:sldId id="307" r:id="rId27"/>
    <p:sldId id="308"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1C9"/>
    <a:srgbClr val="FFD661"/>
    <a:srgbClr val="FFE18B"/>
    <a:srgbClr val="F2B300"/>
    <a:srgbClr val="FFE8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493" autoAdjust="0"/>
    <p:restoredTop sz="96154" autoAdjust="0"/>
  </p:normalViewPr>
  <p:slideViewPr>
    <p:cSldViewPr snapToGrid="0">
      <p:cViewPr varScale="1">
        <p:scale>
          <a:sx n="59" d="100"/>
          <a:sy n="59" d="100"/>
        </p:scale>
        <p:origin x="48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br>
              <a:rPr lang="it-IT"/>
            </a:br>
            <a:endParaRPr lang="en-US"/>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manualLayout>
          <c:layoutTarget val="inner"/>
          <c:xMode val="edge"/>
          <c:yMode val="edge"/>
          <c:x val="0.20547861447738128"/>
          <c:y val="0.17659960989490825"/>
          <c:w val="0.58002914176651033"/>
          <c:h val="0.685626933485325"/>
        </c:manualLayout>
      </c:layout>
      <c:doughnutChart>
        <c:varyColors val="1"/>
        <c:ser>
          <c:idx val="0"/>
          <c:order val="0"/>
          <c:tx>
            <c:strRef>
              <c:f>Foglio1!$B$1</c:f>
              <c:strCache>
                <c:ptCount val="1"/>
                <c:pt idx="0">
                  <c:v>Vendite</c:v>
                </c:pt>
              </c:strCache>
            </c:strRef>
          </c:tx>
          <c:explosion val="1"/>
          <c:dPt>
            <c:idx val="0"/>
            <c:bubble3D val="0"/>
            <c:spPr>
              <a:solidFill>
                <a:schemeClr val="accent6"/>
              </a:solidFill>
              <a:ln w="19050">
                <a:solidFill>
                  <a:schemeClr val="lt1"/>
                </a:solidFill>
              </a:ln>
              <a:effectLst/>
            </c:spPr>
            <c:extLst>
              <c:ext xmlns:c16="http://schemas.microsoft.com/office/drawing/2014/chart" uri="{C3380CC4-5D6E-409C-BE32-E72D297353CC}">
                <c16:uniqueId val="{00000001-6C47-4150-B56D-00BA6228A4D4}"/>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3-6C47-4150-B56D-00BA6228A4D4}"/>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5-6C47-4150-B56D-00BA6228A4D4}"/>
              </c:ext>
            </c:extLst>
          </c:dPt>
          <c:dPt>
            <c:idx val="3"/>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07-6C47-4150-B56D-00BA6228A4D4}"/>
              </c:ext>
            </c:extLst>
          </c:dPt>
          <c:dLbls>
            <c:delete val="1"/>
          </c:dLbls>
          <c:cat>
            <c:strRef>
              <c:f>Foglio1!$A$2:$A$5</c:f>
              <c:strCache>
                <c:ptCount val="3"/>
                <c:pt idx="0">
                  <c:v>Corte d'Appello</c:v>
                </c:pt>
                <c:pt idx="1">
                  <c:v>Tribunale di Brescia</c:v>
                </c:pt>
                <c:pt idx="2">
                  <c:v>Tribunale di Mantova</c:v>
                </c:pt>
              </c:strCache>
            </c:strRef>
          </c:cat>
          <c:val>
            <c:numRef>
              <c:f>Foglio1!$B$2:$B$5</c:f>
              <c:numCache>
                <c:formatCode>General</c:formatCode>
                <c:ptCount val="4"/>
                <c:pt idx="0">
                  <c:v>56</c:v>
                </c:pt>
                <c:pt idx="1">
                  <c:v>185</c:v>
                </c:pt>
                <c:pt idx="2">
                  <c:v>33</c:v>
                </c:pt>
              </c:numCache>
            </c:numRef>
          </c:val>
          <c:extLst>
            <c:ext xmlns:c16="http://schemas.microsoft.com/office/drawing/2014/chart" uri="{C3380CC4-5D6E-409C-BE32-E72D297353CC}">
              <c16:uniqueId val="{00000008-6C47-4150-B56D-00BA6228A4D4}"/>
            </c:ext>
          </c:extLst>
        </c:ser>
        <c:dLbls>
          <c:showLegendKey val="0"/>
          <c:showVal val="0"/>
          <c:showCatName val="1"/>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E7C91E-6AA9-469C-87EB-8C1D3AC23EE0}" type="doc">
      <dgm:prSet loTypeId="urn:microsoft.com/office/officeart/2005/8/layout/hierarchy1" loCatId="hierarchy" qsTypeId="urn:microsoft.com/office/officeart/2005/8/quickstyle/simple1" qsCatId="simple" csTypeId="urn:microsoft.com/office/officeart/2005/8/colors/accent4_2" csCatId="accent4" phldr="1"/>
      <dgm:spPr/>
    </dgm:pt>
    <dgm:pt modelId="{4BB1C143-B5A1-49CE-8594-E6D825A17145}">
      <dgm:prSet phldrT="[Testo]"/>
      <dgm:spPr>
        <a:solidFill>
          <a:srgbClr val="FFD661"/>
        </a:solidFill>
      </dgm:spPr>
      <dgm:t>
        <a:bodyPr/>
        <a:lstStyle/>
        <a:p>
          <a:r>
            <a:rPr lang="it-IT" dirty="0">
              <a:solidFill>
                <a:schemeClr val="tx2">
                  <a:lumMod val="50000"/>
                </a:schemeClr>
              </a:solidFill>
              <a:latin typeface="Garamond" panose="02020404030301010803" pitchFamily="18" charset="0"/>
            </a:rPr>
            <a:t>Formazione degli UPP</a:t>
          </a:r>
          <a:endParaRPr lang="it-IT" dirty="0">
            <a:solidFill>
              <a:schemeClr val="tx2">
                <a:lumMod val="50000"/>
              </a:schemeClr>
            </a:solidFill>
          </a:endParaRPr>
        </a:p>
      </dgm:t>
    </dgm:pt>
    <dgm:pt modelId="{E71DAEDB-126B-4CB4-912D-84C90E041F5B}" type="parTrans" cxnId="{1EDC2DA0-863F-4EA5-92DA-8ABAE34908B0}">
      <dgm:prSet/>
      <dgm:spPr/>
      <dgm:t>
        <a:bodyPr/>
        <a:lstStyle/>
        <a:p>
          <a:endParaRPr lang="it-IT">
            <a:solidFill>
              <a:schemeClr val="tx2">
                <a:lumMod val="50000"/>
              </a:schemeClr>
            </a:solidFill>
          </a:endParaRPr>
        </a:p>
      </dgm:t>
    </dgm:pt>
    <dgm:pt modelId="{076DE120-812E-4A11-AA4C-9ACE42D926E0}" type="sibTrans" cxnId="{1EDC2DA0-863F-4EA5-92DA-8ABAE34908B0}">
      <dgm:prSet/>
      <dgm:spPr/>
      <dgm:t>
        <a:bodyPr/>
        <a:lstStyle/>
        <a:p>
          <a:endParaRPr lang="it-IT">
            <a:solidFill>
              <a:schemeClr val="tx2">
                <a:lumMod val="50000"/>
              </a:schemeClr>
            </a:solidFill>
          </a:endParaRPr>
        </a:p>
      </dgm:t>
    </dgm:pt>
    <dgm:pt modelId="{0706988D-079B-43B9-99FA-B59FCB24E188}">
      <dgm:prSet phldrT="[Testo]"/>
      <dgm:spPr>
        <a:solidFill>
          <a:srgbClr val="FFD661"/>
        </a:solidFill>
      </dgm:spPr>
      <dgm:t>
        <a:bodyPr/>
        <a:lstStyle/>
        <a:p>
          <a:r>
            <a:rPr lang="it-IT" dirty="0">
              <a:solidFill>
                <a:schemeClr val="tx2">
                  <a:lumMod val="50000"/>
                </a:schemeClr>
              </a:solidFill>
              <a:latin typeface="Garamond" panose="02020404030301010803" pitchFamily="18" charset="0"/>
            </a:rPr>
            <a:t>Mappatura generale del contenzioso</a:t>
          </a:r>
          <a:endParaRPr lang="it-IT" dirty="0">
            <a:solidFill>
              <a:schemeClr val="tx2">
                <a:lumMod val="50000"/>
              </a:schemeClr>
            </a:solidFill>
          </a:endParaRPr>
        </a:p>
      </dgm:t>
    </dgm:pt>
    <dgm:pt modelId="{A2682FB2-EBCD-446A-82B9-96955D10151C}" type="parTrans" cxnId="{1A1C5DB7-68E5-4424-90E9-765577E31716}">
      <dgm:prSet/>
      <dgm:spPr/>
      <dgm:t>
        <a:bodyPr/>
        <a:lstStyle/>
        <a:p>
          <a:endParaRPr lang="it-IT">
            <a:solidFill>
              <a:schemeClr val="tx2">
                <a:lumMod val="50000"/>
              </a:schemeClr>
            </a:solidFill>
          </a:endParaRPr>
        </a:p>
      </dgm:t>
    </dgm:pt>
    <dgm:pt modelId="{3208D6E7-56BC-48DD-90EA-A065FD673567}" type="sibTrans" cxnId="{1A1C5DB7-68E5-4424-90E9-765577E31716}">
      <dgm:prSet/>
      <dgm:spPr/>
      <dgm:t>
        <a:bodyPr/>
        <a:lstStyle/>
        <a:p>
          <a:endParaRPr lang="it-IT">
            <a:solidFill>
              <a:schemeClr val="tx2">
                <a:lumMod val="50000"/>
              </a:schemeClr>
            </a:solidFill>
          </a:endParaRPr>
        </a:p>
      </dgm:t>
    </dgm:pt>
    <dgm:pt modelId="{2BDBA6B2-651C-4E5C-8439-C83306D431CF}">
      <dgm:prSet phldrT="[Testo]"/>
      <dgm:spPr>
        <a:solidFill>
          <a:srgbClr val="FFD661"/>
        </a:solidFill>
      </dgm:spPr>
      <dgm:t>
        <a:bodyPr/>
        <a:lstStyle/>
        <a:p>
          <a:r>
            <a:rPr lang="it-IT" dirty="0">
              <a:solidFill>
                <a:schemeClr val="tx2">
                  <a:lumMod val="50000"/>
                </a:schemeClr>
              </a:solidFill>
              <a:latin typeface="Garamond" panose="02020404030301010803" pitchFamily="18" charset="0"/>
            </a:rPr>
            <a:t>Selezione del ruolo del/dei giudici su cui avviare la sperimentazione</a:t>
          </a:r>
          <a:endParaRPr lang="it-IT" dirty="0">
            <a:solidFill>
              <a:schemeClr val="tx2">
                <a:lumMod val="50000"/>
              </a:schemeClr>
            </a:solidFill>
          </a:endParaRPr>
        </a:p>
      </dgm:t>
    </dgm:pt>
    <dgm:pt modelId="{95C280E9-F944-4B42-86B1-01EA2425657D}" type="parTrans" cxnId="{096A88E4-ECA7-4AAE-A0F0-4D9FB28E4FC3}">
      <dgm:prSet/>
      <dgm:spPr/>
      <dgm:t>
        <a:bodyPr/>
        <a:lstStyle/>
        <a:p>
          <a:endParaRPr lang="it-IT">
            <a:solidFill>
              <a:schemeClr val="tx2">
                <a:lumMod val="50000"/>
              </a:schemeClr>
            </a:solidFill>
          </a:endParaRPr>
        </a:p>
      </dgm:t>
    </dgm:pt>
    <dgm:pt modelId="{72D7F94A-39A8-43D2-B61E-48BC5FFF3A93}" type="sibTrans" cxnId="{096A88E4-ECA7-4AAE-A0F0-4D9FB28E4FC3}">
      <dgm:prSet/>
      <dgm:spPr/>
      <dgm:t>
        <a:bodyPr/>
        <a:lstStyle/>
        <a:p>
          <a:endParaRPr lang="it-IT">
            <a:solidFill>
              <a:schemeClr val="tx2">
                <a:lumMod val="50000"/>
              </a:schemeClr>
            </a:solidFill>
          </a:endParaRPr>
        </a:p>
      </dgm:t>
    </dgm:pt>
    <dgm:pt modelId="{E7E89763-D41A-4A51-8D88-407FA0DE4956}">
      <dgm:prSet phldrT="[Testo]"/>
      <dgm:spPr>
        <a:solidFill>
          <a:srgbClr val="FFD661"/>
        </a:solidFill>
      </dgm:spPr>
      <dgm:t>
        <a:bodyPr/>
        <a:lstStyle/>
        <a:p>
          <a:r>
            <a:rPr lang="it-IT" dirty="0">
              <a:solidFill>
                <a:schemeClr val="tx2">
                  <a:lumMod val="50000"/>
                </a:schemeClr>
              </a:solidFill>
              <a:latin typeface="Garamond" panose="02020404030301010803" pitchFamily="18" charset="0"/>
            </a:rPr>
            <a:t>Attività di affiancamento degli UPP al magistrato di riferimento</a:t>
          </a:r>
          <a:endParaRPr lang="it-IT" dirty="0">
            <a:solidFill>
              <a:schemeClr val="tx2">
                <a:lumMod val="50000"/>
              </a:schemeClr>
            </a:solidFill>
          </a:endParaRPr>
        </a:p>
      </dgm:t>
    </dgm:pt>
    <dgm:pt modelId="{C40FEC50-8715-4A99-A570-B72237770623}" type="parTrans" cxnId="{689E2661-F417-47FF-87C7-1BF7B14193CB}">
      <dgm:prSet/>
      <dgm:spPr/>
      <dgm:t>
        <a:bodyPr/>
        <a:lstStyle/>
        <a:p>
          <a:endParaRPr lang="it-IT">
            <a:solidFill>
              <a:schemeClr val="tx2">
                <a:lumMod val="50000"/>
              </a:schemeClr>
            </a:solidFill>
          </a:endParaRPr>
        </a:p>
      </dgm:t>
    </dgm:pt>
    <dgm:pt modelId="{0666A15A-F2FC-431E-8091-A6E2D1E584A3}" type="sibTrans" cxnId="{689E2661-F417-47FF-87C7-1BF7B14193CB}">
      <dgm:prSet/>
      <dgm:spPr/>
      <dgm:t>
        <a:bodyPr/>
        <a:lstStyle/>
        <a:p>
          <a:endParaRPr lang="it-IT">
            <a:solidFill>
              <a:schemeClr val="tx2">
                <a:lumMod val="50000"/>
              </a:schemeClr>
            </a:solidFill>
          </a:endParaRPr>
        </a:p>
      </dgm:t>
    </dgm:pt>
    <dgm:pt modelId="{F5A0691D-7C1B-4119-987B-E7CA8D7167C3}" type="pres">
      <dgm:prSet presAssocID="{D2E7C91E-6AA9-469C-87EB-8C1D3AC23EE0}" presName="hierChild1" presStyleCnt="0">
        <dgm:presLayoutVars>
          <dgm:chPref val="1"/>
          <dgm:dir/>
          <dgm:animOne val="branch"/>
          <dgm:animLvl val="lvl"/>
          <dgm:resizeHandles/>
        </dgm:presLayoutVars>
      </dgm:prSet>
      <dgm:spPr/>
    </dgm:pt>
    <dgm:pt modelId="{991DB9FB-9C7B-49B6-B40A-C034A61D0578}" type="pres">
      <dgm:prSet presAssocID="{4BB1C143-B5A1-49CE-8594-E6D825A17145}" presName="hierRoot1" presStyleCnt="0"/>
      <dgm:spPr/>
    </dgm:pt>
    <dgm:pt modelId="{02ED5EF1-42BD-41B3-AC0B-9690CE0CB865}" type="pres">
      <dgm:prSet presAssocID="{4BB1C143-B5A1-49CE-8594-E6D825A17145}" presName="composite" presStyleCnt="0"/>
      <dgm:spPr/>
    </dgm:pt>
    <dgm:pt modelId="{99335044-D44E-4815-8A96-DE569264930D}" type="pres">
      <dgm:prSet presAssocID="{4BB1C143-B5A1-49CE-8594-E6D825A17145}" presName="background" presStyleLbl="node0" presStyleIdx="0" presStyleCnt="4"/>
      <dgm:spPr/>
    </dgm:pt>
    <dgm:pt modelId="{50C2EB35-1FA8-44E6-9FA1-5854BEA55F74}" type="pres">
      <dgm:prSet presAssocID="{4BB1C143-B5A1-49CE-8594-E6D825A17145}" presName="text" presStyleLbl="fgAcc0" presStyleIdx="0" presStyleCnt="4">
        <dgm:presLayoutVars>
          <dgm:chPref val="3"/>
        </dgm:presLayoutVars>
      </dgm:prSet>
      <dgm:spPr/>
    </dgm:pt>
    <dgm:pt modelId="{5337264E-A09B-4CF1-BFEA-915A8333B76A}" type="pres">
      <dgm:prSet presAssocID="{4BB1C143-B5A1-49CE-8594-E6D825A17145}" presName="hierChild2" presStyleCnt="0"/>
      <dgm:spPr/>
    </dgm:pt>
    <dgm:pt modelId="{08591B5A-D276-4B19-84E9-C5C69A79D1E1}" type="pres">
      <dgm:prSet presAssocID="{0706988D-079B-43B9-99FA-B59FCB24E188}" presName="hierRoot1" presStyleCnt="0"/>
      <dgm:spPr/>
    </dgm:pt>
    <dgm:pt modelId="{44BD092C-79E2-47CF-AF50-A4AB9636161E}" type="pres">
      <dgm:prSet presAssocID="{0706988D-079B-43B9-99FA-B59FCB24E188}" presName="composite" presStyleCnt="0"/>
      <dgm:spPr/>
    </dgm:pt>
    <dgm:pt modelId="{B67334DC-DF1D-4806-A2EF-9329A085D211}" type="pres">
      <dgm:prSet presAssocID="{0706988D-079B-43B9-99FA-B59FCB24E188}" presName="background" presStyleLbl="node0" presStyleIdx="1" presStyleCnt="4"/>
      <dgm:spPr/>
    </dgm:pt>
    <dgm:pt modelId="{007A7371-5D8C-4B17-9825-0413C6771681}" type="pres">
      <dgm:prSet presAssocID="{0706988D-079B-43B9-99FA-B59FCB24E188}" presName="text" presStyleLbl="fgAcc0" presStyleIdx="1" presStyleCnt="4">
        <dgm:presLayoutVars>
          <dgm:chPref val="3"/>
        </dgm:presLayoutVars>
      </dgm:prSet>
      <dgm:spPr/>
    </dgm:pt>
    <dgm:pt modelId="{E6E014E9-00B4-4516-920A-4394061CC9AE}" type="pres">
      <dgm:prSet presAssocID="{0706988D-079B-43B9-99FA-B59FCB24E188}" presName="hierChild2" presStyleCnt="0"/>
      <dgm:spPr/>
    </dgm:pt>
    <dgm:pt modelId="{AB8CCC70-244A-4D90-84E8-82566D159540}" type="pres">
      <dgm:prSet presAssocID="{2BDBA6B2-651C-4E5C-8439-C83306D431CF}" presName="hierRoot1" presStyleCnt="0"/>
      <dgm:spPr/>
    </dgm:pt>
    <dgm:pt modelId="{C0A71BA7-3EC2-428E-B7ED-7F95D8E7987E}" type="pres">
      <dgm:prSet presAssocID="{2BDBA6B2-651C-4E5C-8439-C83306D431CF}" presName="composite" presStyleCnt="0"/>
      <dgm:spPr/>
    </dgm:pt>
    <dgm:pt modelId="{0104CB9B-5A71-4482-8D31-73D947AFD3FC}" type="pres">
      <dgm:prSet presAssocID="{2BDBA6B2-651C-4E5C-8439-C83306D431CF}" presName="background" presStyleLbl="node0" presStyleIdx="2" presStyleCnt="4"/>
      <dgm:spPr/>
    </dgm:pt>
    <dgm:pt modelId="{F294CAC5-D347-414E-9CBD-EED696D301E3}" type="pres">
      <dgm:prSet presAssocID="{2BDBA6B2-651C-4E5C-8439-C83306D431CF}" presName="text" presStyleLbl="fgAcc0" presStyleIdx="2" presStyleCnt="4">
        <dgm:presLayoutVars>
          <dgm:chPref val="3"/>
        </dgm:presLayoutVars>
      </dgm:prSet>
      <dgm:spPr/>
    </dgm:pt>
    <dgm:pt modelId="{240C447D-45D2-462C-9787-F6AED0BAFFB4}" type="pres">
      <dgm:prSet presAssocID="{2BDBA6B2-651C-4E5C-8439-C83306D431CF}" presName="hierChild2" presStyleCnt="0"/>
      <dgm:spPr/>
    </dgm:pt>
    <dgm:pt modelId="{DE637A62-A4F7-423C-9FD2-59136C3B105D}" type="pres">
      <dgm:prSet presAssocID="{E7E89763-D41A-4A51-8D88-407FA0DE4956}" presName="hierRoot1" presStyleCnt="0"/>
      <dgm:spPr/>
    </dgm:pt>
    <dgm:pt modelId="{3461DF2D-3E75-42A4-89F0-FFE7CCC3C9D1}" type="pres">
      <dgm:prSet presAssocID="{E7E89763-D41A-4A51-8D88-407FA0DE4956}" presName="composite" presStyleCnt="0"/>
      <dgm:spPr/>
    </dgm:pt>
    <dgm:pt modelId="{59470F4D-706E-4826-B69E-87A102708EBB}" type="pres">
      <dgm:prSet presAssocID="{E7E89763-D41A-4A51-8D88-407FA0DE4956}" presName="background" presStyleLbl="node0" presStyleIdx="3" presStyleCnt="4"/>
      <dgm:spPr/>
    </dgm:pt>
    <dgm:pt modelId="{A249190F-6A6E-4A06-93EF-631AC861FABD}" type="pres">
      <dgm:prSet presAssocID="{E7E89763-D41A-4A51-8D88-407FA0DE4956}" presName="text" presStyleLbl="fgAcc0" presStyleIdx="3" presStyleCnt="4">
        <dgm:presLayoutVars>
          <dgm:chPref val="3"/>
        </dgm:presLayoutVars>
      </dgm:prSet>
      <dgm:spPr/>
    </dgm:pt>
    <dgm:pt modelId="{DFEF29D9-E0DF-4DC3-B9BD-64E237F0003A}" type="pres">
      <dgm:prSet presAssocID="{E7E89763-D41A-4A51-8D88-407FA0DE4956}" presName="hierChild2" presStyleCnt="0"/>
      <dgm:spPr/>
    </dgm:pt>
  </dgm:ptLst>
  <dgm:cxnLst>
    <dgm:cxn modelId="{DFDD2613-5CD3-4DAE-B5BA-A9C2683A72AB}" type="presOf" srcId="{0706988D-079B-43B9-99FA-B59FCB24E188}" destId="{007A7371-5D8C-4B17-9825-0413C6771681}" srcOrd="0" destOrd="0" presId="urn:microsoft.com/office/officeart/2005/8/layout/hierarchy1"/>
    <dgm:cxn modelId="{689E2661-F417-47FF-87C7-1BF7B14193CB}" srcId="{D2E7C91E-6AA9-469C-87EB-8C1D3AC23EE0}" destId="{E7E89763-D41A-4A51-8D88-407FA0DE4956}" srcOrd="3" destOrd="0" parTransId="{C40FEC50-8715-4A99-A570-B72237770623}" sibTransId="{0666A15A-F2FC-431E-8091-A6E2D1E584A3}"/>
    <dgm:cxn modelId="{3959376B-28B8-48EC-888C-CE8A6A2F8C24}" type="presOf" srcId="{D2E7C91E-6AA9-469C-87EB-8C1D3AC23EE0}" destId="{F5A0691D-7C1B-4119-987B-E7CA8D7167C3}" srcOrd="0" destOrd="0" presId="urn:microsoft.com/office/officeart/2005/8/layout/hierarchy1"/>
    <dgm:cxn modelId="{F2984A9E-5147-4DD3-89CF-0FD6077A23D4}" type="presOf" srcId="{4BB1C143-B5A1-49CE-8594-E6D825A17145}" destId="{50C2EB35-1FA8-44E6-9FA1-5854BEA55F74}" srcOrd="0" destOrd="0" presId="urn:microsoft.com/office/officeart/2005/8/layout/hierarchy1"/>
    <dgm:cxn modelId="{1EDC2DA0-863F-4EA5-92DA-8ABAE34908B0}" srcId="{D2E7C91E-6AA9-469C-87EB-8C1D3AC23EE0}" destId="{4BB1C143-B5A1-49CE-8594-E6D825A17145}" srcOrd="0" destOrd="0" parTransId="{E71DAEDB-126B-4CB4-912D-84C90E041F5B}" sibTransId="{076DE120-812E-4A11-AA4C-9ACE42D926E0}"/>
    <dgm:cxn modelId="{1A1C5DB7-68E5-4424-90E9-765577E31716}" srcId="{D2E7C91E-6AA9-469C-87EB-8C1D3AC23EE0}" destId="{0706988D-079B-43B9-99FA-B59FCB24E188}" srcOrd="1" destOrd="0" parTransId="{A2682FB2-EBCD-446A-82B9-96955D10151C}" sibTransId="{3208D6E7-56BC-48DD-90EA-A065FD673567}"/>
    <dgm:cxn modelId="{EC25A4DF-0037-43A7-9351-25EFEFA7740B}" type="presOf" srcId="{2BDBA6B2-651C-4E5C-8439-C83306D431CF}" destId="{F294CAC5-D347-414E-9CBD-EED696D301E3}" srcOrd="0" destOrd="0" presId="urn:microsoft.com/office/officeart/2005/8/layout/hierarchy1"/>
    <dgm:cxn modelId="{096A88E4-ECA7-4AAE-A0F0-4D9FB28E4FC3}" srcId="{D2E7C91E-6AA9-469C-87EB-8C1D3AC23EE0}" destId="{2BDBA6B2-651C-4E5C-8439-C83306D431CF}" srcOrd="2" destOrd="0" parTransId="{95C280E9-F944-4B42-86B1-01EA2425657D}" sibTransId="{72D7F94A-39A8-43D2-B61E-48BC5FFF3A93}"/>
    <dgm:cxn modelId="{3112F4E7-5E7E-4B5F-ABF2-503C02658477}" type="presOf" srcId="{E7E89763-D41A-4A51-8D88-407FA0DE4956}" destId="{A249190F-6A6E-4A06-93EF-631AC861FABD}" srcOrd="0" destOrd="0" presId="urn:microsoft.com/office/officeart/2005/8/layout/hierarchy1"/>
    <dgm:cxn modelId="{0E7A7277-9F6F-4A6C-9E74-212CAB395F87}" type="presParOf" srcId="{F5A0691D-7C1B-4119-987B-E7CA8D7167C3}" destId="{991DB9FB-9C7B-49B6-B40A-C034A61D0578}" srcOrd="0" destOrd="0" presId="urn:microsoft.com/office/officeart/2005/8/layout/hierarchy1"/>
    <dgm:cxn modelId="{BE901123-1A7A-4E14-B82D-86EBFAF6CB79}" type="presParOf" srcId="{991DB9FB-9C7B-49B6-B40A-C034A61D0578}" destId="{02ED5EF1-42BD-41B3-AC0B-9690CE0CB865}" srcOrd="0" destOrd="0" presId="urn:microsoft.com/office/officeart/2005/8/layout/hierarchy1"/>
    <dgm:cxn modelId="{5479ECEF-46A3-4257-BF2E-70A2A98905F0}" type="presParOf" srcId="{02ED5EF1-42BD-41B3-AC0B-9690CE0CB865}" destId="{99335044-D44E-4815-8A96-DE569264930D}" srcOrd="0" destOrd="0" presId="urn:microsoft.com/office/officeart/2005/8/layout/hierarchy1"/>
    <dgm:cxn modelId="{4EDE8E91-A283-4EA9-9F87-8FBFBF3E3AC2}" type="presParOf" srcId="{02ED5EF1-42BD-41B3-AC0B-9690CE0CB865}" destId="{50C2EB35-1FA8-44E6-9FA1-5854BEA55F74}" srcOrd="1" destOrd="0" presId="urn:microsoft.com/office/officeart/2005/8/layout/hierarchy1"/>
    <dgm:cxn modelId="{0C136A32-1CC6-43E0-A063-F67D0842B8A6}" type="presParOf" srcId="{991DB9FB-9C7B-49B6-B40A-C034A61D0578}" destId="{5337264E-A09B-4CF1-BFEA-915A8333B76A}" srcOrd="1" destOrd="0" presId="urn:microsoft.com/office/officeart/2005/8/layout/hierarchy1"/>
    <dgm:cxn modelId="{F5C3A767-206D-4DF3-84DA-7C41E5D68760}" type="presParOf" srcId="{F5A0691D-7C1B-4119-987B-E7CA8D7167C3}" destId="{08591B5A-D276-4B19-84E9-C5C69A79D1E1}" srcOrd="1" destOrd="0" presId="urn:microsoft.com/office/officeart/2005/8/layout/hierarchy1"/>
    <dgm:cxn modelId="{944CEF6D-B62E-4A6E-9519-B875E2C626A9}" type="presParOf" srcId="{08591B5A-D276-4B19-84E9-C5C69A79D1E1}" destId="{44BD092C-79E2-47CF-AF50-A4AB9636161E}" srcOrd="0" destOrd="0" presId="urn:microsoft.com/office/officeart/2005/8/layout/hierarchy1"/>
    <dgm:cxn modelId="{1F38D228-D09A-4AF3-997D-835CAAE1B413}" type="presParOf" srcId="{44BD092C-79E2-47CF-AF50-A4AB9636161E}" destId="{B67334DC-DF1D-4806-A2EF-9329A085D211}" srcOrd="0" destOrd="0" presId="urn:microsoft.com/office/officeart/2005/8/layout/hierarchy1"/>
    <dgm:cxn modelId="{F304CE52-24F4-408B-AE13-429ADEB1CDF5}" type="presParOf" srcId="{44BD092C-79E2-47CF-AF50-A4AB9636161E}" destId="{007A7371-5D8C-4B17-9825-0413C6771681}" srcOrd="1" destOrd="0" presId="urn:microsoft.com/office/officeart/2005/8/layout/hierarchy1"/>
    <dgm:cxn modelId="{AABD3298-893D-4565-B900-F2147B92D812}" type="presParOf" srcId="{08591B5A-D276-4B19-84E9-C5C69A79D1E1}" destId="{E6E014E9-00B4-4516-920A-4394061CC9AE}" srcOrd="1" destOrd="0" presId="urn:microsoft.com/office/officeart/2005/8/layout/hierarchy1"/>
    <dgm:cxn modelId="{8E7A67D3-BEC8-4222-AEE5-AE2CC618C9CA}" type="presParOf" srcId="{F5A0691D-7C1B-4119-987B-E7CA8D7167C3}" destId="{AB8CCC70-244A-4D90-84E8-82566D159540}" srcOrd="2" destOrd="0" presId="urn:microsoft.com/office/officeart/2005/8/layout/hierarchy1"/>
    <dgm:cxn modelId="{F6BBADC6-A8B6-470B-9FD6-A606E98B953C}" type="presParOf" srcId="{AB8CCC70-244A-4D90-84E8-82566D159540}" destId="{C0A71BA7-3EC2-428E-B7ED-7F95D8E7987E}" srcOrd="0" destOrd="0" presId="urn:microsoft.com/office/officeart/2005/8/layout/hierarchy1"/>
    <dgm:cxn modelId="{E3BF835A-6DCB-4906-8618-DC1D9F4366B4}" type="presParOf" srcId="{C0A71BA7-3EC2-428E-B7ED-7F95D8E7987E}" destId="{0104CB9B-5A71-4482-8D31-73D947AFD3FC}" srcOrd="0" destOrd="0" presId="urn:microsoft.com/office/officeart/2005/8/layout/hierarchy1"/>
    <dgm:cxn modelId="{E39DCE05-0691-4C9E-B3FB-FE24975C851C}" type="presParOf" srcId="{C0A71BA7-3EC2-428E-B7ED-7F95D8E7987E}" destId="{F294CAC5-D347-414E-9CBD-EED696D301E3}" srcOrd="1" destOrd="0" presId="urn:microsoft.com/office/officeart/2005/8/layout/hierarchy1"/>
    <dgm:cxn modelId="{B27B088E-46C6-4B8A-9B9B-8997BC86DB99}" type="presParOf" srcId="{AB8CCC70-244A-4D90-84E8-82566D159540}" destId="{240C447D-45D2-462C-9787-F6AED0BAFFB4}" srcOrd="1" destOrd="0" presId="urn:microsoft.com/office/officeart/2005/8/layout/hierarchy1"/>
    <dgm:cxn modelId="{C97CD5BF-3E15-4141-8E8F-CC775333C4A3}" type="presParOf" srcId="{F5A0691D-7C1B-4119-987B-E7CA8D7167C3}" destId="{DE637A62-A4F7-423C-9FD2-59136C3B105D}" srcOrd="3" destOrd="0" presId="urn:microsoft.com/office/officeart/2005/8/layout/hierarchy1"/>
    <dgm:cxn modelId="{EACEE3A1-3F7B-4B23-A1C2-E048374F049F}" type="presParOf" srcId="{DE637A62-A4F7-423C-9FD2-59136C3B105D}" destId="{3461DF2D-3E75-42A4-89F0-FFE7CCC3C9D1}" srcOrd="0" destOrd="0" presId="urn:microsoft.com/office/officeart/2005/8/layout/hierarchy1"/>
    <dgm:cxn modelId="{96169AE7-9BC7-4446-965F-1722F693C80E}" type="presParOf" srcId="{3461DF2D-3E75-42A4-89F0-FFE7CCC3C9D1}" destId="{59470F4D-706E-4826-B69E-87A102708EBB}" srcOrd="0" destOrd="0" presId="urn:microsoft.com/office/officeart/2005/8/layout/hierarchy1"/>
    <dgm:cxn modelId="{FD8B0465-3BA5-434D-A9CB-EE729B9CE540}" type="presParOf" srcId="{3461DF2D-3E75-42A4-89F0-FFE7CCC3C9D1}" destId="{A249190F-6A6E-4A06-93EF-631AC861FABD}" srcOrd="1" destOrd="0" presId="urn:microsoft.com/office/officeart/2005/8/layout/hierarchy1"/>
    <dgm:cxn modelId="{13AC13B9-D821-4591-A8AE-7424FDD88339}" type="presParOf" srcId="{DE637A62-A4F7-423C-9FD2-59136C3B105D}" destId="{DFEF29D9-E0DF-4DC3-B9BD-64E237F0003A}"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35044-D44E-4815-8A96-DE569264930D}">
      <dsp:nvSpPr>
        <dsp:cNvPr id="0" name=""/>
        <dsp:cNvSpPr/>
      </dsp:nvSpPr>
      <dsp:spPr>
        <a:xfrm>
          <a:off x="2477" y="569074"/>
          <a:ext cx="1768896" cy="11232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C2EB35-1FA8-44E6-9FA1-5854BEA55F74}">
      <dsp:nvSpPr>
        <dsp:cNvPr id="0" name=""/>
        <dsp:cNvSpPr/>
      </dsp:nvSpPr>
      <dsp:spPr>
        <a:xfrm>
          <a:off x="199021" y="755791"/>
          <a:ext cx="1768896" cy="1123249"/>
        </a:xfrm>
        <a:prstGeom prst="roundRect">
          <a:avLst>
            <a:gd name="adj" fmla="val 10000"/>
          </a:avLst>
        </a:prstGeom>
        <a:solidFill>
          <a:srgbClr val="FFD661"/>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2">
                  <a:lumMod val="50000"/>
                </a:schemeClr>
              </a:solidFill>
              <a:latin typeface="Garamond" panose="02020404030301010803" pitchFamily="18" charset="0"/>
            </a:rPr>
            <a:t>Formazione degli UPP</a:t>
          </a:r>
          <a:endParaRPr lang="it-IT" sz="1600" kern="1200" dirty="0">
            <a:solidFill>
              <a:schemeClr val="tx2">
                <a:lumMod val="50000"/>
              </a:schemeClr>
            </a:solidFill>
          </a:endParaRPr>
        </a:p>
      </dsp:txBody>
      <dsp:txXfrm>
        <a:off x="231920" y="788690"/>
        <a:ext cx="1703098" cy="1057451"/>
      </dsp:txXfrm>
    </dsp:sp>
    <dsp:sp modelId="{B67334DC-DF1D-4806-A2EF-9329A085D211}">
      <dsp:nvSpPr>
        <dsp:cNvPr id="0" name=""/>
        <dsp:cNvSpPr/>
      </dsp:nvSpPr>
      <dsp:spPr>
        <a:xfrm>
          <a:off x="2164462" y="569074"/>
          <a:ext cx="1768896" cy="11232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7A7371-5D8C-4B17-9825-0413C6771681}">
      <dsp:nvSpPr>
        <dsp:cNvPr id="0" name=""/>
        <dsp:cNvSpPr/>
      </dsp:nvSpPr>
      <dsp:spPr>
        <a:xfrm>
          <a:off x="2361006" y="755791"/>
          <a:ext cx="1768896" cy="1123249"/>
        </a:xfrm>
        <a:prstGeom prst="roundRect">
          <a:avLst>
            <a:gd name="adj" fmla="val 10000"/>
          </a:avLst>
        </a:prstGeom>
        <a:solidFill>
          <a:srgbClr val="FFD661"/>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2">
                  <a:lumMod val="50000"/>
                </a:schemeClr>
              </a:solidFill>
              <a:latin typeface="Garamond" panose="02020404030301010803" pitchFamily="18" charset="0"/>
            </a:rPr>
            <a:t>Mappatura generale del contenzioso</a:t>
          </a:r>
          <a:endParaRPr lang="it-IT" sz="1600" kern="1200" dirty="0">
            <a:solidFill>
              <a:schemeClr val="tx2">
                <a:lumMod val="50000"/>
              </a:schemeClr>
            </a:solidFill>
          </a:endParaRPr>
        </a:p>
      </dsp:txBody>
      <dsp:txXfrm>
        <a:off x="2393905" y="788690"/>
        <a:ext cx="1703098" cy="1057451"/>
      </dsp:txXfrm>
    </dsp:sp>
    <dsp:sp modelId="{0104CB9B-5A71-4482-8D31-73D947AFD3FC}">
      <dsp:nvSpPr>
        <dsp:cNvPr id="0" name=""/>
        <dsp:cNvSpPr/>
      </dsp:nvSpPr>
      <dsp:spPr>
        <a:xfrm>
          <a:off x="4326447" y="569074"/>
          <a:ext cx="1768896" cy="11232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94CAC5-D347-414E-9CBD-EED696D301E3}">
      <dsp:nvSpPr>
        <dsp:cNvPr id="0" name=""/>
        <dsp:cNvSpPr/>
      </dsp:nvSpPr>
      <dsp:spPr>
        <a:xfrm>
          <a:off x="4522991" y="755791"/>
          <a:ext cx="1768896" cy="1123249"/>
        </a:xfrm>
        <a:prstGeom prst="roundRect">
          <a:avLst>
            <a:gd name="adj" fmla="val 10000"/>
          </a:avLst>
        </a:prstGeom>
        <a:solidFill>
          <a:srgbClr val="FFD661"/>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2">
                  <a:lumMod val="50000"/>
                </a:schemeClr>
              </a:solidFill>
              <a:latin typeface="Garamond" panose="02020404030301010803" pitchFamily="18" charset="0"/>
            </a:rPr>
            <a:t>Selezione del ruolo del/dei giudici su cui avviare la sperimentazione</a:t>
          </a:r>
          <a:endParaRPr lang="it-IT" sz="1600" kern="1200" dirty="0">
            <a:solidFill>
              <a:schemeClr val="tx2">
                <a:lumMod val="50000"/>
              </a:schemeClr>
            </a:solidFill>
          </a:endParaRPr>
        </a:p>
      </dsp:txBody>
      <dsp:txXfrm>
        <a:off x="4555890" y="788690"/>
        <a:ext cx="1703098" cy="1057451"/>
      </dsp:txXfrm>
    </dsp:sp>
    <dsp:sp modelId="{59470F4D-706E-4826-B69E-87A102708EBB}">
      <dsp:nvSpPr>
        <dsp:cNvPr id="0" name=""/>
        <dsp:cNvSpPr/>
      </dsp:nvSpPr>
      <dsp:spPr>
        <a:xfrm>
          <a:off x="6488432" y="569074"/>
          <a:ext cx="1768896" cy="11232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49190F-6A6E-4A06-93EF-631AC861FABD}">
      <dsp:nvSpPr>
        <dsp:cNvPr id="0" name=""/>
        <dsp:cNvSpPr/>
      </dsp:nvSpPr>
      <dsp:spPr>
        <a:xfrm>
          <a:off x="6684976" y="755791"/>
          <a:ext cx="1768896" cy="1123249"/>
        </a:xfrm>
        <a:prstGeom prst="roundRect">
          <a:avLst>
            <a:gd name="adj" fmla="val 10000"/>
          </a:avLst>
        </a:prstGeom>
        <a:solidFill>
          <a:srgbClr val="FFD661"/>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2">
                  <a:lumMod val="50000"/>
                </a:schemeClr>
              </a:solidFill>
              <a:latin typeface="Garamond" panose="02020404030301010803" pitchFamily="18" charset="0"/>
            </a:rPr>
            <a:t>Attività di affiancamento degli UPP al magistrato di riferimento</a:t>
          </a:r>
          <a:endParaRPr lang="it-IT" sz="1600" kern="1200" dirty="0">
            <a:solidFill>
              <a:schemeClr val="tx2">
                <a:lumMod val="50000"/>
              </a:schemeClr>
            </a:solidFill>
          </a:endParaRPr>
        </a:p>
      </dsp:txBody>
      <dsp:txXfrm>
        <a:off x="6717875" y="788690"/>
        <a:ext cx="1703098" cy="105745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FE989-93F9-4ED1-959F-6E97E81F9A7A}" type="datetimeFigureOut">
              <a:rPr lang="it-IT" smtClean="0"/>
              <a:t>12/09/2023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8D4867-C603-4BA4-83CB-377FBE0621B7}" type="slidenum">
              <a:rPr lang="it-IT" smtClean="0"/>
              <a:t>‹N›</a:t>
            </a:fld>
            <a:endParaRPr lang="it-IT"/>
          </a:p>
        </p:txBody>
      </p:sp>
    </p:spTree>
    <p:extLst>
      <p:ext uri="{BB962C8B-B14F-4D97-AF65-F5344CB8AC3E}">
        <p14:creationId xmlns:p14="http://schemas.microsoft.com/office/powerpoint/2010/main" val="3326343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a:t>
            </a:fld>
            <a:endParaRPr lang="it-IT"/>
          </a:p>
        </p:txBody>
      </p:sp>
    </p:spTree>
    <p:extLst>
      <p:ext uri="{BB962C8B-B14F-4D97-AF65-F5344CB8AC3E}">
        <p14:creationId xmlns:p14="http://schemas.microsoft.com/office/powerpoint/2010/main" val="329674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0" i="0" u="none" strike="noStrike" baseline="0" dirty="0">
                <a:solidFill>
                  <a:srgbClr val="000000"/>
                </a:solidFill>
                <a:latin typeface="Garamond" panose="02020404030301010803" pitchFamily="18" charset="0"/>
              </a:rPr>
              <a:t>È stata discussa e prospettata la possibilità di predisporre un protocollo interno per la completa dematerializzazione dei fascicoli dei processi civili (di cui ancora circolano residui cartacei) rispetto a taluni procedimenti, caratterizzati da semplificazione del procedimento ed assenza o forte attenuazione del contraddittorio. È emersa l’opportunità, di contenere la sperimentazione entro specifici confini, sia in ordine alle Sezioni interessate sia in ordine ai procedimenti coinvolti, al fine di poter procedere in tempi maggiormente celeri e poter avere più puntuale contezza dei risultati e dell’andamento. È altresì emersa l’opportunità di includere nella sperimentazione solo i procedimenti nei quali l’atto introduttivo è depositato necessariamente da un avvocato, in forma telematica, tramite l’apposita </a:t>
            </a:r>
            <a:r>
              <a:rPr lang="it-IT" sz="1800" b="0" i="1" u="none" strike="noStrike" baseline="0" dirty="0">
                <a:solidFill>
                  <a:srgbClr val="000000"/>
                </a:solidFill>
                <a:latin typeface="Garamond" panose="02020404030301010803" pitchFamily="18" charset="0"/>
              </a:rPr>
              <a:t>Consolle</a:t>
            </a:r>
            <a:r>
              <a:rPr lang="it-IT" sz="1800" b="0" i="0" u="none" strike="noStrike" baseline="0" dirty="0">
                <a:solidFill>
                  <a:srgbClr val="000000"/>
                </a:solidFill>
                <a:latin typeface="Garamond" panose="02020404030301010803" pitchFamily="18" charset="0"/>
              </a:rPr>
              <a:t>. </a:t>
            </a:r>
          </a:p>
          <a:p>
            <a:r>
              <a:rPr lang="it-IT" sz="1800" b="0" i="0" u="none" strike="noStrike" baseline="0" dirty="0">
                <a:solidFill>
                  <a:srgbClr val="000000"/>
                </a:solidFill>
                <a:latin typeface="Garamond" panose="02020404030301010803" pitchFamily="18" charset="0"/>
              </a:rPr>
              <a:t>Si è così inteso coinvolgere nella sperimentazione la sola Sez. V civile del Tribunale di Brescia, Specializzata in materia d’impresa. A seguito di attenta analisi, si è ipotizzato di includere nel perimetro della sperimentazione i seguenti procedimenti: </a:t>
            </a:r>
          </a:p>
          <a:p>
            <a:pPr algn="l"/>
            <a:endParaRPr lang="it-IT" sz="1800" b="0"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i. Nomina del rappresentante comune degli azionisti e dei possessori delle azioni di risparmio (art. 2417 c.c.). </a:t>
            </a:r>
          </a:p>
          <a:p>
            <a:r>
              <a:rPr lang="it-IT" sz="1800" b="0" i="0" u="none" strike="noStrike" baseline="0" dirty="0">
                <a:solidFill>
                  <a:srgbClr val="000000"/>
                </a:solidFill>
                <a:latin typeface="Garamond" panose="02020404030301010803" pitchFamily="18" charset="0"/>
              </a:rPr>
              <a:t>ii. Ricorsi al Giudice del Registro. </a:t>
            </a:r>
          </a:p>
          <a:p>
            <a:r>
              <a:rPr lang="it-IT" sz="1800" b="0" i="0" u="none" strike="noStrike" baseline="0" dirty="0">
                <a:solidFill>
                  <a:srgbClr val="000000"/>
                </a:solidFill>
                <a:latin typeface="Garamond" panose="02020404030301010803" pitchFamily="18" charset="0"/>
              </a:rPr>
              <a:t>iii. Liquidazione società di persone. </a:t>
            </a:r>
          </a:p>
          <a:p>
            <a:r>
              <a:rPr lang="it-IT" sz="1800" b="0" i="0" u="none" strike="noStrike" baseline="0" dirty="0">
                <a:solidFill>
                  <a:srgbClr val="000000"/>
                </a:solidFill>
                <a:latin typeface="Garamond" panose="02020404030301010803" pitchFamily="18" charset="0"/>
              </a:rPr>
              <a:t>iv. Liquidazione del compenso degli arbitri (art. 814 c.p.c.). </a:t>
            </a:r>
          </a:p>
          <a:p>
            <a:r>
              <a:rPr lang="it-IT" sz="1800" b="0" i="0" u="none" strike="noStrike" baseline="0" dirty="0">
                <a:solidFill>
                  <a:srgbClr val="000000"/>
                </a:solidFill>
                <a:latin typeface="Garamond" panose="02020404030301010803" pitchFamily="18" charset="0"/>
              </a:rPr>
              <a:t>v. Nomina di esperto (artt. 2343, 2343-</a:t>
            </a:r>
            <a:r>
              <a:rPr lang="it-IT" sz="1800" b="0" i="1" u="none" strike="noStrike" baseline="0" dirty="0">
                <a:solidFill>
                  <a:srgbClr val="000000"/>
                </a:solidFill>
                <a:latin typeface="Garamond" panose="02020404030301010803" pitchFamily="18" charset="0"/>
              </a:rPr>
              <a:t>bis</a:t>
            </a:r>
            <a:r>
              <a:rPr lang="it-IT" sz="1800" b="0" i="0" u="none" strike="noStrike" baseline="0" dirty="0">
                <a:solidFill>
                  <a:srgbClr val="000000"/>
                </a:solidFill>
                <a:latin typeface="Garamond" panose="02020404030301010803" pitchFamily="18" charset="0"/>
              </a:rPr>
              <a:t>, 2437-</a:t>
            </a:r>
            <a:r>
              <a:rPr lang="it-IT" sz="1800" b="0" i="1" u="none" strike="noStrike" baseline="0" dirty="0">
                <a:solidFill>
                  <a:srgbClr val="000000"/>
                </a:solidFill>
                <a:latin typeface="Garamond" panose="02020404030301010803" pitchFamily="18" charset="0"/>
              </a:rPr>
              <a:t>ter</a:t>
            </a:r>
            <a:r>
              <a:rPr lang="it-IT" sz="1800" b="0" i="0" u="none" strike="noStrike" baseline="0" dirty="0">
                <a:solidFill>
                  <a:srgbClr val="000000"/>
                </a:solidFill>
                <a:latin typeface="Garamond" panose="02020404030301010803" pitchFamily="18" charset="0"/>
              </a:rPr>
              <a:t>; 2501-</a:t>
            </a:r>
            <a:r>
              <a:rPr lang="it-IT" sz="1800" b="0" i="1" u="none" strike="noStrike" baseline="0" dirty="0">
                <a:solidFill>
                  <a:srgbClr val="000000"/>
                </a:solidFill>
                <a:latin typeface="Garamond" panose="02020404030301010803" pitchFamily="18" charset="0"/>
              </a:rPr>
              <a:t>sexies</a:t>
            </a:r>
            <a:r>
              <a:rPr lang="it-IT" sz="1800" b="0" i="0" u="none" strike="noStrike" baseline="0" dirty="0">
                <a:solidFill>
                  <a:srgbClr val="000000"/>
                </a:solidFill>
                <a:latin typeface="Garamond" panose="02020404030301010803" pitchFamily="18" charset="0"/>
              </a:rPr>
              <a:t>, 2545-</a:t>
            </a:r>
            <a:r>
              <a:rPr lang="it-IT" sz="1800" b="0" i="1" u="none" strike="noStrike" baseline="0" dirty="0">
                <a:solidFill>
                  <a:srgbClr val="000000"/>
                </a:solidFill>
                <a:latin typeface="Garamond" panose="02020404030301010803" pitchFamily="18" charset="0"/>
              </a:rPr>
              <a:t>undecies </a:t>
            </a:r>
            <a:r>
              <a:rPr lang="it-IT" sz="1800" b="0" i="0" u="none" strike="noStrike" baseline="0" dirty="0">
                <a:solidFill>
                  <a:srgbClr val="000000"/>
                </a:solidFill>
                <a:latin typeface="Garamond" panose="02020404030301010803" pitchFamily="18" charset="0"/>
              </a:rPr>
              <a:t>c.c., codice oggetto 4.53.312). </a:t>
            </a:r>
          </a:p>
          <a:p>
            <a:endParaRPr lang="it-IT" sz="1800" b="0"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procedimenti nei quali l’atto introduttivo è depositato necessariamente da un avvocato, in forma telematica, tramite l’apposita </a:t>
            </a:r>
            <a:r>
              <a:rPr lang="it-IT" sz="1800" b="0" i="1" u="none" strike="noStrike" baseline="0" dirty="0">
                <a:solidFill>
                  <a:srgbClr val="000000"/>
                </a:solidFill>
                <a:latin typeface="Garamond" panose="02020404030301010803" pitchFamily="18" charset="0"/>
              </a:rPr>
              <a:t>Consolle</a:t>
            </a:r>
            <a:r>
              <a:rPr lang="it-IT" sz="1800" b="0" i="0" u="none" strike="noStrike" baseline="0" dirty="0">
                <a:solidFill>
                  <a:srgbClr val="000000"/>
                </a:solidFill>
                <a:latin typeface="Garamond" panose="02020404030301010803" pitchFamily="18" charset="0"/>
              </a:rPr>
              <a:t>. </a:t>
            </a:r>
          </a:p>
          <a:p>
            <a:r>
              <a:rPr lang="it-IT" sz="1800" b="0" i="0" u="none" strike="noStrike" baseline="0" dirty="0">
                <a:solidFill>
                  <a:srgbClr val="000000"/>
                </a:solidFill>
                <a:latin typeface="Garamond" panose="02020404030301010803" pitchFamily="18" charset="0"/>
              </a:rPr>
              <a:t>Si è così inteso coinvolgere nella sperimentazione la sola Sez. V civile del Tribunale di Brescia, Specializzata in materia d’impresa. A seguito di attenta analisi, si è ipotizzato di includere nel perimetro della sperimentazione i seguenti procedimenti: </a:t>
            </a:r>
          </a:p>
          <a:p>
            <a:r>
              <a:rPr lang="it-IT" sz="1800" b="0" i="0" u="none" strike="noStrike" baseline="0" dirty="0">
                <a:solidFill>
                  <a:srgbClr val="000000"/>
                </a:solidFill>
                <a:latin typeface="Garamond" panose="02020404030301010803" pitchFamily="18" charset="0"/>
              </a:rPr>
              <a:t>La bozza di protocollo è all’esame dal Tribunale.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11</a:t>
            </a:fld>
            <a:endParaRPr lang="it-IT"/>
          </a:p>
        </p:txBody>
      </p:sp>
    </p:spTree>
    <p:extLst>
      <p:ext uri="{BB962C8B-B14F-4D97-AF65-F5344CB8AC3E}">
        <p14:creationId xmlns:p14="http://schemas.microsoft.com/office/powerpoint/2010/main" val="2860650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0" i="0" u="none" strike="noStrike" baseline="0" dirty="0">
                <a:solidFill>
                  <a:srgbClr val="000000"/>
                </a:solidFill>
                <a:latin typeface="Garamond" panose="02020404030301010803" pitchFamily="18" charset="0"/>
              </a:rPr>
              <a:t>E’ in fase di ultimazione studio e l’elaborazione di nuove modalità di formazione del giurista e del rinnovo delle S.S.P.L. al fine di individuare una nuova organizzazione che rimedi agli attuali punti di debolezza delle scuole e sia in grado di formare un “giurista poliedrico”, che vanti competenze trasversali. </a:t>
            </a:r>
          </a:p>
          <a:p>
            <a:r>
              <a:rPr lang="it-IT" sz="1800" b="0" i="0" u="none" strike="noStrike" baseline="0" dirty="0">
                <a:solidFill>
                  <a:srgbClr val="000000"/>
                </a:solidFill>
                <a:latin typeface="Garamond" panose="02020404030301010803" pitchFamily="18" charset="0"/>
              </a:rPr>
              <a:t>Inoltre, si sta operando sull’offerta formativa del corso di laurea in “Scienze giuridiche” e del corso di laurea magistrale in “Scienze giuridiche dell’innovazione”; è altresì in corso l’organizzazione di una nuova laurea magistrale specificamente rivolta alla formazione di professionisti che lavorino nella P.A. Si sta lavorando alla strutturazione di master ad hoc e su una modifica dell’attuale percorso triennale di studi.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12</a:t>
            </a:fld>
            <a:endParaRPr lang="it-IT"/>
          </a:p>
        </p:txBody>
      </p:sp>
    </p:spTree>
    <p:extLst>
      <p:ext uri="{BB962C8B-B14F-4D97-AF65-F5344CB8AC3E}">
        <p14:creationId xmlns:p14="http://schemas.microsoft.com/office/powerpoint/2010/main" val="1425313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dirty="0" err="1"/>
              <a:t>Nell’ambito</a:t>
            </a:r>
            <a:r>
              <a:rPr lang="en-US" dirty="0"/>
              <a:t> del </a:t>
            </a:r>
            <a:r>
              <a:rPr lang="en-US" dirty="0" err="1"/>
              <a:t>progetto</a:t>
            </a:r>
            <a:r>
              <a:rPr lang="en-US" dirty="0"/>
              <a:t> next-gen </a:t>
            </a:r>
            <a:r>
              <a:rPr lang="en-US" dirty="0" err="1"/>
              <a:t>upp</a:t>
            </a:r>
            <a:r>
              <a:rPr lang="en-US" dirty="0"/>
              <a:t>, il </a:t>
            </a:r>
            <a:r>
              <a:rPr lang="en-US" dirty="0" err="1"/>
              <a:t>gruppo</a:t>
            </a:r>
            <a:r>
              <a:rPr lang="en-US" dirty="0"/>
              <a:t> del </a:t>
            </a:r>
            <a:r>
              <a:rPr lang="en-US" dirty="0" err="1"/>
              <a:t>Dipartimento</a:t>
            </a:r>
            <a:r>
              <a:rPr lang="en-US" dirty="0"/>
              <a:t> di </a:t>
            </a:r>
            <a:r>
              <a:rPr lang="en-US" dirty="0" err="1"/>
              <a:t>Ingegneria</a:t>
            </a:r>
            <a:r>
              <a:rPr lang="en-US" dirty="0"/>
              <a:t> </a:t>
            </a:r>
            <a:r>
              <a:rPr lang="en-US" dirty="0" err="1"/>
              <a:t>dell’Informazione</a:t>
            </a:r>
            <a:r>
              <a:rPr lang="en-US" dirty="0"/>
              <a:t> </a:t>
            </a:r>
            <a:r>
              <a:rPr lang="en-US" dirty="0" err="1"/>
              <a:t>si</a:t>
            </a:r>
            <a:r>
              <a:rPr lang="en-US" dirty="0"/>
              <a:t> </a:t>
            </a:r>
            <a:r>
              <a:rPr lang="en-US" dirty="0" err="1"/>
              <a:t>è</a:t>
            </a:r>
            <a:r>
              <a:rPr lang="en-US" dirty="0"/>
              <a:t> </a:t>
            </a:r>
            <a:r>
              <a:rPr lang="en-US" dirty="0" err="1"/>
              <a:t>occupato</a:t>
            </a:r>
            <a:r>
              <a:rPr lang="en-US" dirty="0"/>
              <a:t> </a:t>
            </a:r>
            <a:r>
              <a:rPr lang="en-US" dirty="0" err="1"/>
              <a:t>dell’analisi</a:t>
            </a:r>
            <a:r>
              <a:rPr lang="en-US" dirty="0"/>
              <a:t> </a:t>
            </a:r>
            <a:r>
              <a:rPr lang="en-US" dirty="0" err="1"/>
              <a:t>dei</a:t>
            </a:r>
            <a:r>
              <a:rPr lang="en-US" dirty="0"/>
              <a:t> </a:t>
            </a:r>
            <a:r>
              <a:rPr lang="en-US" dirty="0" err="1"/>
              <a:t>processi</a:t>
            </a:r>
            <a:r>
              <a:rPr lang="en-US" dirty="0"/>
              <a:t> e lo </a:t>
            </a:r>
            <a:r>
              <a:rPr lang="en-US" dirty="0" err="1"/>
              <a:t>sviluppo</a:t>
            </a:r>
            <a:r>
              <a:rPr lang="en-US" dirty="0"/>
              <a:t> di </a:t>
            </a:r>
            <a:r>
              <a:rPr lang="en-US" dirty="0" err="1"/>
              <a:t>applicazioni</a:t>
            </a:r>
            <a:r>
              <a:rPr lang="en-US" dirty="0"/>
              <a:t> web </a:t>
            </a:r>
          </a:p>
          <a:p>
            <a:pPr marL="0" lvl="0" indent="0" algn="l" rtl="0">
              <a:lnSpc>
                <a:spcPct val="100000"/>
              </a:lnSpc>
              <a:spcBef>
                <a:spcPts val="0"/>
              </a:spcBef>
              <a:spcAft>
                <a:spcPts val="0"/>
              </a:spcAft>
              <a:buSzPts val="1100"/>
              <a:buNone/>
            </a:pPr>
            <a:r>
              <a:rPr lang="en-US" dirty="0"/>
              <a:t>per il </a:t>
            </a:r>
            <a:r>
              <a:rPr lang="en-US" dirty="0" err="1"/>
              <a:t>miglioramento</a:t>
            </a:r>
            <a:r>
              <a:rPr lang="en-US" dirty="0"/>
              <a:t> </a:t>
            </a:r>
            <a:r>
              <a:rPr lang="en-US" dirty="0" err="1"/>
              <a:t>dell’efficienza</a:t>
            </a:r>
            <a:r>
              <a:rPr lang="en-US" dirty="0"/>
              <a:t> </a:t>
            </a:r>
            <a:r>
              <a:rPr lang="en-US" dirty="0" err="1"/>
              <a:t>nella</a:t>
            </a:r>
            <a:r>
              <a:rPr lang="en-US" dirty="0"/>
              <a:t> </a:t>
            </a:r>
            <a:r>
              <a:rPr lang="en-US" dirty="0" err="1"/>
              <a:t>gestione</a:t>
            </a:r>
            <a:r>
              <a:rPr lang="en-US" dirty="0"/>
              <a:t> </a:t>
            </a:r>
            <a:r>
              <a:rPr lang="en-US" dirty="0" err="1"/>
              <a:t>dei</a:t>
            </a:r>
            <a:r>
              <a:rPr lang="en-US" dirty="0"/>
              <a:t> </a:t>
            </a:r>
            <a:r>
              <a:rPr lang="en-US" dirty="0" err="1"/>
              <a:t>procedimenti</a:t>
            </a:r>
            <a:r>
              <a:rPr lang="en-US" dirty="0"/>
              <a:t> </a:t>
            </a:r>
            <a:r>
              <a:rPr lang="en-US" dirty="0" err="1"/>
              <a:t>presso</a:t>
            </a:r>
            <a:r>
              <a:rPr lang="en-US" dirty="0"/>
              <a:t> la Corte </a:t>
            </a:r>
            <a:r>
              <a:rPr lang="en-US" dirty="0" err="1"/>
              <a:t>d’Appello</a:t>
            </a:r>
            <a:r>
              <a:rPr lang="en-US" dirty="0"/>
              <a:t> e il </a:t>
            </a:r>
            <a:r>
              <a:rPr lang="en-US" dirty="0" err="1"/>
              <a:t>Tribunale</a:t>
            </a:r>
            <a:r>
              <a:rPr lang="en-US" dirty="0"/>
              <a:t> di Brescia</a:t>
            </a:r>
          </a:p>
        </p:txBody>
      </p:sp>
      <p:sp>
        <p:nvSpPr>
          <p:cNvPr id="4" name="Segnaposto numero diapositiva 3"/>
          <p:cNvSpPr>
            <a:spLocks noGrp="1"/>
          </p:cNvSpPr>
          <p:nvPr>
            <p:ph type="sldNum" sz="quarter" idx="5"/>
          </p:nvPr>
        </p:nvSpPr>
        <p:spPr/>
        <p:txBody>
          <a:bodyPr/>
          <a:lstStyle/>
          <a:p>
            <a:fld id="{378D4867-C603-4BA4-83CB-377FBE0621B7}" type="slidenum">
              <a:rPr lang="it-IT" smtClean="0"/>
              <a:t>13</a:t>
            </a:fld>
            <a:endParaRPr lang="it-IT"/>
          </a:p>
        </p:txBody>
      </p:sp>
    </p:spTree>
    <p:extLst>
      <p:ext uri="{BB962C8B-B14F-4D97-AF65-F5344CB8AC3E}">
        <p14:creationId xmlns:p14="http://schemas.microsoft.com/office/powerpoint/2010/main" val="347349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err="1"/>
              <a:t>gli</a:t>
            </a:r>
            <a:r>
              <a:rPr lang="en-US" dirty="0"/>
              <a:t> </a:t>
            </a:r>
            <a:r>
              <a:rPr lang="en-US" dirty="0" err="1"/>
              <a:t>obiettivi</a:t>
            </a:r>
            <a:r>
              <a:rPr lang="en-US" dirty="0"/>
              <a:t> del </a:t>
            </a:r>
            <a:r>
              <a:rPr lang="en-US" dirty="0" err="1"/>
              <a:t>progetto</a:t>
            </a:r>
            <a:r>
              <a:rPr lang="en-US" dirty="0"/>
              <a:t> </a:t>
            </a:r>
            <a:r>
              <a:rPr lang="en-US" dirty="0" err="1"/>
              <a:t>sono</a:t>
            </a:r>
            <a:r>
              <a:rPr lang="en-US" dirty="0"/>
              <a:t> di </a:t>
            </a:r>
            <a:r>
              <a:rPr lang="en-US" dirty="0" err="1"/>
              <a:t>ottenere</a:t>
            </a:r>
            <a:r>
              <a:rPr lang="en-US" dirty="0"/>
              <a:t> ….</a:t>
            </a:r>
          </a:p>
          <a:p>
            <a:pPr marL="0" lvl="0" indent="0" algn="l" rtl="0">
              <a:spcBef>
                <a:spcPts val="0"/>
              </a:spcBef>
              <a:spcAft>
                <a:spcPts val="0"/>
              </a:spcAft>
              <a:buClr>
                <a:schemeClr val="dk1"/>
              </a:buClr>
              <a:buSzPts val="1100"/>
              <a:buFont typeface="Arial"/>
              <a:buNone/>
            </a:pPr>
            <a:endParaRPr lang="en-US" dirty="0"/>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dirty="0"/>
              <a:t>Il </a:t>
            </a:r>
            <a:r>
              <a:rPr lang="en-US" dirty="0" err="1"/>
              <a:t>lavoro</a:t>
            </a:r>
            <a:r>
              <a:rPr lang="en-US" dirty="0"/>
              <a:t> </a:t>
            </a:r>
            <a:r>
              <a:rPr lang="en-US" dirty="0" err="1"/>
              <a:t>è</a:t>
            </a:r>
            <a:r>
              <a:rPr lang="en-US" dirty="0"/>
              <a:t> </a:t>
            </a:r>
            <a:r>
              <a:rPr lang="en-US" dirty="0" err="1"/>
              <a:t>stato</a:t>
            </a:r>
            <a:r>
              <a:rPr lang="en-US" dirty="0"/>
              <a:t> </a:t>
            </a:r>
            <a:r>
              <a:rPr lang="en-US" dirty="0" err="1"/>
              <a:t>diviso</a:t>
            </a:r>
            <a:r>
              <a:rPr lang="en-US" dirty="0"/>
              <a:t> in </a:t>
            </a:r>
            <a:r>
              <a:rPr lang="en-US" dirty="0" err="1"/>
              <a:t>fasi</a:t>
            </a:r>
            <a:r>
              <a:rPr lang="en-US" dirty="0"/>
              <a:t>: </a:t>
            </a:r>
            <a:r>
              <a:rPr lang="en-US" dirty="0" err="1"/>
              <a:t>durante</a:t>
            </a:r>
            <a:r>
              <a:rPr lang="en-US" dirty="0"/>
              <a:t> la prima </a:t>
            </a:r>
            <a:r>
              <a:rPr lang="en-US" dirty="0" err="1"/>
              <a:t>fase</a:t>
            </a:r>
            <a:r>
              <a:rPr lang="en-US" dirty="0"/>
              <a:t> </a:t>
            </a:r>
            <a:r>
              <a:rPr lang="en-US" dirty="0" err="1"/>
              <a:t>abbiamo</a:t>
            </a:r>
            <a:r>
              <a:rPr lang="en-US" dirty="0"/>
              <a:t> ….., </a:t>
            </a:r>
            <a:r>
              <a:rPr lang="en-US" dirty="0" err="1"/>
              <a:t>grazie</a:t>
            </a:r>
            <a:r>
              <a:rPr lang="en-US" dirty="0"/>
              <a:t> a </a:t>
            </a:r>
            <a:r>
              <a:rPr lang="en-US" dirty="0" err="1"/>
              <a:t>questo</a:t>
            </a:r>
            <a:r>
              <a:rPr lang="en-US" dirty="0"/>
              <a:t> </a:t>
            </a:r>
            <a:r>
              <a:rPr lang="en-US" dirty="0" err="1"/>
              <a:t>sono</a:t>
            </a:r>
            <a:r>
              <a:rPr lang="en-US" dirty="0"/>
              <a:t> </a:t>
            </a:r>
            <a:r>
              <a:rPr lang="en-US" dirty="0" err="1"/>
              <a:t>stati</a:t>
            </a:r>
            <a:r>
              <a:rPr lang="en-US" dirty="0"/>
              <a:t> </a:t>
            </a:r>
            <a:r>
              <a:rPr lang="en-US" dirty="0" err="1"/>
              <a:t>individuati</a:t>
            </a:r>
            <a:r>
              <a:rPr lang="en-US" dirty="0"/>
              <a:t> </a:t>
            </a:r>
            <a:r>
              <a:rPr lang="en-US" dirty="0" err="1"/>
              <a:t>i</a:t>
            </a:r>
            <a:r>
              <a:rPr lang="en-US" dirty="0"/>
              <a:t> </a:t>
            </a:r>
            <a:r>
              <a:rPr lang="en-US" dirty="0" err="1"/>
              <a:t>referenti</a:t>
            </a:r>
            <a:r>
              <a:rPr lang="en-US" dirty="0"/>
              <a:t> </a:t>
            </a:r>
            <a:r>
              <a:rPr lang="en-US" dirty="0" err="1"/>
              <a:t>degli</a:t>
            </a:r>
            <a:r>
              <a:rPr lang="en-US" dirty="0"/>
              <a:t> </a:t>
            </a:r>
            <a:r>
              <a:rPr lang="en-US" dirty="0" err="1"/>
              <a:t>uffici</a:t>
            </a:r>
            <a:r>
              <a:rPr lang="en-US" dirty="0"/>
              <a:t> </a:t>
            </a:r>
            <a:r>
              <a:rPr lang="en-US" dirty="0" err="1"/>
              <a:t>coinvolti</a:t>
            </a:r>
            <a:r>
              <a:rPr lang="en-US" dirty="0"/>
              <a:t> per </a:t>
            </a:r>
            <a:r>
              <a:rPr lang="en-US" dirty="0" err="1"/>
              <a:t>mappare</a:t>
            </a:r>
            <a:r>
              <a:rPr lang="en-US" dirty="0"/>
              <a:t> </a:t>
            </a:r>
            <a:r>
              <a:rPr lang="en-US" dirty="0" err="1"/>
              <a:t>i</a:t>
            </a:r>
            <a:r>
              <a:rPr lang="en-US" dirty="0"/>
              <a:t> </a:t>
            </a:r>
            <a:r>
              <a:rPr lang="en-US" dirty="0" err="1"/>
              <a:t>processi</a:t>
            </a:r>
            <a:r>
              <a:rPr lang="en-US" dirty="0"/>
              <a:t> di </a:t>
            </a:r>
            <a:r>
              <a:rPr lang="en-US" dirty="0" err="1"/>
              <a:t>lavoro</a:t>
            </a:r>
            <a:r>
              <a:rPr lang="en-US" dirty="0"/>
              <a:t>. Da qui </a:t>
            </a:r>
            <a:r>
              <a:rPr lang="en-US" dirty="0" err="1"/>
              <a:t>abbiamo</a:t>
            </a:r>
            <a:r>
              <a:rPr lang="en-US" dirty="0"/>
              <a:t> </a:t>
            </a:r>
            <a:r>
              <a:rPr lang="en-US" dirty="0" err="1"/>
              <a:t>potuto</a:t>
            </a:r>
            <a:r>
              <a:rPr lang="en-US" dirty="0"/>
              <a:t> </a:t>
            </a:r>
            <a:r>
              <a:rPr lang="en-US" dirty="0" err="1"/>
              <a:t>individuare</a:t>
            </a:r>
            <a:r>
              <a:rPr lang="en-US" dirty="0"/>
              <a:t> le </a:t>
            </a:r>
            <a:r>
              <a:rPr lang="en-US" dirty="0" err="1"/>
              <a:t>criticità</a:t>
            </a:r>
            <a:r>
              <a:rPr lang="en-US" dirty="0"/>
              <a:t> e </a:t>
            </a:r>
            <a:r>
              <a:rPr lang="en-US" dirty="0" err="1"/>
              <a:t>proporre</a:t>
            </a:r>
            <a:r>
              <a:rPr lang="en-US" dirty="0"/>
              <a:t> </a:t>
            </a:r>
            <a:r>
              <a:rPr lang="en-US" dirty="0" err="1"/>
              <a:t>delle</a:t>
            </a:r>
            <a:r>
              <a:rPr lang="en-US" dirty="0"/>
              <a:t> </a:t>
            </a:r>
            <a:r>
              <a:rPr lang="en-US" dirty="0" err="1"/>
              <a:t>soluzioni</a:t>
            </a:r>
            <a:r>
              <a:rPr lang="en-US" dirty="0"/>
              <a:t>, </a:t>
            </a:r>
            <a:r>
              <a:rPr lang="en-US" dirty="0" err="1"/>
              <a:t>che</a:t>
            </a:r>
            <a:r>
              <a:rPr lang="en-US" dirty="0"/>
              <a:t> </a:t>
            </a:r>
            <a:r>
              <a:rPr lang="en-US" dirty="0" err="1"/>
              <a:t>abbiamo</a:t>
            </a:r>
            <a:r>
              <a:rPr lang="en-US" dirty="0"/>
              <a:t> </a:t>
            </a:r>
            <a:r>
              <a:rPr lang="en-US" dirty="0" err="1"/>
              <a:t>concretizzato</a:t>
            </a:r>
            <a:r>
              <a:rPr lang="en-US" dirty="0"/>
              <a:t> in un </a:t>
            </a:r>
            <a:r>
              <a:rPr lang="en-US" dirty="0" err="1"/>
              <a:t>prototipo</a:t>
            </a:r>
            <a:r>
              <a:rPr lang="en-US" dirty="0"/>
              <a:t> </a:t>
            </a:r>
            <a:r>
              <a:rPr lang="en-US" dirty="0" err="1"/>
              <a:t>sw</a:t>
            </a:r>
            <a:r>
              <a:rPr lang="en-US" dirty="0"/>
              <a:t> </a:t>
            </a:r>
            <a:r>
              <a:rPr lang="en-US" dirty="0" err="1"/>
              <a:t>che</a:t>
            </a:r>
            <a:r>
              <a:rPr lang="en-US" dirty="0"/>
              <a:t> </a:t>
            </a:r>
            <a:r>
              <a:rPr lang="en-US" dirty="0" err="1"/>
              <a:t>attualmente</a:t>
            </a:r>
            <a:r>
              <a:rPr lang="en-US" dirty="0"/>
              <a:t> </a:t>
            </a:r>
            <a:r>
              <a:rPr lang="en-US" dirty="0" err="1"/>
              <a:t>è</a:t>
            </a:r>
            <a:r>
              <a:rPr lang="en-US" dirty="0"/>
              <a:t> in </a:t>
            </a:r>
            <a:r>
              <a:rPr lang="en-US" dirty="0" err="1"/>
              <a:t>fase</a:t>
            </a:r>
            <a:r>
              <a:rPr lang="en-US" dirty="0"/>
              <a:t> di studio</a:t>
            </a:r>
          </a:p>
          <a:p>
            <a:pPr marL="0" lvl="0" indent="0" algn="l" rtl="0">
              <a:spcBef>
                <a:spcPts val="0"/>
              </a:spcBef>
              <a:spcAft>
                <a:spcPts val="0"/>
              </a:spcAft>
              <a:buClr>
                <a:schemeClr val="dk1"/>
              </a:buClr>
              <a:buSzPts val="1100"/>
              <a:buFont typeface="Arial"/>
              <a:buNone/>
            </a:pPr>
            <a:endParaRPr lang="en-US"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14</a:t>
            </a:fld>
            <a:endParaRPr lang="it-IT"/>
          </a:p>
        </p:txBody>
      </p:sp>
    </p:spTree>
    <p:extLst>
      <p:ext uri="{BB962C8B-B14F-4D97-AF65-F5344CB8AC3E}">
        <p14:creationId xmlns:p14="http://schemas.microsoft.com/office/powerpoint/2010/main" val="665536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dirty="0"/>
              <a:t>Qui </a:t>
            </a:r>
            <a:r>
              <a:rPr lang="en-US" dirty="0" err="1"/>
              <a:t>sono</a:t>
            </a:r>
            <a:r>
              <a:rPr lang="en-US" dirty="0"/>
              <a:t> </a:t>
            </a:r>
            <a:r>
              <a:rPr lang="en-US" dirty="0" err="1"/>
              <a:t>riportati</a:t>
            </a:r>
            <a:r>
              <a:rPr lang="en-US" dirty="0"/>
              <a:t> </a:t>
            </a:r>
            <a:r>
              <a:rPr lang="en-US" dirty="0" err="1"/>
              <a:t>i</a:t>
            </a:r>
            <a:r>
              <a:rPr lang="en-US" dirty="0"/>
              <a:t> </a:t>
            </a:r>
            <a:r>
              <a:rPr lang="en-US" dirty="0" err="1"/>
              <a:t>diagrammi</a:t>
            </a:r>
            <a:r>
              <a:rPr lang="en-US" dirty="0"/>
              <a:t> </a:t>
            </a:r>
            <a:r>
              <a:rPr lang="en-US" dirty="0" err="1"/>
              <a:t>uml</a:t>
            </a:r>
            <a:r>
              <a:rPr lang="en-US" dirty="0"/>
              <a:t> </a:t>
            </a:r>
            <a:r>
              <a:rPr lang="en-US" dirty="0" err="1"/>
              <a:t>che</a:t>
            </a:r>
            <a:r>
              <a:rPr lang="en-US" dirty="0"/>
              <a:t> </a:t>
            </a:r>
            <a:r>
              <a:rPr lang="en-US" dirty="0" err="1"/>
              <a:t>descrivono</a:t>
            </a:r>
            <a:r>
              <a:rPr lang="en-US" dirty="0"/>
              <a:t> </a:t>
            </a:r>
            <a:r>
              <a:rPr lang="en-US" dirty="0" err="1"/>
              <a:t>i</a:t>
            </a:r>
            <a:r>
              <a:rPr lang="en-US" dirty="0"/>
              <a:t> </a:t>
            </a:r>
            <a:r>
              <a:rPr lang="en-US" dirty="0" err="1"/>
              <a:t>processi</a:t>
            </a:r>
            <a:r>
              <a:rPr lang="en-US" dirty="0"/>
              <a:t> </a:t>
            </a:r>
            <a:r>
              <a:rPr lang="en-US" dirty="0" err="1"/>
              <a:t>nei</a:t>
            </a:r>
            <a:r>
              <a:rPr lang="en-US" dirty="0"/>
              <a:t> </a:t>
            </a:r>
            <a:r>
              <a:rPr lang="en-US" dirty="0" err="1"/>
              <a:t>diversi</a:t>
            </a:r>
            <a:r>
              <a:rPr lang="en-US" dirty="0"/>
              <a:t> </a:t>
            </a:r>
            <a:r>
              <a:rPr lang="en-US" dirty="0" err="1"/>
              <a:t>uffici</a:t>
            </a:r>
            <a:r>
              <a:rPr lang="en-US" dirty="0"/>
              <a:t>. </a:t>
            </a:r>
            <a:r>
              <a:rPr lang="en-US" dirty="0" err="1"/>
              <a:t>Sono</a:t>
            </a:r>
            <a:r>
              <a:rPr lang="en-US" dirty="0"/>
              <a:t> </a:t>
            </a:r>
            <a:r>
              <a:rPr lang="en-US" dirty="0" err="1"/>
              <a:t>stati</a:t>
            </a:r>
            <a:r>
              <a:rPr lang="en-US" dirty="0"/>
              <a:t> </a:t>
            </a:r>
            <a:r>
              <a:rPr lang="en-US" dirty="0" err="1"/>
              <a:t>analizzati</a:t>
            </a:r>
            <a:r>
              <a:rPr lang="en-US" dirty="0"/>
              <a:t> -&gt; </a:t>
            </a:r>
            <a:r>
              <a:rPr lang="en-US" dirty="0" err="1"/>
              <a:t>colli</a:t>
            </a:r>
            <a:r>
              <a:rPr lang="en-US" dirty="0"/>
              <a:t> di </a:t>
            </a:r>
            <a:r>
              <a:rPr lang="en-US" dirty="0" err="1"/>
              <a:t>bottiglia</a:t>
            </a:r>
            <a:r>
              <a:rPr lang="en-US" dirty="0"/>
              <a:t> + </a:t>
            </a:r>
            <a:r>
              <a:rPr lang="en-US" dirty="0" err="1"/>
              <a:t>ottimizzazioni</a:t>
            </a:r>
            <a:r>
              <a:rPr lang="en-US" dirty="0"/>
              <a:t> </a:t>
            </a:r>
          </a:p>
          <a:p>
            <a:pPr marL="0" lvl="0" indent="0" algn="l" rtl="0">
              <a:lnSpc>
                <a:spcPct val="100000"/>
              </a:lnSpc>
              <a:spcBef>
                <a:spcPts val="0"/>
              </a:spcBef>
              <a:spcAft>
                <a:spcPts val="0"/>
              </a:spcAft>
              <a:buSzPts val="1100"/>
              <a:buNone/>
            </a:pPr>
            <a:r>
              <a:rPr lang="en-US" dirty="0"/>
              <a:t>da </a:t>
            </a:r>
            <a:r>
              <a:rPr lang="en-US" dirty="0" err="1"/>
              <a:t>questi</a:t>
            </a:r>
            <a:r>
              <a:rPr lang="en-US" dirty="0"/>
              <a:t> </a:t>
            </a:r>
            <a:r>
              <a:rPr lang="en-US" dirty="0" err="1"/>
              <a:t>sono</a:t>
            </a:r>
            <a:r>
              <a:rPr lang="en-US" dirty="0"/>
              <a:t> state individuate diverse </a:t>
            </a:r>
            <a:r>
              <a:rPr lang="en-US" dirty="0" err="1"/>
              <a:t>criticità</a:t>
            </a:r>
            <a:r>
              <a:rPr lang="en-US" dirty="0"/>
              <a:t> </a:t>
            </a:r>
            <a:r>
              <a:rPr lang="en-US" dirty="0" err="1"/>
              <a:t>che</a:t>
            </a:r>
            <a:r>
              <a:rPr lang="en-US" dirty="0"/>
              <a:t> </a:t>
            </a:r>
            <a:r>
              <a:rPr lang="en-US" dirty="0" err="1"/>
              <a:t>abbiamo</a:t>
            </a:r>
            <a:r>
              <a:rPr lang="en-US" dirty="0"/>
              <a:t> </a:t>
            </a:r>
            <a:r>
              <a:rPr lang="en-US" dirty="0" err="1"/>
              <a:t>diviso</a:t>
            </a:r>
            <a:r>
              <a:rPr lang="en-US" dirty="0"/>
              <a:t> in 2 </a:t>
            </a:r>
            <a:r>
              <a:rPr lang="en-US" dirty="0" err="1"/>
              <a:t>classi</a:t>
            </a:r>
            <a:r>
              <a:rPr lang="en-US" dirty="0"/>
              <a:t>: non </a:t>
            </a:r>
            <a:r>
              <a:rPr lang="en-US" dirty="0" err="1"/>
              <a:t>risolvibili</a:t>
            </a:r>
            <a:r>
              <a:rPr lang="en-US" dirty="0"/>
              <a:t> e </a:t>
            </a:r>
            <a:r>
              <a:rPr lang="en-US" dirty="0" err="1"/>
              <a:t>risolvibili</a:t>
            </a:r>
            <a:r>
              <a:rPr lang="en-US" dirty="0"/>
              <a:t> </a:t>
            </a:r>
            <a:r>
              <a:rPr lang="en-US" dirty="0" err="1"/>
              <a:t>affrontate</a:t>
            </a:r>
            <a:r>
              <a:rPr lang="en-US" dirty="0"/>
              <a:t> con </a:t>
            </a:r>
            <a:r>
              <a:rPr lang="en-US" dirty="0" err="1"/>
              <a:t>prototipo</a:t>
            </a:r>
            <a:endParaRPr lang="en-US"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15</a:t>
            </a:fld>
            <a:endParaRPr lang="it-IT"/>
          </a:p>
        </p:txBody>
      </p:sp>
    </p:spTree>
    <p:extLst>
      <p:ext uri="{BB962C8B-B14F-4D97-AF65-F5344CB8AC3E}">
        <p14:creationId xmlns:p14="http://schemas.microsoft.com/office/powerpoint/2010/main" val="2915160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dirty="0"/>
              <a:t>le </a:t>
            </a:r>
            <a:r>
              <a:rPr lang="en-US" dirty="0" err="1"/>
              <a:t>criticità</a:t>
            </a:r>
            <a:r>
              <a:rPr lang="en-US" dirty="0"/>
              <a:t> non </a:t>
            </a:r>
            <a:r>
              <a:rPr lang="en-US" dirty="0" err="1"/>
              <a:t>risolvibili</a:t>
            </a:r>
            <a:r>
              <a:rPr lang="en-US" dirty="0"/>
              <a:t> </a:t>
            </a:r>
            <a:r>
              <a:rPr lang="en-US" dirty="0" err="1"/>
              <a:t>sono</a:t>
            </a:r>
            <a:r>
              <a:rPr lang="en-US" dirty="0"/>
              <a:t> </a:t>
            </a:r>
            <a:r>
              <a:rPr lang="en-US" dirty="0" err="1"/>
              <a:t>tutte</a:t>
            </a:r>
            <a:r>
              <a:rPr lang="en-US" dirty="0"/>
              <a:t> quelle </a:t>
            </a:r>
            <a:r>
              <a:rPr lang="en-US" dirty="0" err="1"/>
              <a:t>che</a:t>
            </a:r>
            <a:r>
              <a:rPr lang="en-US" dirty="0"/>
              <a:t> </a:t>
            </a:r>
            <a:r>
              <a:rPr lang="en-US" dirty="0" err="1"/>
              <a:t>coinvolgono</a:t>
            </a:r>
            <a:r>
              <a:rPr lang="en-US" dirty="0"/>
              <a:t> </a:t>
            </a:r>
            <a:r>
              <a:rPr lang="en-US" dirty="0" err="1"/>
              <a:t>i</a:t>
            </a:r>
            <a:r>
              <a:rPr lang="en-US" dirty="0"/>
              <a:t> </a:t>
            </a:r>
            <a:r>
              <a:rPr lang="en-US" dirty="0" err="1"/>
              <a:t>sistemi</a:t>
            </a:r>
            <a:r>
              <a:rPr lang="en-US" dirty="0"/>
              <a:t> </a:t>
            </a:r>
            <a:r>
              <a:rPr lang="en-US" dirty="0" err="1"/>
              <a:t>ministeriali</a:t>
            </a:r>
            <a:r>
              <a:rPr lang="en-US" dirty="0"/>
              <a:t>, </a:t>
            </a:r>
            <a:r>
              <a:rPr lang="en-US" dirty="0" err="1"/>
              <a:t>su</a:t>
            </a:r>
            <a:r>
              <a:rPr lang="en-US" dirty="0"/>
              <a:t> cui non </a:t>
            </a:r>
            <a:r>
              <a:rPr lang="en-US" dirty="0" err="1"/>
              <a:t>abbiamo</a:t>
            </a:r>
            <a:r>
              <a:rPr lang="en-US" dirty="0"/>
              <a:t> </a:t>
            </a:r>
            <a:r>
              <a:rPr lang="en-US" dirty="0" err="1"/>
              <a:t>possibilità</a:t>
            </a:r>
            <a:r>
              <a:rPr lang="en-US" dirty="0"/>
              <a:t> di </a:t>
            </a:r>
            <a:r>
              <a:rPr lang="en-US" dirty="0" err="1"/>
              <a:t>intervenire</a:t>
            </a:r>
            <a:r>
              <a:rPr lang="en-US" dirty="0"/>
              <a:t>.</a:t>
            </a:r>
          </a:p>
          <a:p>
            <a:pPr marL="0" lvl="0" indent="0" algn="l" rtl="0">
              <a:lnSpc>
                <a:spcPct val="100000"/>
              </a:lnSpc>
              <a:spcBef>
                <a:spcPts val="0"/>
              </a:spcBef>
              <a:spcAft>
                <a:spcPts val="0"/>
              </a:spcAft>
              <a:buSzPts val="1100"/>
              <a:buNone/>
            </a:pPr>
            <a:r>
              <a:rPr lang="en-US" dirty="0" err="1"/>
              <a:t>tra</a:t>
            </a:r>
            <a:r>
              <a:rPr lang="en-US" dirty="0"/>
              <a:t> </a:t>
            </a:r>
            <a:r>
              <a:rPr lang="en-US" dirty="0" err="1"/>
              <a:t>queste</a:t>
            </a:r>
            <a:r>
              <a:rPr lang="en-US" dirty="0"/>
              <a:t> </a:t>
            </a:r>
            <a:r>
              <a:rPr lang="en-US" dirty="0" err="1"/>
              <a:t>abbiamo</a:t>
            </a:r>
            <a:r>
              <a:rPr lang="en-US" dirty="0"/>
              <a:t> la </a:t>
            </a:r>
            <a:r>
              <a:rPr lang="en-US" dirty="0" err="1"/>
              <a:t>difficoltà</a:t>
            </a:r>
            <a:r>
              <a:rPr lang="en-US" dirty="0"/>
              <a:t> di </a:t>
            </a:r>
            <a:r>
              <a:rPr lang="en-US" dirty="0" err="1"/>
              <a:t>utilizzo</a:t>
            </a:r>
            <a:r>
              <a:rPr lang="en-US" dirty="0"/>
              <a:t>, la </a:t>
            </a:r>
            <a:r>
              <a:rPr lang="en-US" dirty="0" err="1"/>
              <a:t>mancanza</a:t>
            </a:r>
            <a:r>
              <a:rPr lang="en-US" dirty="0"/>
              <a:t> di </a:t>
            </a:r>
            <a:r>
              <a:rPr lang="en-US" dirty="0" err="1"/>
              <a:t>funzioni</a:t>
            </a:r>
            <a:r>
              <a:rPr lang="en-US" dirty="0"/>
              <a:t> e, </a:t>
            </a:r>
            <a:r>
              <a:rPr lang="en-US" dirty="0" err="1"/>
              <a:t>soprattutto</a:t>
            </a:r>
            <a:r>
              <a:rPr lang="en-US" dirty="0"/>
              <a:t>, la </a:t>
            </a:r>
            <a:r>
              <a:rPr lang="en-US" dirty="0" err="1"/>
              <a:t>mancanza</a:t>
            </a:r>
            <a:r>
              <a:rPr lang="en-US" dirty="0"/>
              <a:t> di una base di </a:t>
            </a:r>
            <a:r>
              <a:rPr lang="en-US" dirty="0" err="1"/>
              <a:t>dati</a:t>
            </a:r>
            <a:r>
              <a:rPr lang="en-US" dirty="0"/>
              <a:t> </a:t>
            </a:r>
            <a:r>
              <a:rPr lang="en-US" dirty="0" err="1"/>
              <a:t>condivisa</a:t>
            </a:r>
            <a:endParaRPr lang="en-US" dirty="0"/>
          </a:p>
          <a:p>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16</a:t>
            </a:fld>
            <a:endParaRPr lang="it-IT"/>
          </a:p>
        </p:txBody>
      </p:sp>
    </p:spTree>
    <p:extLst>
      <p:ext uri="{BB962C8B-B14F-4D97-AF65-F5344CB8AC3E}">
        <p14:creationId xmlns:p14="http://schemas.microsoft.com/office/powerpoint/2010/main" val="1993560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lnSpc>
                <a:spcPct val="100000"/>
              </a:lnSpc>
              <a:spcBef>
                <a:spcPts val="0"/>
              </a:spcBef>
              <a:spcAft>
                <a:spcPts val="0"/>
              </a:spcAft>
              <a:buSzPts val="1100"/>
              <a:buNone/>
            </a:pPr>
            <a:r>
              <a:rPr lang="en-US" dirty="0"/>
              <a:t>le </a:t>
            </a:r>
            <a:r>
              <a:rPr lang="en-US" dirty="0" err="1"/>
              <a:t>criticità</a:t>
            </a:r>
            <a:r>
              <a:rPr lang="en-US" dirty="0"/>
              <a:t> non </a:t>
            </a:r>
            <a:r>
              <a:rPr lang="en-US" dirty="0" err="1"/>
              <a:t>risolvibili</a:t>
            </a:r>
            <a:r>
              <a:rPr lang="en-US" dirty="0"/>
              <a:t> </a:t>
            </a:r>
            <a:r>
              <a:rPr lang="en-US" dirty="0" err="1"/>
              <a:t>sono</a:t>
            </a:r>
            <a:r>
              <a:rPr lang="en-US" dirty="0"/>
              <a:t> </a:t>
            </a:r>
            <a:r>
              <a:rPr lang="en-US" dirty="0" err="1"/>
              <a:t>tutte</a:t>
            </a:r>
            <a:r>
              <a:rPr lang="en-US" dirty="0"/>
              <a:t> quelle </a:t>
            </a:r>
            <a:r>
              <a:rPr lang="en-US" dirty="0" err="1"/>
              <a:t>che</a:t>
            </a:r>
            <a:r>
              <a:rPr lang="en-US" dirty="0"/>
              <a:t> </a:t>
            </a:r>
            <a:r>
              <a:rPr lang="en-US" dirty="0" err="1"/>
              <a:t>coinvolgono</a:t>
            </a:r>
            <a:r>
              <a:rPr lang="en-US" dirty="0"/>
              <a:t> </a:t>
            </a:r>
            <a:r>
              <a:rPr lang="en-US" dirty="0" err="1"/>
              <a:t>i</a:t>
            </a:r>
            <a:r>
              <a:rPr lang="en-US" dirty="0"/>
              <a:t> </a:t>
            </a:r>
            <a:r>
              <a:rPr lang="en-US" dirty="0" err="1"/>
              <a:t>sistemi</a:t>
            </a:r>
            <a:r>
              <a:rPr lang="en-US" dirty="0"/>
              <a:t> </a:t>
            </a:r>
            <a:r>
              <a:rPr lang="en-US" dirty="0" err="1"/>
              <a:t>ministeriali</a:t>
            </a:r>
            <a:r>
              <a:rPr lang="en-US" dirty="0"/>
              <a:t>, </a:t>
            </a:r>
            <a:r>
              <a:rPr lang="en-US" dirty="0" err="1"/>
              <a:t>su</a:t>
            </a:r>
            <a:r>
              <a:rPr lang="en-US" dirty="0"/>
              <a:t> cui non </a:t>
            </a:r>
            <a:r>
              <a:rPr lang="en-US" dirty="0" err="1"/>
              <a:t>abbiamo</a:t>
            </a:r>
            <a:r>
              <a:rPr lang="en-US" dirty="0"/>
              <a:t> </a:t>
            </a:r>
            <a:r>
              <a:rPr lang="en-US" dirty="0" err="1"/>
              <a:t>possibilità</a:t>
            </a:r>
            <a:r>
              <a:rPr lang="en-US" dirty="0"/>
              <a:t> di </a:t>
            </a:r>
            <a:r>
              <a:rPr lang="en-US" dirty="0" err="1"/>
              <a:t>intervenire</a:t>
            </a:r>
            <a:r>
              <a:rPr lang="en-US" dirty="0"/>
              <a:t>.</a:t>
            </a:r>
          </a:p>
          <a:p>
            <a:pPr marL="0" lvl="0" indent="0" algn="l" rtl="0">
              <a:lnSpc>
                <a:spcPct val="100000"/>
              </a:lnSpc>
              <a:spcBef>
                <a:spcPts val="0"/>
              </a:spcBef>
              <a:spcAft>
                <a:spcPts val="0"/>
              </a:spcAft>
              <a:buSzPts val="1100"/>
              <a:buNone/>
            </a:pPr>
            <a:r>
              <a:rPr lang="en-US" dirty="0" err="1"/>
              <a:t>tra</a:t>
            </a:r>
            <a:r>
              <a:rPr lang="en-US" dirty="0"/>
              <a:t> </a:t>
            </a:r>
            <a:r>
              <a:rPr lang="en-US" dirty="0" err="1"/>
              <a:t>queste</a:t>
            </a:r>
            <a:r>
              <a:rPr lang="en-US" dirty="0"/>
              <a:t> </a:t>
            </a:r>
            <a:r>
              <a:rPr lang="en-US" dirty="0" err="1"/>
              <a:t>abbiamo</a:t>
            </a:r>
            <a:r>
              <a:rPr lang="en-US" dirty="0"/>
              <a:t> la </a:t>
            </a:r>
            <a:r>
              <a:rPr lang="en-US" dirty="0" err="1"/>
              <a:t>difficoltà</a:t>
            </a:r>
            <a:r>
              <a:rPr lang="en-US" dirty="0"/>
              <a:t> di </a:t>
            </a:r>
            <a:r>
              <a:rPr lang="en-US" dirty="0" err="1"/>
              <a:t>utilizzo</a:t>
            </a:r>
            <a:r>
              <a:rPr lang="en-US" dirty="0"/>
              <a:t>, la </a:t>
            </a:r>
            <a:r>
              <a:rPr lang="en-US" dirty="0" err="1"/>
              <a:t>mancanza</a:t>
            </a:r>
            <a:r>
              <a:rPr lang="en-US" dirty="0"/>
              <a:t> di </a:t>
            </a:r>
            <a:r>
              <a:rPr lang="en-US" dirty="0" err="1"/>
              <a:t>funzioni</a:t>
            </a:r>
            <a:r>
              <a:rPr lang="en-US" dirty="0"/>
              <a:t> e, </a:t>
            </a:r>
            <a:r>
              <a:rPr lang="en-US" dirty="0" err="1"/>
              <a:t>soprattutto</a:t>
            </a:r>
            <a:r>
              <a:rPr lang="en-US" dirty="0"/>
              <a:t>, la </a:t>
            </a:r>
            <a:r>
              <a:rPr lang="en-US" dirty="0" err="1"/>
              <a:t>mancanza</a:t>
            </a:r>
            <a:r>
              <a:rPr lang="en-US" dirty="0"/>
              <a:t> di una base di </a:t>
            </a:r>
            <a:r>
              <a:rPr lang="en-US" dirty="0" err="1"/>
              <a:t>dati</a:t>
            </a:r>
            <a:r>
              <a:rPr lang="en-US" dirty="0"/>
              <a:t> </a:t>
            </a:r>
            <a:r>
              <a:rPr lang="en-US" dirty="0" err="1"/>
              <a:t>condivisa</a:t>
            </a:r>
            <a:endParaRPr lang="en-US"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17</a:t>
            </a:fld>
            <a:endParaRPr lang="it-IT"/>
          </a:p>
        </p:txBody>
      </p:sp>
    </p:spTree>
    <p:extLst>
      <p:ext uri="{BB962C8B-B14F-4D97-AF65-F5344CB8AC3E}">
        <p14:creationId xmlns:p14="http://schemas.microsoft.com/office/powerpoint/2010/main" val="158001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DII</a:t>
            </a:r>
          </a:p>
        </p:txBody>
      </p:sp>
      <p:sp>
        <p:nvSpPr>
          <p:cNvPr id="4" name="Segnaposto numero diapositiva 3"/>
          <p:cNvSpPr>
            <a:spLocks noGrp="1"/>
          </p:cNvSpPr>
          <p:nvPr>
            <p:ph type="sldNum" sz="quarter" idx="5"/>
          </p:nvPr>
        </p:nvSpPr>
        <p:spPr/>
        <p:txBody>
          <a:bodyPr/>
          <a:lstStyle/>
          <a:p>
            <a:fld id="{378D4867-C603-4BA4-83CB-377FBE0621B7}" type="slidenum">
              <a:rPr lang="it-IT" smtClean="0"/>
              <a:t>18</a:t>
            </a:fld>
            <a:endParaRPr lang="it-IT"/>
          </a:p>
        </p:txBody>
      </p:sp>
    </p:spTree>
    <p:extLst>
      <p:ext uri="{BB962C8B-B14F-4D97-AF65-F5344CB8AC3E}">
        <p14:creationId xmlns:p14="http://schemas.microsoft.com/office/powerpoint/2010/main" val="2456843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DII</a:t>
            </a:r>
          </a:p>
        </p:txBody>
      </p:sp>
      <p:sp>
        <p:nvSpPr>
          <p:cNvPr id="4" name="Segnaposto numero diapositiva 3"/>
          <p:cNvSpPr>
            <a:spLocks noGrp="1"/>
          </p:cNvSpPr>
          <p:nvPr>
            <p:ph type="sldNum" sz="quarter" idx="5"/>
          </p:nvPr>
        </p:nvSpPr>
        <p:spPr/>
        <p:txBody>
          <a:bodyPr/>
          <a:lstStyle/>
          <a:p>
            <a:fld id="{378D4867-C603-4BA4-83CB-377FBE0621B7}" type="slidenum">
              <a:rPr lang="it-IT" smtClean="0"/>
              <a:t>19</a:t>
            </a:fld>
            <a:endParaRPr lang="it-IT"/>
          </a:p>
        </p:txBody>
      </p:sp>
    </p:spTree>
    <p:extLst>
      <p:ext uri="{BB962C8B-B14F-4D97-AF65-F5344CB8AC3E}">
        <p14:creationId xmlns:p14="http://schemas.microsoft.com/office/powerpoint/2010/main" val="860203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dirty="0" err="1"/>
              <a:t>concludendo</a:t>
            </a:r>
            <a:r>
              <a:rPr lang="en-US" dirty="0"/>
              <a:t>, </a:t>
            </a:r>
            <a:r>
              <a:rPr lang="en-US" dirty="0" err="1"/>
              <a:t>grazie</a:t>
            </a:r>
            <a:r>
              <a:rPr lang="en-US" dirty="0"/>
              <a:t> a </a:t>
            </a:r>
            <a:r>
              <a:rPr lang="en-US" dirty="0" err="1"/>
              <a:t>questo</a:t>
            </a:r>
            <a:r>
              <a:rPr lang="en-US" dirty="0"/>
              <a:t> </a:t>
            </a:r>
            <a:r>
              <a:rPr lang="en-US" dirty="0" err="1"/>
              <a:t>prot</a:t>
            </a:r>
            <a:r>
              <a:rPr lang="en-US" dirty="0"/>
              <a:t> </a:t>
            </a:r>
            <a:r>
              <a:rPr lang="en-US" dirty="0" err="1"/>
              <a:t>sw</a:t>
            </a:r>
            <a:r>
              <a:rPr lang="en-US" dirty="0"/>
              <a:t> </a:t>
            </a:r>
            <a:r>
              <a:rPr lang="en-US" dirty="0" err="1"/>
              <a:t>abbiamo</a:t>
            </a:r>
            <a:r>
              <a:rPr lang="en-US" dirty="0"/>
              <a:t> </a:t>
            </a:r>
            <a:r>
              <a:rPr lang="en-US" dirty="0" err="1"/>
              <a:t>potuto</a:t>
            </a:r>
            <a:r>
              <a:rPr lang="en-US" dirty="0"/>
              <a:t> </a:t>
            </a:r>
            <a:r>
              <a:rPr lang="en-US" dirty="0" err="1"/>
              <a:t>automatizzare</a:t>
            </a:r>
            <a:r>
              <a:rPr lang="en-US" dirty="0"/>
              <a:t> le </a:t>
            </a:r>
            <a:r>
              <a:rPr lang="en-US" dirty="0" err="1"/>
              <a:t>operazioni</a:t>
            </a:r>
            <a:r>
              <a:rPr lang="en-US" dirty="0"/>
              <a:t> </a:t>
            </a:r>
            <a:r>
              <a:rPr lang="en-US" dirty="0" err="1"/>
              <a:t>ripetute</a:t>
            </a:r>
            <a:r>
              <a:rPr lang="en-US" dirty="0"/>
              <a:t> </a:t>
            </a:r>
            <a:r>
              <a:rPr lang="en-US" dirty="0" err="1"/>
              <a:t>incrementando</a:t>
            </a:r>
            <a:r>
              <a:rPr lang="en-US" dirty="0"/>
              <a:t> la </a:t>
            </a:r>
            <a:r>
              <a:rPr lang="en-US" dirty="0" err="1"/>
              <a:t>velocità</a:t>
            </a:r>
            <a:r>
              <a:rPr lang="en-US" dirty="0"/>
              <a:t> di </a:t>
            </a:r>
            <a:r>
              <a:rPr lang="en-US" dirty="0" err="1"/>
              <a:t>esecuzione</a:t>
            </a:r>
            <a:r>
              <a:rPr lang="en-US" dirty="0"/>
              <a:t>, </a:t>
            </a:r>
            <a:r>
              <a:rPr lang="en-US" dirty="0" err="1"/>
              <a:t>migliorato</a:t>
            </a:r>
            <a:r>
              <a:rPr lang="en-US" dirty="0"/>
              <a:t> </a:t>
            </a:r>
            <a:r>
              <a:rPr lang="en-US" dirty="0" err="1"/>
              <a:t>l’efficienza</a:t>
            </a:r>
            <a:r>
              <a:rPr lang="en-US" dirty="0"/>
              <a:t> e </a:t>
            </a:r>
            <a:r>
              <a:rPr lang="en-US" dirty="0" err="1"/>
              <a:t>l’efficacia</a:t>
            </a:r>
            <a:r>
              <a:rPr lang="en-US" dirty="0"/>
              <a:t> per la </a:t>
            </a:r>
            <a:r>
              <a:rPr lang="en-US" dirty="0" err="1"/>
              <a:t>tracciabilità</a:t>
            </a:r>
            <a:r>
              <a:rPr lang="en-US" dirty="0"/>
              <a:t> </a:t>
            </a:r>
            <a:r>
              <a:rPr lang="en-US" dirty="0" err="1"/>
              <a:t>dei</a:t>
            </a:r>
            <a:r>
              <a:rPr lang="en-US" dirty="0"/>
              <a:t> </a:t>
            </a:r>
            <a:r>
              <a:rPr lang="en-US" dirty="0" err="1"/>
              <a:t>fascicoli</a:t>
            </a:r>
            <a:r>
              <a:rPr lang="en-US" dirty="0"/>
              <a:t>, </a:t>
            </a:r>
            <a:r>
              <a:rPr lang="en-US" dirty="0" err="1"/>
              <a:t>introdotto</a:t>
            </a:r>
            <a:r>
              <a:rPr lang="en-US" dirty="0"/>
              <a:t> una </a:t>
            </a:r>
            <a:r>
              <a:rPr lang="en-US" dirty="0" err="1"/>
              <a:t>funzione</a:t>
            </a:r>
            <a:r>
              <a:rPr lang="en-US" dirty="0"/>
              <a:t> per il </a:t>
            </a:r>
            <a:r>
              <a:rPr lang="en-US" dirty="0" err="1"/>
              <a:t>monitoraggio</a:t>
            </a:r>
            <a:r>
              <a:rPr lang="en-US" dirty="0"/>
              <a:t> </a:t>
            </a:r>
            <a:r>
              <a:rPr lang="en-US" dirty="0" err="1"/>
              <a:t>automatico</a:t>
            </a:r>
            <a:r>
              <a:rPr lang="en-US" dirty="0"/>
              <a:t> e </a:t>
            </a:r>
            <a:r>
              <a:rPr lang="en-US" dirty="0" err="1"/>
              <a:t>l’automatizzazione</a:t>
            </a:r>
            <a:r>
              <a:rPr lang="en-US" dirty="0"/>
              <a:t> per la </a:t>
            </a:r>
            <a:r>
              <a:rPr lang="en-US" dirty="0" err="1"/>
              <a:t>realizzazione</a:t>
            </a:r>
            <a:r>
              <a:rPr lang="en-US" dirty="0"/>
              <a:t> </a:t>
            </a:r>
            <a:r>
              <a:rPr lang="en-US" dirty="0" err="1"/>
              <a:t>delle</a:t>
            </a:r>
            <a:r>
              <a:rPr lang="en-US" dirty="0"/>
              <a:t> </a:t>
            </a:r>
            <a:r>
              <a:rPr lang="en-US" dirty="0" err="1"/>
              <a:t>statistiche</a:t>
            </a:r>
            <a:endParaRPr lang="en-US"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20</a:t>
            </a:fld>
            <a:endParaRPr lang="it-IT"/>
          </a:p>
        </p:txBody>
      </p:sp>
    </p:spTree>
    <p:extLst>
      <p:ext uri="{BB962C8B-B14F-4D97-AF65-F5344CB8AC3E}">
        <p14:creationId xmlns:p14="http://schemas.microsoft.com/office/powerpoint/2010/main" val="3911074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DII</a:t>
            </a:r>
          </a:p>
        </p:txBody>
      </p:sp>
      <p:sp>
        <p:nvSpPr>
          <p:cNvPr id="4" name="Segnaposto numero diapositiva 3"/>
          <p:cNvSpPr>
            <a:spLocks noGrp="1"/>
          </p:cNvSpPr>
          <p:nvPr>
            <p:ph type="sldNum" sz="quarter" idx="5"/>
          </p:nvPr>
        </p:nvSpPr>
        <p:spPr/>
        <p:txBody>
          <a:bodyPr/>
          <a:lstStyle/>
          <a:p>
            <a:fld id="{378D4867-C603-4BA4-83CB-377FBE0621B7}" type="slidenum">
              <a:rPr lang="it-IT" smtClean="0"/>
              <a:t>3</a:t>
            </a:fld>
            <a:endParaRPr lang="it-IT"/>
          </a:p>
        </p:txBody>
      </p:sp>
    </p:spTree>
    <p:extLst>
      <p:ext uri="{BB962C8B-B14F-4D97-AF65-F5344CB8AC3E}">
        <p14:creationId xmlns:p14="http://schemas.microsoft.com/office/powerpoint/2010/main" val="3908842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DII</a:t>
            </a:r>
          </a:p>
        </p:txBody>
      </p:sp>
      <p:sp>
        <p:nvSpPr>
          <p:cNvPr id="4" name="Segnaposto numero diapositiva 3"/>
          <p:cNvSpPr>
            <a:spLocks noGrp="1"/>
          </p:cNvSpPr>
          <p:nvPr>
            <p:ph type="sldNum" sz="quarter" idx="5"/>
          </p:nvPr>
        </p:nvSpPr>
        <p:spPr/>
        <p:txBody>
          <a:bodyPr/>
          <a:lstStyle/>
          <a:p>
            <a:fld id="{378D4867-C603-4BA4-83CB-377FBE0621B7}" type="slidenum">
              <a:rPr lang="it-IT" smtClean="0"/>
              <a:t>21</a:t>
            </a:fld>
            <a:endParaRPr lang="it-IT"/>
          </a:p>
        </p:txBody>
      </p:sp>
    </p:spTree>
    <p:extLst>
      <p:ext uri="{BB962C8B-B14F-4D97-AF65-F5344CB8AC3E}">
        <p14:creationId xmlns:p14="http://schemas.microsoft.com/office/powerpoint/2010/main" val="1022356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DIMI</a:t>
            </a:r>
          </a:p>
        </p:txBody>
      </p:sp>
      <p:sp>
        <p:nvSpPr>
          <p:cNvPr id="4" name="Segnaposto numero diapositiva 3"/>
          <p:cNvSpPr>
            <a:spLocks noGrp="1"/>
          </p:cNvSpPr>
          <p:nvPr>
            <p:ph type="sldNum" sz="quarter" idx="5"/>
          </p:nvPr>
        </p:nvSpPr>
        <p:spPr/>
        <p:txBody>
          <a:bodyPr/>
          <a:lstStyle/>
          <a:p>
            <a:fld id="{378D4867-C603-4BA4-83CB-377FBE0621B7}" type="slidenum">
              <a:rPr lang="it-IT" smtClean="0"/>
              <a:t>22</a:t>
            </a:fld>
            <a:endParaRPr lang="it-IT"/>
          </a:p>
        </p:txBody>
      </p:sp>
    </p:spTree>
    <p:extLst>
      <p:ext uri="{BB962C8B-B14F-4D97-AF65-F5344CB8AC3E}">
        <p14:creationId xmlns:p14="http://schemas.microsoft.com/office/powerpoint/2010/main" val="2322977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endParaRPr lang="it-IT" sz="1800" b="0"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 È stata predisposta, partendo dall’analisi dei principali modelli elaborati nell’ambito del progetto presso le altre macroaree geografiche, una scheda del processo con riferimento alle cause civili, poi adeguata e mutuata anche con riferimento alle controversie di lavoro, la cui compilazione, ad opera degli addetti UPP, dovrebbe coadiuvare il giudice nell’attività di </a:t>
            </a:r>
            <a:r>
              <a:rPr lang="it-IT" sz="1800" b="1" i="0" u="none" strike="noStrike" baseline="0" dirty="0">
                <a:solidFill>
                  <a:srgbClr val="000000"/>
                </a:solidFill>
                <a:latin typeface="Garamond" panose="02020404030301010803" pitchFamily="18" charset="0"/>
              </a:rPr>
              <a:t>case management </a:t>
            </a:r>
            <a:r>
              <a:rPr lang="it-IT" sz="1800" b="0" i="0" u="none" strike="noStrike" baseline="0" dirty="0">
                <a:solidFill>
                  <a:srgbClr val="000000"/>
                </a:solidFill>
                <a:latin typeface="Garamond" panose="02020404030301010803" pitchFamily="18" charset="0"/>
              </a:rPr>
              <a:t>. La scheda è pensata, anzitutto, al fine delle verifiche preliminari di cui all’art. 171 </a:t>
            </a:r>
            <a:r>
              <a:rPr lang="it-IT" sz="1800" b="0" i="1" u="none" strike="noStrike" baseline="0" dirty="0">
                <a:solidFill>
                  <a:srgbClr val="000000"/>
                </a:solidFill>
                <a:latin typeface="Garamond" panose="02020404030301010803" pitchFamily="18" charset="0"/>
              </a:rPr>
              <a:t>bis </a:t>
            </a:r>
            <a:r>
              <a:rPr lang="it-IT" sz="1800" b="0" i="0" u="none" strike="noStrike" baseline="0" dirty="0">
                <a:solidFill>
                  <a:srgbClr val="000000"/>
                </a:solidFill>
                <a:latin typeface="Garamond" panose="02020404030301010803" pitchFamily="18" charset="0"/>
              </a:rPr>
              <a:t>c.p.c., anche in attuazione delle disposizioni di cui all’art. 5, comma 1, lett. a), b), d.lgs. 10 ottobre 20221, ed è immaginata come un documento che “vive con il processo”. Per tali ragioni, la stessa dovrebbe essere costantemente aggiornata anche a seguito delle verifiche preliminari, al fine di consentire al giudice di percepire immediatamente oggetto e dati salienti del procedimento in qualsiasi momento, nonché la presenza di eventuali indici di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della controversia (di cui si dirà al punto 2) specificamente individuati nella scheda stessa. La struttura e il contenuto della scheda per il processo sono stati ampiamenti discussi dai responsabili di progetto del DIGI e degli assegnisti e borsisti con i magistrati ed il personale degli uffici giudiziari ed il documento è in attesa di essere adottato quantomeno in via sperimentale. </a:t>
            </a:r>
          </a:p>
          <a:p>
            <a:r>
              <a:rPr lang="it-IT" sz="1800" b="0" i="0" u="none" strike="noStrike" baseline="0" dirty="0">
                <a:solidFill>
                  <a:srgbClr val="000000"/>
                </a:solidFill>
                <a:latin typeface="Garamond" panose="02020404030301010803" pitchFamily="18" charset="0"/>
              </a:rPr>
              <a:t>È stato sviluppato – anche a seguito di alcuni incontri con la Prof.ssa Lucarelli (responsabile dei progetti fiorentini) – un modello operativo che prevede un ruolo attivo degli addetti UPP presso il Tribunale di Brescia e la Corte d’Appello di Brescia, i quali, previa formazione specifica in materia, affiancheranno i magistrati nell’</a:t>
            </a:r>
            <a:r>
              <a:rPr lang="it-IT" sz="1800" b="1" i="0" u="none" strike="noStrike" baseline="0" dirty="0">
                <a:solidFill>
                  <a:srgbClr val="000000"/>
                </a:solidFill>
                <a:latin typeface="Garamond" panose="02020404030301010803" pitchFamily="18" charset="0"/>
              </a:rPr>
              <a:t>individuazione delle cause mediabili </a:t>
            </a:r>
            <a:r>
              <a:rPr lang="it-IT" sz="1800" b="0" i="0" u="none" strike="noStrike" baseline="0" dirty="0">
                <a:solidFill>
                  <a:srgbClr val="000000"/>
                </a:solidFill>
                <a:latin typeface="Garamond" panose="02020404030301010803" pitchFamily="18" charset="0"/>
              </a:rPr>
              <a:t>e degli </a:t>
            </a:r>
            <a:r>
              <a:rPr lang="it-IT" sz="1800" b="1" i="0" u="none" strike="noStrike" baseline="0" dirty="0">
                <a:solidFill>
                  <a:srgbClr val="000000"/>
                </a:solidFill>
                <a:latin typeface="Garamond" panose="02020404030301010803" pitchFamily="18" charset="0"/>
              </a:rPr>
              <a:t>indici di </a:t>
            </a:r>
            <a:r>
              <a:rPr lang="it-IT" sz="1800" b="1" i="0" u="none" strike="noStrike" baseline="0" dirty="0" err="1">
                <a:solidFill>
                  <a:srgbClr val="000000"/>
                </a:solidFill>
                <a:latin typeface="Garamond" panose="02020404030301010803" pitchFamily="18" charset="0"/>
              </a:rPr>
              <a:t>mediabilità</a:t>
            </a:r>
            <a:r>
              <a:rPr lang="it-IT" sz="1800" b="1" i="0" u="none" strike="noStrike" baseline="0" dirty="0">
                <a:solidFill>
                  <a:srgbClr val="000000"/>
                </a:solidFill>
                <a:latin typeface="Garamond" panose="02020404030301010803" pitchFamily="18" charset="0"/>
              </a:rPr>
              <a:t> </a:t>
            </a:r>
            <a:r>
              <a:rPr lang="it-IT" sz="1800" b="0" i="0" u="none" strike="noStrike" baseline="0" dirty="0">
                <a:solidFill>
                  <a:srgbClr val="000000"/>
                </a:solidFill>
                <a:latin typeface="Garamond" panose="02020404030301010803" pitchFamily="18" charset="0"/>
              </a:rPr>
              <a:t>delle cause per specifica materia. Gli obiettivi generali del Progetto si possono individuare nella promozione e diffusione della cultura della gestione stragiudiziale dei conflitti e, più specificamente, nell’abbattimento dell’arretrato pluriennale registrato dal Tribunale e dalla Corte d’Appello di Brescia.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4</a:t>
            </a:fld>
            <a:endParaRPr lang="it-IT"/>
          </a:p>
        </p:txBody>
      </p:sp>
    </p:spTree>
    <p:extLst>
      <p:ext uri="{BB962C8B-B14F-4D97-AF65-F5344CB8AC3E}">
        <p14:creationId xmlns:p14="http://schemas.microsoft.com/office/powerpoint/2010/main" val="3444817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1" i="0" u="none" strike="noStrike" baseline="0" dirty="0">
                <a:solidFill>
                  <a:srgbClr val="000000"/>
                </a:solidFill>
                <a:latin typeface="Garamond" panose="02020404030301010803" pitchFamily="18" charset="0"/>
              </a:rPr>
              <a:t>Formazione degli UPP</a:t>
            </a:r>
          </a:p>
          <a:p>
            <a:pPr algn="l"/>
            <a:r>
              <a:rPr lang="it-IT" sz="1200" b="1" i="0" u="none" strike="noStrike" baseline="0" dirty="0">
                <a:solidFill>
                  <a:srgbClr val="000000"/>
                </a:solidFill>
                <a:latin typeface="Garamond" panose="02020404030301010803" pitchFamily="18" charset="0"/>
              </a:rPr>
              <a:t>1) </a:t>
            </a:r>
            <a:r>
              <a:rPr lang="it-IT" sz="1800" b="1" i="0" u="none" strike="noStrike" baseline="0" dirty="0">
                <a:solidFill>
                  <a:srgbClr val="000000"/>
                </a:solidFill>
                <a:latin typeface="Garamond" panose="02020404030301010803" pitchFamily="18" charset="0"/>
              </a:rPr>
              <a:t>Formazione degli addetti UPP in tema di mediazione demandata (Tribunale di Brescia, Corte di Appello di Brescia, Tribunale di Mantova) </a:t>
            </a:r>
            <a:endParaRPr lang="it-IT" sz="1200" b="1"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La scelta di potenziare la mediazione demandata, quale modalità alternativa di definizione delle controversie civili è funzionale alla riduzione del ruolo assegnato ai magistrati, in vista della necessità, alla base dell’intero progetto su base nazionale e connesso agli obiettivi PNRR, di ridurre il contenzioso e la durata media dei processi. Al fine di individuare ed elaborare i criteri utili alla verifica della corretta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delle controversie (i cosiddetti indici di mediabilità3) si è reso necessario svolgere un’attività di ricognizione di progetti già avviati presso altre realtà italiane (su tutti quelli avviati presso il Tribunale di Firenze, il Tribunale di Pistoia, il Tribunale di Perugia e la Corte di Appello di Firenze), nonché della letteratura sul tema della mediazione. </a:t>
            </a:r>
          </a:p>
          <a:p>
            <a:r>
              <a:rPr lang="it-IT" sz="1800" b="0" i="0" u="none" strike="noStrike" baseline="0" dirty="0">
                <a:solidFill>
                  <a:srgbClr val="000000"/>
                </a:solidFill>
                <a:latin typeface="Garamond" panose="02020404030301010803" pitchFamily="18" charset="0"/>
              </a:rPr>
              <a:t>i. incontri dal taglio puramente teorico sulla disciplina della mediazione, sull’individuazione degli indici di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etc.; </a:t>
            </a:r>
          </a:p>
          <a:p>
            <a:r>
              <a:rPr lang="it-IT" sz="1800" b="0" i="0" u="none" strike="noStrike" baseline="0" dirty="0">
                <a:solidFill>
                  <a:srgbClr val="000000"/>
                </a:solidFill>
                <a:latin typeface="Garamond" panose="02020404030301010803" pitchFamily="18" charset="0"/>
              </a:rPr>
              <a:t>ii. ii. incontri aventi taglio essenzialmente pratico, gestiti anche con la collaborazione della Prof. Lucarelli dell’Università di Firenze, sia rivolti agli assegnisti che ai magistrati del Tribunale di Brescia, aventi ad oggetto: 1. lo studio e la compilazione della scheda del processo elaborata dagli assegnisti dell’Università di Brescia; </a:t>
            </a:r>
          </a:p>
          <a:p>
            <a:r>
              <a:rPr lang="it-IT" sz="1800" b="0" i="0" u="none" strike="noStrike" baseline="0" dirty="0">
                <a:solidFill>
                  <a:srgbClr val="000000"/>
                </a:solidFill>
                <a:latin typeface="Garamond" panose="02020404030301010803" pitchFamily="18" charset="0"/>
              </a:rPr>
              <a:t>2. l’apprendimento del metodo per la mappatura del contenzioso; l’individuazione degli indici per materia della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della causa; </a:t>
            </a:r>
          </a:p>
          <a:p>
            <a:r>
              <a:rPr lang="it-IT" sz="1800" b="0" i="0" u="none" strike="noStrike" baseline="0" dirty="0">
                <a:solidFill>
                  <a:srgbClr val="000000"/>
                </a:solidFill>
                <a:latin typeface="Garamond" panose="02020404030301010803" pitchFamily="18" charset="0"/>
              </a:rPr>
              <a:t>3. la redazione delle bozze di ordinanza per l’invio in mediazione. </a:t>
            </a:r>
          </a:p>
          <a:p>
            <a:endParaRPr lang="it-IT" sz="1800" b="0" i="0" u="none" strike="noStrike" baseline="0" dirty="0">
              <a:solidFill>
                <a:srgbClr val="000000"/>
              </a:solidFill>
              <a:latin typeface="Garamond" panose="02020404030301010803" pitchFamily="18" charset="0"/>
            </a:endParaRPr>
          </a:p>
          <a:p>
            <a:endParaRPr lang="it-IT" sz="1800" b="0"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Nell’ambito del progetto di formazione sono stati e verranno organizzati: </a:t>
            </a:r>
          </a:p>
          <a:p>
            <a:r>
              <a:rPr lang="it-IT" sz="1800" b="0" i="0" u="none" strike="noStrike" baseline="0" dirty="0">
                <a:solidFill>
                  <a:srgbClr val="000000"/>
                </a:solidFill>
                <a:latin typeface="Garamond" panose="02020404030301010803" pitchFamily="18" charset="0"/>
              </a:rPr>
              <a:t>La formazione continuerà anche oltre il 30 settembre 2023, coinvolgendo, oltre agli </a:t>
            </a:r>
            <a:endParaRPr lang="it-IT" sz="1200" b="1" i="0" u="none" strike="noStrike" baseline="0" dirty="0">
              <a:solidFill>
                <a:srgbClr val="000000"/>
              </a:solidFill>
              <a:latin typeface="Garamond" panose="02020404030301010803" pitchFamily="18" charset="0"/>
            </a:endParaRPr>
          </a:p>
          <a:p>
            <a:endParaRPr lang="it-IT" sz="1200" b="1" i="0" u="none" strike="noStrike" baseline="0" dirty="0">
              <a:solidFill>
                <a:srgbClr val="000000"/>
              </a:solidFill>
              <a:latin typeface="Garamond" panose="02020404030301010803" pitchFamily="18" charset="0"/>
            </a:endParaRPr>
          </a:p>
          <a:p>
            <a:pPr algn="l"/>
            <a:r>
              <a:rPr lang="it-IT" sz="1200" b="1" i="0" u="none" strike="noStrike" baseline="0" dirty="0">
                <a:solidFill>
                  <a:srgbClr val="000000"/>
                </a:solidFill>
                <a:latin typeface="Garamond" panose="02020404030301010803" pitchFamily="18" charset="0"/>
              </a:rPr>
              <a:t>2) </a:t>
            </a:r>
            <a:r>
              <a:rPr lang="it-IT" sz="1800" b="1" i="0" u="none" strike="noStrike" baseline="0" dirty="0">
                <a:solidFill>
                  <a:srgbClr val="000000"/>
                </a:solidFill>
                <a:latin typeface="Garamond" panose="02020404030301010803" pitchFamily="18" charset="0"/>
              </a:rPr>
              <a:t>Stipula di una convenzione Università-Uffici giudiziari-Ordine avvocati per la formazione di magistrati e addetti UPP in materia di mediazione, con particolare attenzione alla mediazione demandata (Tribunale di Brescia, Corte di Appello di Brescia, Tribunale di Mantova) </a:t>
            </a:r>
            <a:endParaRPr lang="it-IT" sz="1800" b="0" i="0" u="none" strike="noStrike" baseline="0" dirty="0">
              <a:solidFill>
                <a:srgbClr val="000000"/>
              </a:solidFill>
              <a:latin typeface="Garamond" panose="02020404030301010803" pitchFamily="18" charset="0"/>
            </a:endParaRPr>
          </a:p>
          <a:p>
            <a:r>
              <a:rPr lang="it-IT" sz="1800" b="0" i="0" u="none" strike="noStrike" baseline="0" dirty="0">
                <a:solidFill>
                  <a:srgbClr val="000000"/>
                </a:solidFill>
                <a:latin typeface="Garamond" panose="02020404030301010803" pitchFamily="18" charset="0"/>
              </a:rPr>
              <a:t>Sulla base di quanto indicato nel modello operativo, è già stata avviata una formazione articolata in incontri di carattere teorico sulla disciplina della mediazione e, in particolare, sull’individuazione degli indici di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(dei quali si è già detto), nonché incontri di carattere pratico, i quali avranno quali obiettivi l’apprendimento del metodo per la mappatura del contenzioso, l’individuazione specifica degli indici di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(per materia) della causa, la redazione delle bozze di ordinanza per l’invio in mediazione e la compilazione della scheda del processo elaborata dall’unità di ricerca dell’Università degli Studi di Brescia. </a:t>
            </a:r>
          </a:p>
          <a:p>
            <a:r>
              <a:rPr lang="it-IT" sz="1800" b="0" i="0" u="none" strike="noStrike" baseline="0" dirty="0">
                <a:solidFill>
                  <a:srgbClr val="000000"/>
                </a:solidFill>
                <a:latin typeface="Garamond" panose="02020404030301010803" pitchFamily="18" charset="0"/>
              </a:rPr>
              <a:t>La formazione continuerà anche oltre il 30 settembre 2023 (data ufficiale di chiusura del progetto nazionale PON Giustizia – UPP), coinvolgendo, oltre agli addetti UPP, anche i magistrati del Tribunale di Brescia e gli avvocati iscritti all’Ordine degli Avvocati di Brescia. </a:t>
            </a:r>
          </a:p>
          <a:p>
            <a:r>
              <a:rPr lang="it-IT" sz="1800" b="0" i="0" u="none" strike="noStrike" baseline="0" dirty="0">
                <a:solidFill>
                  <a:srgbClr val="000000"/>
                </a:solidFill>
                <a:latin typeface="Garamond" panose="02020404030301010803" pitchFamily="18" charset="0"/>
              </a:rPr>
              <a:t>Sotto il profilo formale, il successo delle attività formative e la prospettazione dei risultati attesi suggeriscono la stipula di una convenzione (in corso di elaborazione) tra Università degli Studi di Brescia, Uffici giudiziari del Distretto di Corte d’Appello di Brescia e Ordine degli avvocati di Brescia (e, se del caso, di altri Ordini) avente ad oggetto la formazione di magistrati e addetti UPP sulla mediazione, specialmente di quella demandata.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5</a:t>
            </a:fld>
            <a:endParaRPr lang="it-IT"/>
          </a:p>
        </p:txBody>
      </p:sp>
    </p:spTree>
    <p:extLst>
      <p:ext uri="{BB962C8B-B14F-4D97-AF65-F5344CB8AC3E}">
        <p14:creationId xmlns:p14="http://schemas.microsoft.com/office/powerpoint/2010/main" val="3378270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1" i="0" u="none" strike="noStrike" baseline="0" dirty="0">
                <a:solidFill>
                  <a:srgbClr val="000000"/>
                </a:solidFill>
                <a:latin typeface="Garamond" panose="02020404030301010803" pitchFamily="18" charset="0"/>
              </a:rPr>
              <a:t>Mappatura generale del contenzioso </a:t>
            </a:r>
            <a:r>
              <a:rPr lang="it-IT" sz="1800" b="0" i="0" u="none" strike="noStrike" baseline="0" dirty="0">
                <a:solidFill>
                  <a:srgbClr val="000000"/>
                </a:solidFill>
                <a:latin typeface="Garamond" panose="02020404030301010803" pitchFamily="18" charset="0"/>
              </a:rPr>
              <a:t>(da svolgersi in parallelo, con successivo aggiornamento bimestrale). La “mappatura” è un adempimento preliminare fondamentale per l’avvio dell’attività degli UPP. L’attività si svolge tramite lo strumento del “pacchetto ispettori” che consente di estrapolare i fascicoli pendenti ad una determinata data. Effettuata l’estrazione, dovrà essere prioritariamente fatto oggetto di attenzioni l’arretrato </a:t>
            </a:r>
            <a:r>
              <a:rPr lang="it-IT" sz="1800" b="0" i="0" u="none" strike="noStrike" baseline="0" dirty="0" err="1">
                <a:solidFill>
                  <a:srgbClr val="000000"/>
                </a:solidFill>
                <a:latin typeface="Garamond" panose="02020404030301010803" pitchFamily="18" charset="0"/>
              </a:rPr>
              <a:t>ultratriennale</a:t>
            </a:r>
            <a:r>
              <a:rPr lang="it-IT" sz="1800" b="0" i="0" u="none" strike="noStrike" baseline="0" dirty="0">
                <a:solidFill>
                  <a:srgbClr val="000000"/>
                </a:solidFill>
                <a:latin typeface="Garamond" panose="02020404030301010803" pitchFamily="18" charset="0"/>
              </a:rPr>
              <a:t>, per poi passare a quello ultra-biennale e così via. Tutte le cause vengono classificate a seconda dello stato in cui si trovano: secondo la data di iscrizione al ruolo, secondo la fase processuale, secondo la data della prossima udienza). Questi dati consentiranno di individuare un ordine di studio delle cause pendenti. Come anticipato, l’attività di mappatura dovrà essere aggiornata con cadenza almeno bimestrale;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6</a:t>
            </a:fld>
            <a:endParaRPr lang="it-IT"/>
          </a:p>
        </p:txBody>
      </p:sp>
    </p:spTree>
    <p:extLst>
      <p:ext uri="{BB962C8B-B14F-4D97-AF65-F5344CB8AC3E}">
        <p14:creationId xmlns:p14="http://schemas.microsoft.com/office/powerpoint/2010/main" val="333893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1" i="0" u="none" strike="noStrike" baseline="0" dirty="0">
                <a:solidFill>
                  <a:srgbClr val="000000"/>
                </a:solidFill>
                <a:latin typeface="Garamond" panose="02020404030301010803" pitchFamily="18" charset="0"/>
              </a:rPr>
              <a:t>3) Selezione del ruolo del/dei giudici su cui avviare la sperimentazione</a:t>
            </a:r>
            <a:r>
              <a:rPr lang="it-IT" sz="1800" b="0" i="0" u="none" strike="noStrike" baseline="0" dirty="0">
                <a:solidFill>
                  <a:srgbClr val="000000"/>
                </a:solidFill>
                <a:latin typeface="Garamond" panose="02020404030301010803" pitchFamily="18" charset="0"/>
              </a:rPr>
              <a:t>. La sperimentazione interessa al principio il ruolo di uno/due giudici (tra quelli che hanno manifestato la disponibilità a far parte della sperimentazione), con l’obiettivo, alla luce dei risultati ottenuti, di estendere la sperimentazione ai ruoli di tutti i magistrati del Tribunale di Brescia – Settore Civile. È prioritaria la selezione dei ruoli che presentano un arretrato ultra-biennale più consistente; </a:t>
            </a:r>
            <a:r>
              <a:rPr lang="it-IT" sz="1800" b="1" i="0" u="none" strike="noStrike" baseline="0" dirty="0">
                <a:solidFill>
                  <a:srgbClr val="000000"/>
                </a:solidFill>
                <a:latin typeface="Garamond" panose="02020404030301010803" pitchFamily="18" charset="0"/>
              </a:rPr>
              <a:t>4) Attività di affiancamento degli UPP al magistrato di riferimen</a:t>
            </a:r>
            <a:r>
              <a:rPr lang="it-IT" sz="1800" b="0" i="0" u="none" strike="noStrike" baseline="0" dirty="0">
                <a:solidFill>
                  <a:srgbClr val="000000"/>
                </a:solidFill>
                <a:latin typeface="Garamond" panose="02020404030301010803" pitchFamily="18" charset="0"/>
              </a:rPr>
              <a:t>to: studio della causa; compilazione scheda del processo; individuazione indici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redazione proposta di invito alla mediazione. In questa fase gli addetti UPP selezionati affiancano il magistrato affidatario. Dopo aver svolto l’attività di mappatura del singolo ruolo e aver individuato le priorità di trattazione delle cause, gli addetti procedono con l’analisi dei fascicoli di causa. A seguito di studio approfondito redigono la scheda del processo secondo il modello sviluppato nell’ambito del Progetto. Nella compilazione si deve porre particolare attenzione all’indicazione, in apposita sezione, relativa agli indici di </a:t>
            </a:r>
            <a:r>
              <a:rPr lang="it-IT" sz="1800" b="0" i="0" u="none" strike="noStrike" baseline="0" dirty="0" err="1">
                <a:solidFill>
                  <a:srgbClr val="000000"/>
                </a:solidFill>
                <a:latin typeface="Garamond" panose="02020404030301010803" pitchFamily="18" charset="0"/>
              </a:rPr>
              <a:t>mediabilità</a:t>
            </a:r>
            <a:r>
              <a:rPr lang="it-IT" sz="1800" b="0" i="0" u="none" strike="noStrike" baseline="0" dirty="0">
                <a:solidFill>
                  <a:srgbClr val="000000"/>
                </a:solidFill>
                <a:latin typeface="Garamond" panose="02020404030301010803" pitchFamily="18" charset="0"/>
              </a:rPr>
              <a:t> della causa. A questo punto l’addetto UPP predispone una bozza di ordinanza di invio in mediazione, che sottopone al giudice che ha in carico il fascicolo, secondo il modello sviluppato nell’ambito del Progetto. </a:t>
            </a:r>
          </a:p>
          <a:p>
            <a:r>
              <a:rPr lang="it-IT" sz="1800" b="0" i="0" u="none" strike="noStrike" baseline="0" dirty="0">
                <a:solidFill>
                  <a:srgbClr val="000000"/>
                </a:solidFill>
                <a:latin typeface="Garamond" panose="02020404030301010803" pitchFamily="18" charset="0"/>
              </a:rPr>
              <a:t>Il segmento di progetto è suscettibile di essere esteso ad altri uffici giudiziari.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7</a:t>
            </a:fld>
            <a:endParaRPr lang="it-IT"/>
          </a:p>
        </p:txBody>
      </p:sp>
    </p:spTree>
    <p:extLst>
      <p:ext uri="{BB962C8B-B14F-4D97-AF65-F5344CB8AC3E}">
        <p14:creationId xmlns:p14="http://schemas.microsoft.com/office/powerpoint/2010/main" val="1947206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0" i="0" u="none" strike="noStrike" baseline="0" dirty="0">
                <a:solidFill>
                  <a:srgbClr val="000000"/>
                </a:solidFill>
                <a:latin typeface="Garamond" panose="02020404030301010803" pitchFamily="18" charset="0"/>
              </a:rPr>
              <a:t>Un ulteriore obiettivo del progetto Next Generation UPP consiste nella predisposizione di un </a:t>
            </a:r>
            <a:r>
              <a:rPr lang="it-IT" sz="1800" b="0" i="1" u="none" strike="noStrike" baseline="0" dirty="0">
                <a:solidFill>
                  <a:srgbClr val="000000"/>
                </a:solidFill>
                <a:latin typeface="Garamond" panose="02020404030301010803" pitchFamily="18" charset="0"/>
              </a:rPr>
              <a:t>database</a:t>
            </a:r>
            <a:r>
              <a:rPr lang="it-IT" sz="1800" b="0" i="0" u="none" strike="noStrike" baseline="0" dirty="0">
                <a:solidFill>
                  <a:srgbClr val="000000"/>
                </a:solidFill>
                <a:latin typeface="Garamond" panose="02020404030301010803" pitchFamily="18" charset="0"/>
              </a:rPr>
              <a:t>, interamente digitalizzato, contenente tutte le sentenze e i provvedimenti della Corte distrettuale per esteso, consultabili attraverso due criteri concorrenti: i codici oggetto e le parole chiave. A tal fine, l’attività è stata organizzata in due fasi. La prima di raccolta e anonimizzazione dei provvedimenti; la seconda di natura tecnica di creazione di un vero e proprio data-base con mezzi informatici al fine di strutturare modalità e tecniche di ricerca. </a:t>
            </a:r>
          </a:p>
          <a:p>
            <a:r>
              <a:rPr lang="it-IT" sz="1800" b="0" i="0" u="none" strike="noStrike" baseline="0" dirty="0">
                <a:solidFill>
                  <a:srgbClr val="000000"/>
                </a:solidFill>
                <a:latin typeface="Garamond" panose="02020404030301010803" pitchFamily="18" charset="0"/>
              </a:rPr>
              <a:t>Il segmento di progetto è fermo alla anonimizzazione dei provvedimenti della Corte d’appello, effettuata dall’Università di Bergamo. Ulteriori sviluppi saranno possibili in seguito.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8</a:t>
            </a:fld>
            <a:endParaRPr lang="it-IT"/>
          </a:p>
        </p:txBody>
      </p:sp>
    </p:spTree>
    <p:extLst>
      <p:ext uri="{BB962C8B-B14F-4D97-AF65-F5344CB8AC3E}">
        <p14:creationId xmlns:p14="http://schemas.microsoft.com/office/powerpoint/2010/main" val="3598908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0" i="0" u="none" strike="noStrike" baseline="0" dirty="0">
                <a:solidFill>
                  <a:srgbClr val="000000"/>
                </a:solidFill>
                <a:latin typeface="Garamond" panose="02020404030301010803" pitchFamily="18" charset="0"/>
              </a:rPr>
              <a:t>Al fine di rendere omogenea la documentazione, relativa ai vari segmenti procedurali, delle due sezioni della Corte d’appello di Brescia, il gruppo di ricerca ha già elaborato e sta procedendo all’elaborazione di ulteriori </a:t>
            </a:r>
            <a:r>
              <a:rPr lang="it-IT" sz="1800" b="1" i="0" u="none" strike="noStrike" baseline="0" dirty="0">
                <a:solidFill>
                  <a:srgbClr val="000000"/>
                </a:solidFill>
                <a:latin typeface="Garamond" panose="02020404030301010803" pitchFamily="18" charset="0"/>
              </a:rPr>
              <a:t>format chiari, sintetici, completi e comuni </a:t>
            </a:r>
            <a:r>
              <a:rPr lang="it-IT" sz="1800" b="0" i="0" u="none" strike="noStrike" baseline="0" dirty="0">
                <a:solidFill>
                  <a:srgbClr val="000000"/>
                </a:solidFill>
                <a:latin typeface="Garamond" panose="02020404030301010803" pitchFamily="18" charset="0"/>
              </a:rPr>
              <a:t>ad entrambe le sezioni. </a:t>
            </a:r>
          </a:p>
          <a:p>
            <a:r>
              <a:rPr lang="it-IT" sz="1800" b="0" i="0" u="none" strike="noStrike" baseline="0" dirty="0">
                <a:solidFill>
                  <a:srgbClr val="000000"/>
                </a:solidFill>
                <a:latin typeface="Garamond" panose="02020404030301010803" pitchFamily="18" charset="0"/>
              </a:rPr>
              <a:t>Il segmento di progetto è suscettibile di estensione ad altri uffici giudiziari.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9</a:t>
            </a:fld>
            <a:endParaRPr lang="it-IT"/>
          </a:p>
        </p:txBody>
      </p:sp>
    </p:spTree>
    <p:extLst>
      <p:ext uri="{BB962C8B-B14F-4D97-AF65-F5344CB8AC3E}">
        <p14:creationId xmlns:p14="http://schemas.microsoft.com/office/powerpoint/2010/main" val="3762948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b="0" i="0" u="none" strike="noStrike" baseline="0" dirty="0">
                <a:solidFill>
                  <a:srgbClr val="000000"/>
                </a:solidFill>
                <a:latin typeface="Garamond" panose="02020404030301010803" pitchFamily="18" charset="0"/>
              </a:rPr>
              <a:t>Partendo dall’indicazione circa la possibilità di elaborare strumenti che, a normativa invariata, consentissero di produrre un risparmio di risorse economiche nella trattazione dei procedimenti giudiziari, si è proceduto dell’ideazione e strutturazione di un </a:t>
            </a:r>
            <a:r>
              <a:rPr lang="it-IT" sz="1800" b="1" i="0" u="none" strike="noStrike" baseline="0" dirty="0">
                <a:solidFill>
                  <a:srgbClr val="000000"/>
                </a:solidFill>
                <a:latin typeface="Garamond" panose="02020404030301010803" pitchFamily="18" charset="0"/>
              </a:rPr>
              <a:t>modello standardizzato per la gestione dei procedimenti penali per reati attinenti alla circolazione stradale (art. 186 e 187 C.d.S.)</a:t>
            </a:r>
            <a:r>
              <a:rPr lang="it-IT" sz="1800" b="0" i="0" u="none" strike="noStrike" baseline="0" dirty="0">
                <a:solidFill>
                  <a:srgbClr val="000000"/>
                </a:solidFill>
                <a:latin typeface="Garamond" panose="02020404030301010803" pitchFamily="18" charset="0"/>
              </a:rPr>
              <a:t>, volto ad incentivare la definizione degli stessi con decreto penale di condanna con pena già convertita in lavori di pubblica utilità. </a:t>
            </a:r>
          </a:p>
          <a:p>
            <a:r>
              <a:rPr lang="it-IT" sz="1800" b="0" i="0" u="none" strike="noStrike" baseline="0" dirty="0">
                <a:solidFill>
                  <a:srgbClr val="000000"/>
                </a:solidFill>
                <a:latin typeface="Garamond" panose="02020404030301010803" pitchFamily="18" charset="0"/>
              </a:rPr>
              <a:t>Il modello prevede la possibilità di </a:t>
            </a:r>
            <a:r>
              <a:rPr lang="it-IT" sz="1800" b="1" i="0" u="none" strike="noStrike" baseline="0" dirty="0">
                <a:solidFill>
                  <a:srgbClr val="000000"/>
                </a:solidFill>
                <a:latin typeface="Garamond" panose="02020404030301010803" pitchFamily="18" charset="0"/>
              </a:rPr>
              <a:t>intervenire, a normativa invariata</a:t>
            </a:r>
            <a:r>
              <a:rPr lang="it-IT" sz="1800" b="0" i="0" u="none" strike="noStrike" baseline="0" dirty="0">
                <a:solidFill>
                  <a:srgbClr val="000000"/>
                </a:solidFill>
                <a:latin typeface="Garamond" panose="02020404030301010803" pitchFamily="18" charset="0"/>
              </a:rPr>
              <a:t>, appunto, su questa specifica modalità di esercizio dell’azione penale, al fine di tentare di ridurre il numero di opposizioni. L’idea di fondo nasce dalla prassi, ormai consolidata, di esercitare l’azione penale per tali fattispecie delittuose nelle forme del decreto penale di condanna; tenuto conto che, in ragione della normativa speciale sul punto, è statisticamente rilevante il numero di opposizioni al decreto penale di condanna notificato, finalizzate a definire la vicenda mediante una richiesta di applicazione della pena, convertita in lavori di pubblica utilità, l’obiettivo consiste nell’evitare la necessaria parentesi giurisdizionale. Infatti, a seguito dell’opposizione, è necessaria l’instaurazione di un giudizio dinanzi al Giudice per le indagini preliminari, deputata al vaglio degli elementi di cui agli artt. 444 ss. c.p.p. </a:t>
            </a:r>
          </a:p>
          <a:p>
            <a:r>
              <a:rPr lang="it-IT" sz="1800" b="0" i="0" u="none" strike="noStrike" baseline="0" dirty="0">
                <a:solidFill>
                  <a:srgbClr val="000000"/>
                </a:solidFill>
                <a:latin typeface="Garamond" panose="02020404030301010803" pitchFamily="18" charset="0"/>
              </a:rPr>
              <a:t>Considerato che il Codice della strada già prevede l’</a:t>
            </a:r>
            <a:r>
              <a:rPr lang="it-IT" sz="1800" b="1" i="0" u="none" strike="noStrike" baseline="0" dirty="0">
                <a:solidFill>
                  <a:srgbClr val="000000"/>
                </a:solidFill>
                <a:latin typeface="Garamond" panose="02020404030301010803" pitchFamily="18" charset="0"/>
              </a:rPr>
              <a:t>emissione di un decreto penale di condanna convertito in lavori di pubblica utilità </a:t>
            </a:r>
            <a:r>
              <a:rPr lang="it-IT" sz="1800" b="0" i="0" u="none" strike="noStrike" baseline="0" dirty="0">
                <a:solidFill>
                  <a:srgbClr val="000000"/>
                </a:solidFill>
                <a:latin typeface="Garamond" panose="02020404030301010803" pitchFamily="18" charset="0"/>
              </a:rPr>
              <a:t>(il cui positivo esito estingue il reato, con i conseguenti effetti in punto di riduzione della pena accessoria della sospensione del titolo di guida e l’impossibilità di procedere a confisca del mezzo), la prassi suggerita consente di accedere in un numero statisticamente rilevante di casi a tale alternativa definitoria. Ciò ridurrebbe sensibilmente l’attività dell’Ufficio del Giudice per le indagini preliminari, che sarebbe chiamato solo ed esclusivamente a svolgere l’ineliminabile attività di verifica circa la correttezza della richiesta di emissione del decreto, formulata dal Pubblico ministero. Verrebbe meno, invece, la parentesi giurisdizionale conseguente all’opposizione, posto che il risultato auspicato – la conversione in lavori di pubblica utilità – sarebbe raggiunto già </a:t>
            </a:r>
            <a:r>
              <a:rPr lang="it-IT" sz="1800" b="0" i="1" u="none" strike="noStrike" baseline="0" dirty="0">
                <a:solidFill>
                  <a:srgbClr val="000000"/>
                </a:solidFill>
                <a:latin typeface="Garamond" panose="02020404030301010803" pitchFamily="18" charset="0"/>
              </a:rPr>
              <a:t>ab origine</a:t>
            </a:r>
            <a:r>
              <a:rPr lang="it-IT" sz="1800" b="0" i="0" u="none" strike="noStrike" baseline="0" dirty="0">
                <a:solidFill>
                  <a:srgbClr val="000000"/>
                </a:solidFill>
                <a:latin typeface="Garamond" panose="02020404030301010803" pitchFamily="18" charset="0"/>
              </a:rPr>
              <a:t>. </a:t>
            </a:r>
          </a:p>
          <a:p>
            <a:r>
              <a:rPr lang="it-IT" sz="1800" b="0" i="0" u="none" strike="noStrike" baseline="0" dirty="0">
                <a:solidFill>
                  <a:srgbClr val="000000"/>
                </a:solidFill>
                <a:latin typeface="Garamond" panose="02020404030301010803" pitchFamily="18" charset="0"/>
              </a:rPr>
              <a:t>Attualmente il modello operativo è in fase di rivalutazione/aggiornamento: benché sia stato accolto favorevolmente dal responsabile dell’Ufficio DAS del Tribunale di Brescia, i magistrati addetti all’Ufficio Gip hanno sollevato alcune perplessità, nello specifico l’assenza di sufficiente personale che potesse gestire la fase interlocutoria con le difese, necessaria per l’ottenimento anticipato della dichiarazione di disponibilità dell’ente ove poter svolgere i lavori prescritti (insufficienza dovuta anche alla mancata previsione di risorse UPP per gli Uffici delle Procure della Repubblica). A seguito dell’ulteriore confronto con i rappresentanti dell’Ufficio del Giudice per le indagini preliminari, questi hanno altresì rappresentato l’insufficienza delle risorse UPP esistenti e, pertanto, l’impossibilità di impiegarli in attività o in uffici diversi da quelli a cui già sono destinati. </a:t>
            </a:r>
          </a:p>
          <a:p>
            <a:r>
              <a:rPr lang="it-IT" sz="1800" b="0" i="0" u="none" strike="noStrike" baseline="0" dirty="0">
                <a:solidFill>
                  <a:srgbClr val="000000"/>
                </a:solidFill>
                <a:latin typeface="Garamond" panose="02020404030301010803" pitchFamily="18" charset="0"/>
              </a:rPr>
              <a:t>Si è, allora, proposta l’idea di una mera elaborazione di un Protocollo congiunto tra tutti i soggetti istituzionali interessati (Giudici, Pubblici ministeri e Difensori) affinché possano essere formulate linee guida volte a creare una sostanziale parentesi interlocutoria, in un segmento temporale concordato, necessariamente successivo all’iscrizione della notizia di reato, nel corso del quale l’accordo sulla conversione potrebbe essere raggiunto. </a:t>
            </a:r>
          </a:p>
          <a:p>
            <a:r>
              <a:rPr lang="it-IT" sz="1800" b="0" i="0" u="none" strike="noStrike" baseline="0" dirty="0">
                <a:solidFill>
                  <a:srgbClr val="000000"/>
                </a:solidFill>
                <a:latin typeface="Garamond" panose="02020404030301010803" pitchFamily="18" charset="0"/>
              </a:rPr>
              <a:t>L’azione, nella sua versione originaria o in quella successiva, è suscettibile di estensione ad altri uffici giudiziari. </a:t>
            </a:r>
            <a:endParaRPr lang="it-IT" dirty="0"/>
          </a:p>
        </p:txBody>
      </p:sp>
      <p:sp>
        <p:nvSpPr>
          <p:cNvPr id="4" name="Segnaposto numero diapositiva 3"/>
          <p:cNvSpPr>
            <a:spLocks noGrp="1"/>
          </p:cNvSpPr>
          <p:nvPr>
            <p:ph type="sldNum" sz="quarter" idx="5"/>
          </p:nvPr>
        </p:nvSpPr>
        <p:spPr/>
        <p:txBody>
          <a:bodyPr/>
          <a:lstStyle/>
          <a:p>
            <a:fld id="{378D4867-C603-4BA4-83CB-377FBE0621B7}" type="slidenum">
              <a:rPr lang="it-IT" smtClean="0"/>
              <a:t>10</a:t>
            </a:fld>
            <a:endParaRPr lang="it-IT"/>
          </a:p>
        </p:txBody>
      </p:sp>
    </p:spTree>
    <p:extLst>
      <p:ext uri="{BB962C8B-B14F-4D97-AF65-F5344CB8AC3E}">
        <p14:creationId xmlns:p14="http://schemas.microsoft.com/office/powerpoint/2010/main" val="2270982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784102-C2E4-C4DF-0816-0650E07284CB}"/>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225C1EE-0C6B-D59C-2C60-463FD2A410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EA3490CD-A3C5-2400-C725-98457326941A}"/>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7E0C11D4-B890-E540-E568-29FA9197BF5A}"/>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id="{1D301C36-9E31-E08D-8745-D7CE338A1956}"/>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3121851996"/>
      </p:ext>
    </p:extLst>
  </p:cSld>
  <p:clrMapOvr>
    <a:masterClrMapping/>
  </p:clrMapOvr>
  <p:transition spd="slow">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304C965-C2D8-1989-BA3D-A4352A631340}"/>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BD67FB4-9523-B7DE-3FD9-9E83821D4D5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9C09976-7E82-32D1-08CA-676DD2E24E32}"/>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4E48317E-A7A5-FBDD-A312-4F7E56DEEAA8}"/>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id="{D647F68A-D19A-144F-7B3C-414955B5E477}"/>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3807362966"/>
      </p:ext>
    </p:extLst>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0E09062-3EAA-6A13-2482-68838DD65C0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1C99215-AF46-AB56-3BB6-2B7CF2658119}"/>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247CD4B-3FAF-DD40-0143-C6EFF597E8EE}"/>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24760C38-490D-98D4-DA66-3F9FD94A6CF5}"/>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id="{82834C18-F841-2A74-F7B8-68E7FB023D21}"/>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1351406631"/>
      </p:ext>
    </p:extLst>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15DE9D-2CFA-BB31-EFA3-02BC79F7DF6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89792D1-62D2-6D92-02DC-8156C9141FF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92119A5-54BF-731D-8136-3463DE6DB0DD}"/>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7B40649A-E950-3D89-B360-693351611163}"/>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id="{3843858C-DAE0-DA3C-A577-5DAA9A2C0DE3}"/>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838660701"/>
      </p:ext>
    </p:extLst>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6B0D2DA-21D5-A3A2-1CFD-13895558B164}"/>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BF1C2934-5DBB-A72E-D594-535C62DBF7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D2C4261E-37C4-A09B-9D6E-E6F8385ACDF3}"/>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45A2EB64-598E-CC52-E1CB-3751CDA903CE}"/>
              </a:ext>
            </a:extLst>
          </p:cNvPr>
          <p:cNvSpPr>
            <a:spLocks noGrp="1"/>
          </p:cNvSpPr>
          <p:nvPr>
            <p:ph type="ftr" sz="quarter" idx="11"/>
          </p:nvPr>
        </p:nvSpPr>
        <p:spPr/>
        <p:txBody>
          <a:bodyPr/>
          <a:lstStyle/>
          <a:p>
            <a:endParaRPr lang="en-US" dirty="0"/>
          </a:p>
        </p:txBody>
      </p:sp>
      <p:sp>
        <p:nvSpPr>
          <p:cNvPr id="6" name="Segnaposto numero diapositiva 5">
            <a:extLst>
              <a:ext uri="{FF2B5EF4-FFF2-40B4-BE49-F238E27FC236}">
                <a16:creationId xmlns:a16="http://schemas.microsoft.com/office/drawing/2014/main" id="{E25BAAD2-3E3C-8251-96EC-0D32A7CA4379}"/>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972826816"/>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2BE7A4B-D996-E326-7B55-FDF974EDE45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CF01150-547A-A7F9-EEF8-F723B19CDBE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596840CB-8AED-5946-5E17-3A1E07AD9AE7}"/>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9ABE18F-5415-B038-C4D2-3E0A29CB3528}"/>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6" name="Segnaposto piè di pagina 5">
            <a:extLst>
              <a:ext uri="{FF2B5EF4-FFF2-40B4-BE49-F238E27FC236}">
                <a16:creationId xmlns:a16="http://schemas.microsoft.com/office/drawing/2014/main" id="{FD565993-BFEA-BF4D-7EED-7FBADFF9BE18}"/>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id="{6D64EBF1-218E-733A-B3B9-BBD36686E4FE}"/>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3722493226"/>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357722-E1A7-AB8E-1452-BBDEFDC346E0}"/>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921B383-63D5-7B4F-45D7-714AE191A2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A670BF6-0FDE-4FA3-0794-33F86FEF8D69}"/>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B45F65D-C7A9-A745-BEDB-8FA36C9E41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D773F16A-DDC5-97CD-4AB4-001F84D83A3C}"/>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46FE3458-56F6-8AF6-812D-11B10D54FC1F}"/>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8" name="Segnaposto piè di pagina 7">
            <a:extLst>
              <a:ext uri="{FF2B5EF4-FFF2-40B4-BE49-F238E27FC236}">
                <a16:creationId xmlns:a16="http://schemas.microsoft.com/office/drawing/2014/main" id="{5FD5A580-65A0-3A09-7E3A-C42BFEED21DB}"/>
              </a:ext>
            </a:extLst>
          </p:cNvPr>
          <p:cNvSpPr>
            <a:spLocks noGrp="1"/>
          </p:cNvSpPr>
          <p:nvPr>
            <p:ph type="ftr" sz="quarter" idx="11"/>
          </p:nvPr>
        </p:nvSpPr>
        <p:spPr/>
        <p:txBody>
          <a:bodyPr/>
          <a:lstStyle/>
          <a:p>
            <a:endParaRPr lang="en-US" dirty="0"/>
          </a:p>
        </p:txBody>
      </p:sp>
      <p:sp>
        <p:nvSpPr>
          <p:cNvPr id="9" name="Segnaposto numero diapositiva 8">
            <a:extLst>
              <a:ext uri="{FF2B5EF4-FFF2-40B4-BE49-F238E27FC236}">
                <a16:creationId xmlns:a16="http://schemas.microsoft.com/office/drawing/2014/main" id="{32B776D5-D402-923F-DE9E-E6CDBE4E4D2C}"/>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3020988723"/>
      </p:ext>
    </p:extLst>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C10DE8-5F8A-FA6C-29D3-734E5C91621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245508DE-52D0-E874-B8F8-8D46AA6D1C33}"/>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4" name="Segnaposto piè di pagina 3">
            <a:extLst>
              <a:ext uri="{FF2B5EF4-FFF2-40B4-BE49-F238E27FC236}">
                <a16:creationId xmlns:a16="http://schemas.microsoft.com/office/drawing/2014/main" id="{A7F1A5DB-AC74-990C-FFC0-7AFC34D63AAD}"/>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DCAB5453-EF9B-357A-564D-663A36315D4F}"/>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1311561870"/>
      </p:ext>
    </p:extLst>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9A6F776-619D-5C04-1F42-123798D890BF}"/>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3" name="Segnaposto piè di pagina 2">
            <a:extLst>
              <a:ext uri="{FF2B5EF4-FFF2-40B4-BE49-F238E27FC236}">
                <a16:creationId xmlns:a16="http://schemas.microsoft.com/office/drawing/2014/main" id="{73E97A5B-3846-47C9-00D0-4D07B800752A}"/>
              </a:ext>
            </a:extLst>
          </p:cNvPr>
          <p:cNvSpPr>
            <a:spLocks noGrp="1"/>
          </p:cNvSpPr>
          <p:nvPr>
            <p:ph type="ftr" sz="quarter" idx="11"/>
          </p:nvPr>
        </p:nvSpPr>
        <p:spPr/>
        <p:txBody>
          <a:bodyPr/>
          <a:lstStyle/>
          <a:p>
            <a:endParaRPr lang="en-US" dirty="0"/>
          </a:p>
        </p:txBody>
      </p:sp>
      <p:sp>
        <p:nvSpPr>
          <p:cNvPr id="4" name="Segnaposto numero diapositiva 3">
            <a:extLst>
              <a:ext uri="{FF2B5EF4-FFF2-40B4-BE49-F238E27FC236}">
                <a16:creationId xmlns:a16="http://schemas.microsoft.com/office/drawing/2014/main" id="{694ADCC8-E42D-C550-2612-6103BB1B2461}"/>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1935242834"/>
      </p:ext>
    </p:extLst>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1FC353-7A2A-1408-4384-5239F16DF26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06A9A11-BC1F-8A7D-58C5-9D48EA59B4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2DBD4032-6766-3D8A-4CE2-2CE1416C3F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42D6948B-B555-3ED9-5D66-656E032F4665}"/>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6" name="Segnaposto piè di pagina 5">
            <a:extLst>
              <a:ext uri="{FF2B5EF4-FFF2-40B4-BE49-F238E27FC236}">
                <a16:creationId xmlns:a16="http://schemas.microsoft.com/office/drawing/2014/main" id="{9C304BC1-B60A-D17D-8165-C7DD0EA48F23}"/>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id="{35C78E55-5DC3-6266-2EE1-115DF07E7E57}"/>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2430760018"/>
      </p:ext>
    </p:extLst>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95A9E76-6F9A-F6D4-32BE-FA1237E3ED9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B65FF5ED-4CD8-3F24-4085-B7B01948B1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258031DE-7BAD-A6C7-EDDA-5B653EEB4E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F0934C73-D4E0-C34C-9CA9-54B265DFFB7F}"/>
              </a:ext>
            </a:extLst>
          </p:cNvPr>
          <p:cNvSpPr>
            <a:spLocks noGrp="1"/>
          </p:cNvSpPr>
          <p:nvPr>
            <p:ph type="dt" sz="half" idx="10"/>
          </p:nvPr>
        </p:nvSpPr>
        <p:spPr/>
        <p:txBody>
          <a:bodyPr/>
          <a:lstStyle/>
          <a:p>
            <a:fld id="{76969C88-B244-455D-A017-012B25B1ACDD}" type="datetimeFigureOut">
              <a:rPr lang="en-US" smtClean="0"/>
              <a:pPr/>
              <a:t>9/12/2023</a:t>
            </a:fld>
            <a:endParaRPr lang="en-US"/>
          </a:p>
        </p:txBody>
      </p:sp>
      <p:sp>
        <p:nvSpPr>
          <p:cNvPr id="6" name="Segnaposto piè di pagina 5">
            <a:extLst>
              <a:ext uri="{FF2B5EF4-FFF2-40B4-BE49-F238E27FC236}">
                <a16:creationId xmlns:a16="http://schemas.microsoft.com/office/drawing/2014/main" id="{98B3AF43-0E22-A6B5-40ED-32E062C939C9}"/>
              </a:ext>
            </a:extLst>
          </p:cNvPr>
          <p:cNvSpPr>
            <a:spLocks noGrp="1"/>
          </p:cNvSpPr>
          <p:nvPr>
            <p:ph type="ftr" sz="quarter" idx="11"/>
          </p:nvPr>
        </p:nvSpPr>
        <p:spPr/>
        <p:txBody>
          <a:bodyPr/>
          <a:lstStyle/>
          <a:p>
            <a:endParaRPr lang="en-US" dirty="0"/>
          </a:p>
        </p:txBody>
      </p:sp>
      <p:sp>
        <p:nvSpPr>
          <p:cNvPr id="7" name="Segnaposto numero diapositiva 6">
            <a:extLst>
              <a:ext uri="{FF2B5EF4-FFF2-40B4-BE49-F238E27FC236}">
                <a16:creationId xmlns:a16="http://schemas.microsoft.com/office/drawing/2014/main" id="{6F0CE7DE-F106-3026-5AFE-F529478E72E4}"/>
              </a:ext>
            </a:extLst>
          </p:cNvPr>
          <p:cNvSpPr>
            <a:spLocks noGrp="1"/>
          </p:cNvSpPr>
          <p:nvPr>
            <p:ph type="sldNum" sz="quarter" idx="12"/>
          </p:nvPr>
        </p:nvSpPr>
        <p:spPr/>
        <p:txBody>
          <a:bodyPr/>
          <a:lstStyle/>
          <a:p>
            <a:fld id="{07CE569E-9B7C-4CB9-AB80-C0841F922CFF}" type="slidenum">
              <a:rPr lang="en-US" smtClean="0"/>
              <a:pPr/>
              <a:t>‹N›</a:t>
            </a:fld>
            <a:endParaRPr lang="en-US"/>
          </a:p>
        </p:txBody>
      </p:sp>
    </p:spTree>
    <p:extLst>
      <p:ext uri="{BB962C8B-B14F-4D97-AF65-F5344CB8AC3E}">
        <p14:creationId xmlns:p14="http://schemas.microsoft.com/office/powerpoint/2010/main" val="1657415159"/>
      </p:ext>
    </p:extLst>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C86DC42-AC38-97D7-C8CA-E034E561E0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3E14D0A-9E25-3AC1-DDFB-7775B64FB6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BDC1BCF-7D59-DA32-1B2F-9C7DC17522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969C88-B244-455D-A017-012B25B1ACDD}" type="datetimeFigureOut">
              <a:rPr lang="en-US" smtClean="0"/>
              <a:pPr/>
              <a:t>9/12/2023</a:t>
            </a:fld>
            <a:endParaRPr lang="en-US"/>
          </a:p>
        </p:txBody>
      </p:sp>
      <p:sp>
        <p:nvSpPr>
          <p:cNvPr id="5" name="Segnaposto piè di pagina 4">
            <a:extLst>
              <a:ext uri="{FF2B5EF4-FFF2-40B4-BE49-F238E27FC236}">
                <a16:creationId xmlns:a16="http://schemas.microsoft.com/office/drawing/2014/main" id="{1F1F09C5-1C11-BB89-6ED0-B8E50E2B57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egnaposto numero diapositiva 5">
            <a:extLst>
              <a:ext uri="{FF2B5EF4-FFF2-40B4-BE49-F238E27FC236}">
                <a16:creationId xmlns:a16="http://schemas.microsoft.com/office/drawing/2014/main" id="{41AEDE4E-4AD6-E963-E028-51120A3121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CE569E-9B7C-4CB9-AB80-C0841F922CFF}" type="slidenum">
              <a:rPr lang="en-US" smtClean="0"/>
              <a:pPr/>
              <a:t>‹N›</a:t>
            </a:fld>
            <a:endParaRPr lang="en-US"/>
          </a:p>
        </p:txBody>
      </p:sp>
    </p:spTree>
    <p:extLst>
      <p:ext uri="{BB962C8B-B14F-4D97-AF65-F5344CB8AC3E}">
        <p14:creationId xmlns:p14="http://schemas.microsoft.com/office/powerpoint/2010/main" val="32915162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wipe dir="d"/>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microsoft.com/office/2007/relationships/hdphoto" Target="../media/hdphoto1.wdp"/><Relationship Id="rId4" Type="http://schemas.openxmlformats.org/officeDocument/2006/relationships/diagramData" Target="../diagrams/data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asellaDiTesto 4">
            <a:extLst>
              <a:ext uri="{FF2B5EF4-FFF2-40B4-BE49-F238E27FC236}">
                <a16:creationId xmlns:a16="http://schemas.microsoft.com/office/drawing/2014/main" id="{7864CDCE-CBF8-AC07-674F-885B49328718}"/>
              </a:ext>
            </a:extLst>
          </p:cNvPr>
          <p:cNvSpPr txBox="1"/>
          <p:nvPr/>
        </p:nvSpPr>
        <p:spPr>
          <a:xfrm>
            <a:off x="1113809" y="701749"/>
            <a:ext cx="4571999" cy="5550195"/>
          </a:xfrm>
          <a:prstGeom prst="rect">
            <a:avLst/>
          </a:prstGeom>
        </p:spPr>
        <p:txBody>
          <a:bodyPr vert="horz" lIns="91440" tIns="45720" rIns="91440" bIns="45720" rtlCol="0" anchor="t">
            <a:normAutofit fontScale="70000" lnSpcReduction="20000"/>
          </a:bodyPr>
          <a:lstStyle/>
          <a:p>
            <a:pPr algn="ctr">
              <a:lnSpc>
                <a:spcPct val="170000"/>
              </a:lnSpc>
            </a:pPr>
            <a:endParaRPr lang="it-IT" sz="4600" b="1" i="1" dirty="0">
              <a:solidFill>
                <a:schemeClr val="accent1">
                  <a:lumMod val="75000"/>
                </a:schemeClr>
              </a:solidFill>
              <a:latin typeface="Garamond" panose="02020404030301010803" pitchFamily="18" charset="0"/>
            </a:endParaRPr>
          </a:p>
          <a:p>
            <a:pPr>
              <a:lnSpc>
                <a:spcPct val="170000"/>
              </a:lnSpc>
            </a:pPr>
            <a:r>
              <a:rPr lang="it-IT" sz="4600" b="1" dirty="0">
                <a:solidFill>
                  <a:schemeClr val="accent1">
                    <a:lumMod val="75000"/>
                  </a:schemeClr>
                </a:solidFill>
                <a:latin typeface="Garamond" panose="02020404030301010803" pitchFamily="18" charset="0"/>
              </a:rPr>
              <a:t>RISULTATI CONSEGUITI NELL’AMBITO DEL </a:t>
            </a:r>
          </a:p>
          <a:p>
            <a:pPr>
              <a:lnSpc>
                <a:spcPct val="170000"/>
              </a:lnSpc>
            </a:pPr>
            <a:r>
              <a:rPr lang="it-IT" sz="4600" b="1" dirty="0">
                <a:solidFill>
                  <a:schemeClr val="accent1">
                    <a:lumMod val="75000"/>
                  </a:schemeClr>
                </a:solidFill>
                <a:latin typeface="Garamond" panose="02020404030301010803" pitchFamily="18" charset="0"/>
              </a:rPr>
              <a:t>PROGETTO NEXT GENERATION U.P.P.</a:t>
            </a:r>
          </a:p>
          <a:p>
            <a:endParaRPr lang="it-IT" sz="4600" b="1" dirty="0">
              <a:solidFill>
                <a:schemeClr val="accent1">
                  <a:lumMod val="75000"/>
                </a:schemeClr>
              </a:solidFill>
              <a:latin typeface="Garamond" panose="02020404030301010803" pitchFamily="18" charset="0"/>
            </a:endParaRPr>
          </a:p>
          <a:p>
            <a:br>
              <a:rPr lang="it-IT" sz="4000" dirty="0">
                <a:solidFill>
                  <a:schemeClr val="accent1">
                    <a:lumMod val="75000"/>
                  </a:schemeClr>
                </a:solidFill>
                <a:effectLst/>
                <a:latin typeface="Garamond" panose="02020404030301010803" pitchFamily="18" charset="0"/>
              </a:rPr>
            </a:br>
            <a:r>
              <a:rPr lang="it-IT" dirty="0">
                <a:solidFill>
                  <a:schemeClr val="accent1">
                    <a:lumMod val="75000"/>
                  </a:schemeClr>
                </a:solidFill>
                <a:effectLst/>
                <a:latin typeface="Garamond" panose="02020404030301010803" pitchFamily="18" charset="0"/>
              </a:rPr>
              <a:t>Prof. Luca Passanante – </a:t>
            </a:r>
            <a:r>
              <a:rPr lang="it-IT" dirty="0" err="1">
                <a:solidFill>
                  <a:schemeClr val="accent1">
                    <a:lumMod val="75000"/>
                  </a:schemeClr>
                </a:solidFill>
                <a:effectLst/>
                <a:latin typeface="Garamond" panose="02020404030301010803" pitchFamily="18" charset="0"/>
              </a:rPr>
              <a:t>Universita</a:t>
            </a:r>
            <a:r>
              <a:rPr lang="it-IT" dirty="0">
                <a:solidFill>
                  <a:schemeClr val="accent1">
                    <a:lumMod val="75000"/>
                  </a:schemeClr>
                </a:solidFill>
                <a:effectLst/>
                <a:latin typeface="Garamond" panose="02020404030301010803" pitchFamily="18" charset="0"/>
              </a:rPr>
              <a:t>̀ degli Studi di Brescia </a:t>
            </a:r>
            <a:endParaRPr lang="it-IT" dirty="0">
              <a:solidFill>
                <a:schemeClr val="accent1">
                  <a:lumMod val="75000"/>
                </a:schemeClr>
              </a:solidFill>
              <a:effectLst/>
            </a:endParaRPr>
          </a:p>
          <a:p>
            <a:endParaRPr lang="it-IT" sz="5400" dirty="0">
              <a:effectLst/>
            </a:endParaRPr>
          </a:p>
        </p:txBody>
      </p:sp>
      <p:grpSp>
        <p:nvGrpSpPr>
          <p:cNvPr id="28" name="Group 27">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29" name="Rectangle 28">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Immagine 19" descr="Immagine che contiene testo, Carattere, logo, emblema&#10;&#10;Descrizione generata automaticamente">
            <a:extLst>
              <a:ext uri="{FF2B5EF4-FFF2-40B4-BE49-F238E27FC236}">
                <a16:creationId xmlns:a16="http://schemas.microsoft.com/office/drawing/2014/main" id="{B0133204-CA6C-5786-723B-CDA54D34CC02}"/>
              </a:ext>
            </a:extLst>
          </p:cNvPr>
          <p:cNvPicPr>
            <a:picLocks noChangeAspect="1"/>
          </p:cNvPicPr>
          <p:nvPr/>
        </p:nvPicPr>
        <p:blipFill rotWithShape="1">
          <a:blip r:embed="rId3"/>
          <a:srcRect b="7499"/>
          <a:stretch/>
        </p:blipFill>
        <p:spPr>
          <a:xfrm>
            <a:off x="7320412" y="1023410"/>
            <a:ext cx="2740162" cy="1184961"/>
          </a:xfrm>
          <a:prstGeom prst="rect">
            <a:avLst/>
          </a:prstGeom>
        </p:spPr>
      </p:pic>
      <p:pic>
        <p:nvPicPr>
          <p:cNvPr id="1025" name="Picture 1" descr="page1image6496592">
            <a:extLst>
              <a:ext uri="{FF2B5EF4-FFF2-40B4-BE49-F238E27FC236}">
                <a16:creationId xmlns:a16="http://schemas.microsoft.com/office/drawing/2014/main" id="{304C9BD1-BF8C-67C2-E154-92EE7D3039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5136" y="2388270"/>
            <a:ext cx="4043748" cy="101781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ge1image6496800">
            <a:extLst>
              <a:ext uri="{FF2B5EF4-FFF2-40B4-BE49-F238E27FC236}">
                <a16:creationId xmlns:a16="http://schemas.microsoft.com/office/drawing/2014/main" id="{ED4073CA-A932-EBD5-16E3-107F84994F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4990" y="3351911"/>
            <a:ext cx="4028630" cy="101400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age1image6503248">
            <a:extLst>
              <a:ext uri="{FF2B5EF4-FFF2-40B4-BE49-F238E27FC236}">
                <a16:creationId xmlns:a16="http://schemas.microsoft.com/office/drawing/2014/main" id="{3F929530-C075-2E0A-04AC-33F47B3EC3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4990" y="4269711"/>
            <a:ext cx="3978110" cy="1001293"/>
          </a:xfrm>
          <a:prstGeom prst="rect">
            <a:avLst/>
          </a:prstGeom>
          <a:noFill/>
          <a:extLst>
            <a:ext uri="{909E8E84-426E-40DD-AFC4-6F175D3DCCD1}">
              <a14:hiddenFill xmlns:a14="http://schemas.microsoft.com/office/drawing/2010/main">
                <a:solidFill>
                  <a:srgbClr val="FFFFFF"/>
                </a:solidFill>
              </a14:hiddenFill>
            </a:ext>
          </a:extLst>
        </p:spPr>
      </p:pic>
      <p:sp>
        <p:nvSpPr>
          <p:cNvPr id="9" name="CasellaDiTesto 8">
            <a:extLst>
              <a:ext uri="{FF2B5EF4-FFF2-40B4-BE49-F238E27FC236}">
                <a16:creationId xmlns:a16="http://schemas.microsoft.com/office/drawing/2014/main" id="{78F2AF15-54E9-A183-B34F-352821712268}"/>
              </a:ext>
            </a:extLst>
          </p:cNvPr>
          <p:cNvSpPr txBox="1"/>
          <p:nvPr/>
        </p:nvSpPr>
        <p:spPr>
          <a:xfrm>
            <a:off x="11988800" y="2159000"/>
            <a:ext cx="184731" cy="369332"/>
          </a:xfrm>
          <a:prstGeom prst="rect">
            <a:avLst/>
          </a:prstGeom>
          <a:noFill/>
        </p:spPr>
        <p:txBody>
          <a:bodyPr wrap="none" rtlCol="0">
            <a:spAutoFit/>
          </a:bodyPr>
          <a:lstStyle/>
          <a:p>
            <a:endParaRPr lang="it-IT" dirty="0"/>
          </a:p>
        </p:txBody>
      </p:sp>
      <p:pic>
        <p:nvPicPr>
          <p:cNvPr id="13" name="Immagine 12" descr="Immagine che contiene testo, Carattere, linea, schermata&#10;&#10;Descrizione generata automaticamente">
            <a:extLst>
              <a:ext uri="{FF2B5EF4-FFF2-40B4-BE49-F238E27FC236}">
                <a16:creationId xmlns:a16="http://schemas.microsoft.com/office/drawing/2014/main" id="{946F330A-6679-ED45-70E5-765E945F3CF7}"/>
              </a:ext>
            </a:extLst>
          </p:cNvPr>
          <p:cNvPicPr>
            <a:picLocks noChangeAspect="1"/>
          </p:cNvPicPr>
          <p:nvPr/>
        </p:nvPicPr>
        <p:blipFill>
          <a:blip r:embed="rId7"/>
          <a:stretch>
            <a:fillRect/>
          </a:stretch>
        </p:blipFill>
        <p:spPr>
          <a:xfrm>
            <a:off x="5685809" y="5601702"/>
            <a:ext cx="6009368" cy="815861"/>
          </a:xfrm>
          <a:prstGeom prst="rect">
            <a:avLst/>
          </a:prstGeom>
        </p:spPr>
      </p:pic>
    </p:spTree>
    <p:extLst>
      <p:ext uri="{BB962C8B-B14F-4D97-AF65-F5344CB8AC3E}">
        <p14:creationId xmlns:p14="http://schemas.microsoft.com/office/powerpoint/2010/main" val="147998737"/>
      </p:ext>
    </p:extLst>
  </p:cSld>
  <p:clrMapOvr>
    <a:masterClrMapping/>
  </p:clrMapOvr>
  <p:transition spd="slow">
    <p:wipe dir="d"/>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727889" y="445869"/>
            <a:ext cx="9414024" cy="1384995"/>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RIORGANIZZAZIONE DEL LAVORO DEGLI UFFICI GIUDIZIARI PER LA DEFINIZIONE ANTICIPATA DEI PROCEDIMENTI IN MATERIA DI REATI STRADALI</a:t>
            </a:r>
          </a:p>
        </p:txBody>
      </p:sp>
      <p:sp>
        <p:nvSpPr>
          <p:cNvPr id="16" name="CasellaDiTesto 15">
            <a:extLst>
              <a:ext uri="{FF2B5EF4-FFF2-40B4-BE49-F238E27FC236}">
                <a16:creationId xmlns:a16="http://schemas.microsoft.com/office/drawing/2014/main" id="{D61E7C5E-14E2-2131-F9CE-AE90B474AE83}"/>
              </a:ext>
            </a:extLst>
          </p:cNvPr>
          <p:cNvSpPr txBox="1"/>
          <p:nvPr/>
        </p:nvSpPr>
        <p:spPr>
          <a:xfrm>
            <a:off x="2004394" y="2303582"/>
            <a:ext cx="8861015" cy="1323439"/>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Ideazione e strutturazione di un modello standardizzato per la gestione dei procedimenti penali per reati attinenti alla circolazione stradale (artt. 186 e 187 C.d.S.) </a:t>
            </a:r>
          </a:p>
          <a:p>
            <a:r>
              <a:rPr lang="it-IT" sz="2000" dirty="0">
                <a:solidFill>
                  <a:schemeClr val="accent1">
                    <a:lumMod val="50000"/>
                  </a:schemeClr>
                </a:solidFill>
                <a:latin typeface="Garamond" panose="02020404030301010803" pitchFamily="18" charset="0"/>
                <a:sym typeface="Wingdings" panose="05000000000000000000" pitchFamily="2" charset="2"/>
              </a:rPr>
              <a:t> </a:t>
            </a:r>
            <a:r>
              <a:rPr lang="it-IT" sz="2000" dirty="0">
                <a:solidFill>
                  <a:schemeClr val="accent1">
                    <a:lumMod val="50000"/>
                  </a:schemeClr>
                </a:solidFill>
                <a:latin typeface="Garamond" panose="02020404030301010803" pitchFamily="18" charset="0"/>
              </a:rPr>
              <a:t>definizione degli stessi con decreto penale di condanna con pena già convertita in lavori di pubblica utilità, al fine di ridurre le opposizioni allo stesso decreto penale</a:t>
            </a:r>
          </a:p>
        </p:txBody>
      </p:sp>
      <p:sp>
        <p:nvSpPr>
          <p:cNvPr id="6" name="CasellaDiTesto 5">
            <a:extLst>
              <a:ext uri="{FF2B5EF4-FFF2-40B4-BE49-F238E27FC236}">
                <a16:creationId xmlns:a16="http://schemas.microsoft.com/office/drawing/2014/main" id="{99478DE3-F12A-9A25-B10D-426FA33F5F07}"/>
              </a:ext>
            </a:extLst>
          </p:cNvPr>
          <p:cNvSpPr txBox="1"/>
          <p:nvPr/>
        </p:nvSpPr>
        <p:spPr>
          <a:xfrm>
            <a:off x="2004394" y="4478083"/>
            <a:ext cx="9006506" cy="1323439"/>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Elaborazione di un Protocollo congiunto tra tutti i soggetti istituzionali interessati (Giudici, Pubblici ministeri e Difensori) affinché possano essere formulate linee guida volte a creare una sostanziale parentesi interlocutoria volta al raggiungimento dell’accordo sulla conversione</a:t>
            </a:r>
          </a:p>
        </p:txBody>
      </p:sp>
      <p:sp>
        <p:nvSpPr>
          <p:cNvPr id="7" name="Freccia in giù 6">
            <a:extLst>
              <a:ext uri="{FF2B5EF4-FFF2-40B4-BE49-F238E27FC236}">
                <a16:creationId xmlns:a16="http://schemas.microsoft.com/office/drawing/2014/main" id="{A89EA4B8-0551-8799-FBA2-ED006EF7D8B5}"/>
              </a:ext>
            </a:extLst>
          </p:cNvPr>
          <p:cNvSpPr/>
          <p:nvPr/>
        </p:nvSpPr>
        <p:spPr>
          <a:xfrm>
            <a:off x="5109809" y="3832614"/>
            <a:ext cx="2795675" cy="479279"/>
          </a:xfrm>
          <a:prstGeom prst="downArrow">
            <a:avLst/>
          </a:prstGeom>
          <a:gradFill flip="none" rotWithShape="1">
            <a:gsLst>
              <a:gs pos="0">
                <a:srgbClr val="F2B300">
                  <a:tint val="66000"/>
                  <a:satMod val="160000"/>
                </a:srgbClr>
              </a:gs>
              <a:gs pos="50000">
                <a:srgbClr val="F2B300">
                  <a:tint val="44500"/>
                  <a:satMod val="160000"/>
                </a:srgbClr>
              </a:gs>
              <a:gs pos="100000">
                <a:srgbClr val="F2B300">
                  <a:tint val="23500"/>
                  <a:satMod val="16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2" name="Elemento grafico 11" descr="Giudice (femminile) con riempimento a tinta unita">
            <a:extLst>
              <a:ext uri="{FF2B5EF4-FFF2-40B4-BE49-F238E27FC236}">
                <a16:creationId xmlns:a16="http://schemas.microsoft.com/office/drawing/2014/main" id="{73F25DCF-B1C7-2048-B80F-E279B0079D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8759" y="3563683"/>
            <a:ext cx="914400" cy="914400"/>
          </a:xfrm>
          <a:prstGeom prst="rect">
            <a:avLst/>
          </a:prstGeom>
        </p:spPr>
      </p:pic>
    </p:spTree>
    <p:extLst>
      <p:ext uri="{BB962C8B-B14F-4D97-AF65-F5344CB8AC3E}">
        <p14:creationId xmlns:p14="http://schemas.microsoft.com/office/powerpoint/2010/main" val="504837011"/>
      </p:ext>
    </p:extLst>
  </p:cSld>
  <p:clrMapOvr>
    <a:masterClrMapping/>
  </p:clrMapOvr>
  <p:transition spd="slow">
    <p:wipe dir="d"/>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ttangolo 20">
            <a:extLst>
              <a:ext uri="{FF2B5EF4-FFF2-40B4-BE49-F238E27FC236}">
                <a16:creationId xmlns:a16="http://schemas.microsoft.com/office/drawing/2014/main" id="{235A91E9-540F-21B1-3AAF-58E122CF6430}"/>
              </a:ext>
            </a:extLst>
          </p:cNvPr>
          <p:cNvSpPr/>
          <p:nvPr/>
        </p:nvSpPr>
        <p:spPr>
          <a:xfrm>
            <a:off x="4394521" y="2944591"/>
            <a:ext cx="3553758" cy="437523"/>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a:extLst>
              <a:ext uri="{FF2B5EF4-FFF2-40B4-BE49-F238E27FC236}">
                <a16:creationId xmlns:a16="http://schemas.microsoft.com/office/drawing/2014/main" id="{3050B9C0-F8DF-9782-A93A-F51342EC5B3F}"/>
              </a:ext>
            </a:extLst>
          </p:cNvPr>
          <p:cNvSpPr/>
          <p:nvPr/>
        </p:nvSpPr>
        <p:spPr>
          <a:xfrm>
            <a:off x="3006498" y="3352826"/>
            <a:ext cx="6201669" cy="2836767"/>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451385" y="299271"/>
            <a:ext cx="941402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DEMATERIALIZZAZIONE DEI FASCICOLI</a:t>
            </a:r>
          </a:p>
        </p:txBody>
      </p:sp>
      <p:sp>
        <p:nvSpPr>
          <p:cNvPr id="16" name="CasellaDiTesto 15">
            <a:extLst>
              <a:ext uri="{FF2B5EF4-FFF2-40B4-BE49-F238E27FC236}">
                <a16:creationId xmlns:a16="http://schemas.microsoft.com/office/drawing/2014/main" id="{D61E7C5E-14E2-2131-F9CE-AE90B474AE83}"/>
              </a:ext>
            </a:extLst>
          </p:cNvPr>
          <p:cNvSpPr txBox="1"/>
          <p:nvPr/>
        </p:nvSpPr>
        <p:spPr>
          <a:xfrm>
            <a:off x="3516226" y="4172386"/>
            <a:ext cx="5310349" cy="1938992"/>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i. Nomina del rappresentante comune degli azionisti e dei possessori delle azioni di risparmio </a:t>
            </a:r>
          </a:p>
          <a:p>
            <a:r>
              <a:rPr lang="it-IT" sz="2000" dirty="0">
                <a:solidFill>
                  <a:schemeClr val="accent1">
                    <a:lumMod val="50000"/>
                  </a:schemeClr>
                </a:solidFill>
                <a:latin typeface="Garamond" panose="02020404030301010803" pitchFamily="18" charset="0"/>
              </a:rPr>
              <a:t>ii. Ricorsi al Giudice del Registro</a:t>
            </a:r>
          </a:p>
          <a:p>
            <a:r>
              <a:rPr lang="it-IT" sz="2000" dirty="0">
                <a:solidFill>
                  <a:schemeClr val="accent1">
                    <a:lumMod val="50000"/>
                  </a:schemeClr>
                </a:solidFill>
                <a:latin typeface="Garamond" panose="02020404030301010803" pitchFamily="18" charset="0"/>
              </a:rPr>
              <a:t>iii. Liquidazione società di persone</a:t>
            </a:r>
          </a:p>
          <a:p>
            <a:r>
              <a:rPr lang="it-IT" sz="2000" dirty="0">
                <a:solidFill>
                  <a:schemeClr val="accent1">
                    <a:lumMod val="50000"/>
                  </a:schemeClr>
                </a:solidFill>
                <a:latin typeface="Garamond" panose="02020404030301010803" pitchFamily="18" charset="0"/>
              </a:rPr>
              <a:t>iv. Liquidazione del compenso degli arbitri</a:t>
            </a:r>
          </a:p>
          <a:p>
            <a:r>
              <a:rPr lang="it-IT" sz="2000" dirty="0">
                <a:solidFill>
                  <a:schemeClr val="accent1">
                    <a:lumMod val="50000"/>
                  </a:schemeClr>
                </a:solidFill>
                <a:latin typeface="Garamond" panose="02020404030301010803" pitchFamily="18" charset="0"/>
              </a:rPr>
              <a:t>v. Nomina di esperto</a:t>
            </a:r>
          </a:p>
        </p:txBody>
      </p:sp>
      <p:sp>
        <p:nvSpPr>
          <p:cNvPr id="5" name="CasellaDiTesto 4">
            <a:extLst>
              <a:ext uri="{FF2B5EF4-FFF2-40B4-BE49-F238E27FC236}">
                <a16:creationId xmlns:a16="http://schemas.microsoft.com/office/drawing/2014/main" id="{90583E96-AEB3-DC0F-02CD-5D95A2471AF7}"/>
              </a:ext>
            </a:extLst>
          </p:cNvPr>
          <p:cNvSpPr txBox="1"/>
          <p:nvPr/>
        </p:nvSpPr>
        <p:spPr>
          <a:xfrm>
            <a:off x="3035098" y="3475678"/>
            <a:ext cx="6272604" cy="707886"/>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Sez. V civile del Tribunale di Brescia, specializzata in materia d’impresa, con riferimento ai seguenti procedimenti:</a:t>
            </a:r>
          </a:p>
        </p:txBody>
      </p:sp>
      <p:sp>
        <p:nvSpPr>
          <p:cNvPr id="10" name="CasellaDiTesto 9">
            <a:extLst>
              <a:ext uri="{FF2B5EF4-FFF2-40B4-BE49-F238E27FC236}">
                <a16:creationId xmlns:a16="http://schemas.microsoft.com/office/drawing/2014/main" id="{19AD88D0-C58D-15C3-DA65-A733DF202DA5}"/>
              </a:ext>
            </a:extLst>
          </p:cNvPr>
          <p:cNvSpPr txBox="1"/>
          <p:nvPr/>
        </p:nvSpPr>
        <p:spPr>
          <a:xfrm>
            <a:off x="1838895" y="1212290"/>
            <a:ext cx="9025498" cy="1446550"/>
          </a:xfrm>
          <a:prstGeom prst="rect">
            <a:avLst/>
          </a:prstGeom>
          <a:noFill/>
        </p:spPr>
        <p:txBody>
          <a:bodyPr wrap="square">
            <a:spAutoFit/>
          </a:bodyPr>
          <a:lstStyle/>
          <a:p>
            <a:r>
              <a:rPr lang="it-IT" sz="2200" dirty="0">
                <a:solidFill>
                  <a:schemeClr val="accent1">
                    <a:lumMod val="50000"/>
                  </a:schemeClr>
                </a:solidFill>
                <a:latin typeface="Garamond" panose="02020404030301010803" pitchFamily="18" charset="0"/>
              </a:rPr>
              <a:t>Protocollo interno per la completa dematerializzazione dei fascicoli dei processi con le seguenti caratteristiche:</a:t>
            </a:r>
          </a:p>
          <a:p>
            <a:pPr marL="457200" indent="-457200">
              <a:buAutoNum type="arabicPeriod"/>
            </a:pPr>
            <a:r>
              <a:rPr lang="it-IT" sz="2200" dirty="0">
                <a:solidFill>
                  <a:schemeClr val="accent1">
                    <a:lumMod val="50000"/>
                  </a:schemeClr>
                </a:solidFill>
                <a:latin typeface="Garamond" panose="02020404030301010803" pitchFamily="18" charset="0"/>
              </a:rPr>
              <a:t>semplificazione del procedimento </a:t>
            </a:r>
          </a:p>
          <a:p>
            <a:pPr marL="457200" indent="-457200">
              <a:buAutoNum type="arabicPeriod"/>
            </a:pPr>
            <a:r>
              <a:rPr lang="it-IT" sz="2200" dirty="0">
                <a:solidFill>
                  <a:schemeClr val="accent1">
                    <a:lumMod val="50000"/>
                  </a:schemeClr>
                </a:solidFill>
                <a:latin typeface="Garamond" panose="02020404030301010803" pitchFamily="18" charset="0"/>
              </a:rPr>
              <a:t>assenza o forte attenuazione del contraddittorio</a:t>
            </a:r>
          </a:p>
        </p:txBody>
      </p:sp>
      <p:sp>
        <p:nvSpPr>
          <p:cNvPr id="20" name="CasellaDiTesto 19">
            <a:extLst>
              <a:ext uri="{FF2B5EF4-FFF2-40B4-BE49-F238E27FC236}">
                <a16:creationId xmlns:a16="http://schemas.microsoft.com/office/drawing/2014/main" id="{C7201D5D-E1A7-B913-70CF-208BE353251C}"/>
              </a:ext>
            </a:extLst>
          </p:cNvPr>
          <p:cNvSpPr txBox="1"/>
          <p:nvPr/>
        </p:nvSpPr>
        <p:spPr>
          <a:xfrm>
            <a:off x="4652197" y="2944591"/>
            <a:ext cx="3400926" cy="430887"/>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r>
              <a:rPr lang="it-IT" sz="2200" b="1" dirty="0">
                <a:solidFill>
                  <a:srgbClr val="002060"/>
                </a:solidFill>
                <a:latin typeface="Garamond" panose="02020404030301010803" pitchFamily="18" charset="0"/>
              </a:rPr>
              <a:t>SPERIMENTAZIONE</a:t>
            </a:r>
            <a:endParaRPr lang="it-IT" sz="2200" b="1" dirty="0">
              <a:solidFill>
                <a:srgbClr val="002060"/>
              </a:solidFill>
            </a:endParaRPr>
          </a:p>
        </p:txBody>
      </p:sp>
      <p:pic>
        <p:nvPicPr>
          <p:cNvPr id="18" name="Elemento grafico 17" descr="Libri con riempimento a tinta unita">
            <a:extLst>
              <a:ext uri="{FF2B5EF4-FFF2-40B4-BE49-F238E27FC236}">
                <a16:creationId xmlns:a16="http://schemas.microsoft.com/office/drawing/2014/main" id="{F61FEC2F-988B-7C42-A5A6-847A9B99C7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91237" y="3864813"/>
            <a:ext cx="834244" cy="834244"/>
          </a:xfrm>
          <a:prstGeom prst="rect">
            <a:avLst/>
          </a:prstGeom>
        </p:spPr>
      </p:pic>
    </p:spTree>
    <p:extLst>
      <p:ext uri="{BB962C8B-B14F-4D97-AF65-F5344CB8AC3E}">
        <p14:creationId xmlns:p14="http://schemas.microsoft.com/office/powerpoint/2010/main" val="706685102"/>
      </p:ext>
    </p:extLst>
  </p:cSld>
  <p:clrMapOvr>
    <a:masterClrMapping/>
  </p:clrMapOvr>
  <p:transition spd="slow">
    <p:wipe dir="d"/>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451385" y="299271"/>
            <a:ext cx="9414024"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RIMODULAZIONE DELL’OFFERTA FORMATIVA UNIVERSITARIA</a:t>
            </a:r>
          </a:p>
        </p:txBody>
      </p:sp>
      <p:sp>
        <p:nvSpPr>
          <p:cNvPr id="10" name="CasellaDiTesto 9">
            <a:extLst>
              <a:ext uri="{FF2B5EF4-FFF2-40B4-BE49-F238E27FC236}">
                <a16:creationId xmlns:a16="http://schemas.microsoft.com/office/drawing/2014/main" id="{19AD88D0-C58D-15C3-DA65-A733DF202DA5}"/>
              </a:ext>
            </a:extLst>
          </p:cNvPr>
          <p:cNvSpPr txBox="1"/>
          <p:nvPr/>
        </p:nvSpPr>
        <p:spPr>
          <a:xfrm>
            <a:off x="2134229" y="1334884"/>
            <a:ext cx="9025498" cy="430887"/>
          </a:xfrm>
          <a:prstGeom prst="rect">
            <a:avLst/>
          </a:prstGeom>
          <a:noFill/>
        </p:spPr>
        <p:txBody>
          <a:bodyPr wrap="square">
            <a:spAutoFit/>
          </a:bodyPr>
          <a:lstStyle/>
          <a:p>
            <a:r>
              <a:rPr lang="it-IT" sz="2200" dirty="0">
                <a:solidFill>
                  <a:schemeClr val="accent1">
                    <a:lumMod val="50000"/>
                  </a:schemeClr>
                </a:solidFill>
                <a:latin typeface="Garamond" panose="02020404030301010803" pitchFamily="18" charset="0"/>
              </a:rPr>
              <a:t>Studio ed elaborazione di nuove modalità di formazione del giurista</a:t>
            </a:r>
          </a:p>
        </p:txBody>
      </p:sp>
      <p:grpSp>
        <p:nvGrpSpPr>
          <p:cNvPr id="30" name="Gruppo 29">
            <a:extLst>
              <a:ext uri="{FF2B5EF4-FFF2-40B4-BE49-F238E27FC236}">
                <a16:creationId xmlns:a16="http://schemas.microsoft.com/office/drawing/2014/main" id="{AD84116B-F290-6296-A457-ED8FAACCE26F}"/>
              </a:ext>
            </a:extLst>
          </p:cNvPr>
          <p:cNvGrpSpPr/>
          <p:nvPr/>
        </p:nvGrpSpPr>
        <p:grpSpPr>
          <a:xfrm>
            <a:off x="2056299" y="1851757"/>
            <a:ext cx="8235456" cy="981276"/>
            <a:chOff x="2134229" y="2509735"/>
            <a:chExt cx="8235456" cy="1321119"/>
          </a:xfrm>
        </p:grpSpPr>
        <p:sp>
          <p:nvSpPr>
            <p:cNvPr id="12" name="Rettangolo 11">
              <a:extLst>
                <a:ext uri="{FF2B5EF4-FFF2-40B4-BE49-F238E27FC236}">
                  <a16:creationId xmlns:a16="http://schemas.microsoft.com/office/drawing/2014/main" id="{7F50E075-1A6E-473D-C3A7-342DBDD17730}"/>
                </a:ext>
              </a:extLst>
            </p:cNvPr>
            <p:cNvSpPr/>
            <p:nvPr/>
          </p:nvSpPr>
          <p:spPr>
            <a:xfrm>
              <a:off x="2134229" y="2509735"/>
              <a:ext cx="8235456" cy="1321119"/>
            </a:xfrm>
            <a:prstGeom prst="rect">
              <a:avLst/>
            </a:prstGeom>
            <a:solidFill>
              <a:srgbClr val="FFF1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pentagono 8">
              <a:extLst>
                <a:ext uri="{FF2B5EF4-FFF2-40B4-BE49-F238E27FC236}">
                  <a16:creationId xmlns:a16="http://schemas.microsoft.com/office/drawing/2014/main" id="{D10ADCD5-13E2-DA0F-E391-BAF96C5DA9D3}"/>
                </a:ext>
              </a:extLst>
            </p:cNvPr>
            <p:cNvSpPr/>
            <p:nvPr/>
          </p:nvSpPr>
          <p:spPr>
            <a:xfrm>
              <a:off x="2134229" y="2509735"/>
              <a:ext cx="1465005" cy="1321119"/>
            </a:xfrm>
            <a:prstGeom prst="homePlate">
              <a:avLst/>
            </a:prstGeom>
            <a:solidFill>
              <a:srgbClr val="FFD6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6B3D6508-2604-9F3D-DBAF-7AE2BF30639D}"/>
                </a:ext>
              </a:extLst>
            </p:cNvPr>
            <p:cNvSpPr txBox="1"/>
            <p:nvPr/>
          </p:nvSpPr>
          <p:spPr>
            <a:xfrm>
              <a:off x="2401165" y="2883159"/>
              <a:ext cx="818148" cy="430887"/>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SSPL</a:t>
              </a:r>
            </a:p>
          </p:txBody>
        </p:sp>
        <p:sp>
          <p:nvSpPr>
            <p:cNvPr id="23" name="CasellaDiTesto 22">
              <a:extLst>
                <a:ext uri="{FF2B5EF4-FFF2-40B4-BE49-F238E27FC236}">
                  <a16:creationId xmlns:a16="http://schemas.microsoft.com/office/drawing/2014/main" id="{51405D0A-7C25-9357-84B1-883A1CF779AE}"/>
                </a:ext>
              </a:extLst>
            </p:cNvPr>
            <p:cNvSpPr txBox="1"/>
            <p:nvPr/>
          </p:nvSpPr>
          <p:spPr>
            <a:xfrm>
              <a:off x="3935657" y="2533026"/>
              <a:ext cx="6097604" cy="1243105"/>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nuova organizzazione che rimedi agli attuali punti di debolezza delle scuole e sia in grado di formare un “giurista poliedrico”, che vanti competenze trasversali </a:t>
              </a:r>
            </a:p>
          </p:txBody>
        </p:sp>
      </p:grpSp>
      <p:grpSp>
        <p:nvGrpSpPr>
          <p:cNvPr id="42" name="Gruppo 41">
            <a:extLst>
              <a:ext uri="{FF2B5EF4-FFF2-40B4-BE49-F238E27FC236}">
                <a16:creationId xmlns:a16="http://schemas.microsoft.com/office/drawing/2014/main" id="{4790F5F6-6219-B22C-0448-4D66D335B0CD}"/>
              </a:ext>
            </a:extLst>
          </p:cNvPr>
          <p:cNvGrpSpPr/>
          <p:nvPr/>
        </p:nvGrpSpPr>
        <p:grpSpPr>
          <a:xfrm>
            <a:off x="2040669" y="2913625"/>
            <a:ext cx="8235456" cy="1876099"/>
            <a:chOff x="2040669" y="2837425"/>
            <a:chExt cx="8235456" cy="1876099"/>
          </a:xfrm>
        </p:grpSpPr>
        <p:sp>
          <p:nvSpPr>
            <p:cNvPr id="24" name="Rettangolo 23">
              <a:extLst>
                <a:ext uri="{FF2B5EF4-FFF2-40B4-BE49-F238E27FC236}">
                  <a16:creationId xmlns:a16="http://schemas.microsoft.com/office/drawing/2014/main" id="{D0E256E5-3BDE-8787-225A-2C19AEFCD786}"/>
                </a:ext>
              </a:extLst>
            </p:cNvPr>
            <p:cNvSpPr/>
            <p:nvPr/>
          </p:nvSpPr>
          <p:spPr>
            <a:xfrm>
              <a:off x="2040669" y="2848204"/>
              <a:ext cx="8235456" cy="1865320"/>
            </a:xfrm>
            <a:prstGeom prst="rect">
              <a:avLst/>
            </a:prstGeom>
            <a:solidFill>
              <a:srgbClr val="FFF1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CasellaDiTesto 26">
              <a:extLst>
                <a:ext uri="{FF2B5EF4-FFF2-40B4-BE49-F238E27FC236}">
                  <a16:creationId xmlns:a16="http://schemas.microsoft.com/office/drawing/2014/main" id="{7AD05D8D-D373-356A-D641-CFD37D75FFBD}"/>
                </a:ext>
              </a:extLst>
            </p:cNvPr>
            <p:cNvSpPr txBox="1"/>
            <p:nvPr/>
          </p:nvSpPr>
          <p:spPr>
            <a:xfrm>
              <a:off x="3867353" y="3046479"/>
              <a:ext cx="6268348" cy="923330"/>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riorganizzazione del corso di laurea triennale in “Scienze giuridiche” e del corso di laurea magistrale in “Scienze giuridiche dell’innovazione”</a:t>
              </a:r>
            </a:p>
          </p:txBody>
        </p:sp>
        <p:sp>
          <p:nvSpPr>
            <p:cNvPr id="34" name="Freccia a pentagono 33">
              <a:extLst>
                <a:ext uri="{FF2B5EF4-FFF2-40B4-BE49-F238E27FC236}">
                  <a16:creationId xmlns:a16="http://schemas.microsoft.com/office/drawing/2014/main" id="{F73718A3-F4BF-5742-5D99-289FB886548D}"/>
                </a:ext>
              </a:extLst>
            </p:cNvPr>
            <p:cNvSpPr/>
            <p:nvPr/>
          </p:nvSpPr>
          <p:spPr>
            <a:xfrm>
              <a:off x="2056299" y="2837425"/>
              <a:ext cx="1461601" cy="1865320"/>
            </a:xfrm>
            <a:prstGeom prst="homePlate">
              <a:avLst>
                <a:gd name="adj" fmla="val 32622"/>
              </a:avLst>
            </a:prstGeom>
            <a:solidFill>
              <a:srgbClr val="FFD6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CasellaDiTesto 34">
              <a:extLst>
                <a:ext uri="{FF2B5EF4-FFF2-40B4-BE49-F238E27FC236}">
                  <a16:creationId xmlns:a16="http://schemas.microsoft.com/office/drawing/2014/main" id="{3D37FA31-1E92-5B39-2CF6-B98A868A0E98}"/>
                </a:ext>
              </a:extLst>
            </p:cNvPr>
            <p:cNvSpPr txBox="1"/>
            <p:nvPr/>
          </p:nvSpPr>
          <p:spPr>
            <a:xfrm>
              <a:off x="2154060" y="3396143"/>
              <a:ext cx="1175750" cy="769441"/>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Corsi di laurea</a:t>
              </a:r>
            </a:p>
          </p:txBody>
        </p:sp>
        <p:sp>
          <p:nvSpPr>
            <p:cNvPr id="36" name="CasellaDiTesto 35">
              <a:extLst>
                <a:ext uri="{FF2B5EF4-FFF2-40B4-BE49-F238E27FC236}">
                  <a16:creationId xmlns:a16="http://schemas.microsoft.com/office/drawing/2014/main" id="{5B2A675A-31F8-515E-0305-A7436D492F6B}"/>
                </a:ext>
              </a:extLst>
            </p:cNvPr>
            <p:cNvSpPr txBox="1"/>
            <p:nvPr/>
          </p:nvSpPr>
          <p:spPr>
            <a:xfrm>
              <a:off x="3833193" y="3954985"/>
              <a:ext cx="6318138" cy="646331"/>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organizzazione di una nuova laurea magistrale rivolta alla formazione di professionisti che lavorino nella P.A.</a:t>
              </a:r>
            </a:p>
          </p:txBody>
        </p:sp>
      </p:grpSp>
      <p:grpSp>
        <p:nvGrpSpPr>
          <p:cNvPr id="37" name="Gruppo 36">
            <a:extLst>
              <a:ext uri="{FF2B5EF4-FFF2-40B4-BE49-F238E27FC236}">
                <a16:creationId xmlns:a16="http://schemas.microsoft.com/office/drawing/2014/main" id="{D8FA55E9-7ECB-90BD-2047-733819D4DAA6}"/>
              </a:ext>
            </a:extLst>
          </p:cNvPr>
          <p:cNvGrpSpPr/>
          <p:nvPr/>
        </p:nvGrpSpPr>
        <p:grpSpPr>
          <a:xfrm>
            <a:off x="2056299" y="4847032"/>
            <a:ext cx="8235456" cy="981276"/>
            <a:chOff x="2134229" y="2509735"/>
            <a:chExt cx="8235456" cy="1321119"/>
          </a:xfrm>
        </p:grpSpPr>
        <p:sp>
          <p:nvSpPr>
            <p:cNvPr id="38" name="Rettangolo 37">
              <a:extLst>
                <a:ext uri="{FF2B5EF4-FFF2-40B4-BE49-F238E27FC236}">
                  <a16:creationId xmlns:a16="http://schemas.microsoft.com/office/drawing/2014/main" id="{37FE09BD-A63E-096F-6994-0AA55FE35693}"/>
                </a:ext>
              </a:extLst>
            </p:cNvPr>
            <p:cNvSpPr/>
            <p:nvPr/>
          </p:nvSpPr>
          <p:spPr>
            <a:xfrm>
              <a:off x="2134229" y="2509735"/>
              <a:ext cx="8235456" cy="1321119"/>
            </a:xfrm>
            <a:prstGeom prst="rect">
              <a:avLst/>
            </a:prstGeom>
            <a:solidFill>
              <a:srgbClr val="FFF1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Freccia a pentagono 38">
              <a:extLst>
                <a:ext uri="{FF2B5EF4-FFF2-40B4-BE49-F238E27FC236}">
                  <a16:creationId xmlns:a16="http://schemas.microsoft.com/office/drawing/2014/main" id="{44436F3E-8EB0-2782-A323-1D9DAD50FCDE}"/>
                </a:ext>
              </a:extLst>
            </p:cNvPr>
            <p:cNvSpPr/>
            <p:nvPr/>
          </p:nvSpPr>
          <p:spPr>
            <a:xfrm>
              <a:off x="2134229" y="2509735"/>
              <a:ext cx="1465005" cy="1321119"/>
            </a:xfrm>
            <a:prstGeom prst="homePlate">
              <a:avLst/>
            </a:prstGeom>
            <a:solidFill>
              <a:srgbClr val="FFD6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B382498E-C496-4C05-C187-273070BEAF65}"/>
                </a:ext>
              </a:extLst>
            </p:cNvPr>
            <p:cNvSpPr txBox="1"/>
            <p:nvPr/>
          </p:nvSpPr>
          <p:spPr>
            <a:xfrm>
              <a:off x="2301454" y="2908000"/>
              <a:ext cx="1198068" cy="580115"/>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Master</a:t>
              </a:r>
            </a:p>
          </p:txBody>
        </p:sp>
        <p:sp>
          <p:nvSpPr>
            <p:cNvPr id="41" name="CasellaDiTesto 40">
              <a:extLst>
                <a:ext uri="{FF2B5EF4-FFF2-40B4-BE49-F238E27FC236}">
                  <a16:creationId xmlns:a16="http://schemas.microsoft.com/office/drawing/2014/main" id="{CD6656B2-56E0-CEB4-31DD-1557F1151296}"/>
                </a:ext>
              </a:extLst>
            </p:cNvPr>
            <p:cNvSpPr txBox="1"/>
            <p:nvPr/>
          </p:nvSpPr>
          <p:spPr>
            <a:xfrm>
              <a:off x="4021390" y="2839813"/>
              <a:ext cx="6097604" cy="497242"/>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strutturazione di un master </a:t>
              </a:r>
              <a:r>
                <a:rPr lang="it-IT" i="1" dirty="0">
                  <a:solidFill>
                    <a:schemeClr val="accent1">
                      <a:lumMod val="50000"/>
                    </a:schemeClr>
                  </a:solidFill>
                  <a:latin typeface="Garamond" panose="02020404030301010803" pitchFamily="18" charset="0"/>
                </a:rPr>
                <a:t>ad hoc</a:t>
              </a:r>
            </a:p>
          </p:txBody>
        </p:sp>
      </p:grpSp>
      <p:pic>
        <p:nvPicPr>
          <p:cNvPr id="5" name="Elemento grafico 4" descr="Cappello di laurea con riempimento a tinta unita">
            <a:extLst>
              <a:ext uri="{FF2B5EF4-FFF2-40B4-BE49-F238E27FC236}">
                <a16:creationId xmlns:a16="http://schemas.microsoft.com/office/drawing/2014/main" id="{3BEB596D-7D18-6044-3C69-166D9CCF77A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3580" y="3131609"/>
            <a:ext cx="914400" cy="914400"/>
          </a:xfrm>
          <a:prstGeom prst="rect">
            <a:avLst/>
          </a:prstGeom>
        </p:spPr>
      </p:pic>
    </p:spTree>
    <p:extLst>
      <p:ext uri="{BB962C8B-B14F-4D97-AF65-F5344CB8AC3E}">
        <p14:creationId xmlns:p14="http://schemas.microsoft.com/office/powerpoint/2010/main" val="2803197514"/>
      </p:ext>
    </p:extLst>
  </p:cSld>
  <p:clrMapOvr>
    <a:masterClrMapping/>
  </p:clrMapOvr>
  <p:transition spd="slow">
    <p:wipe dir="d"/>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grpSp>
        <p:nvGrpSpPr>
          <p:cNvPr id="14" name="Gruppo 13">
            <a:extLst>
              <a:ext uri="{FF2B5EF4-FFF2-40B4-BE49-F238E27FC236}">
                <a16:creationId xmlns:a16="http://schemas.microsoft.com/office/drawing/2014/main" id="{B363209A-1B7B-3B47-BF4A-B652464DCCC7}"/>
              </a:ext>
            </a:extLst>
          </p:cNvPr>
          <p:cNvGrpSpPr/>
          <p:nvPr/>
        </p:nvGrpSpPr>
        <p:grpSpPr>
          <a:xfrm>
            <a:off x="1250164" y="1011156"/>
            <a:ext cx="10579101" cy="2379687"/>
            <a:chOff x="1250163" y="1279880"/>
            <a:chExt cx="10579101" cy="2379687"/>
          </a:xfrm>
        </p:grpSpPr>
        <p:sp>
          <p:nvSpPr>
            <p:cNvPr id="9" name="Rettangolo 8">
              <a:extLst>
                <a:ext uri="{FF2B5EF4-FFF2-40B4-BE49-F238E27FC236}">
                  <a16:creationId xmlns:a16="http://schemas.microsoft.com/office/drawing/2014/main" id="{42F8C567-A70A-644A-8C6B-F45FB11A16F5}"/>
                </a:ext>
              </a:extLst>
            </p:cNvPr>
            <p:cNvSpPr/>
            <p:nvPr/>
          </p:nvSpPr>
          <p:spPr>
            <a:xfrm>
              <a:off x="1250164" y="1279880"/>
              <a:ext cx="10579100" cy="2379687"/>
            </a:xfrm>
            <a:prstGeom prst="rect">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Pentagono 1">
              <a:extLst>
                <a:ext uri="{FF2B5EF4-FFF2-40B4-BE49-F238E27FC236}">
                  <a16:creationId xmlns:a16="http://schemas.microsoft.com/office/drawing/2014/main" id="{C19BC8F6-0CB7-9640-8E49-51F236E64B67}"/>
                </a:ext>
              </a:extLst>
            </p:cNvPr>
            <p:cNvSpPr/>
            <p:nvPr/>
          </p:nvSpPr>
          <p:spPr>
            <a:xfrm>
              <a:off x="1250163" y="1279881"/>
              <a:ext cx="2323655" cy="2379686"/>
            </a:xfrm>
            <a:prstGeom prst="homePlate">
              <a:avLst/>
            </a:prstGeom>
            <a:solidFill>
              <a:srgbClr val="FFF1C9"/>
            </a:solidFill>
            <a:ln w="38100">
              <a:solidFill>
                <a:srgbClr val="FFD6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effectLst>
                  <a:outerShdw blurRad="50800" dist="38100" dir="8100000" algn="tr" rotWithShape="0">
                    <a:prstClr val="black">
                      <a:alpha val="40000"/>
                    </a:prstClr>
                  </a:outerShdw>
                </a:effectLst>
              </a:endParaRPr>
            </a:p>
          </p:txBody>
        </p:sp>
        <p:sp>
          <p:nvSpPr>
            <p:cNvPr id="4" name="CasellaDiTesto 3">
              <a:extLst>
                <a:ext uri="{FF2B5EF4-FFF2-40B4-BE49-F238E27FC236}">
                  <a16:creationId xmlns:a16="http://schemas.microsoft.com/office/drawing/2014/main" id="{692A948A-4BAD-2C3B-93B6-3932C44F4ED1}"/>
                </a:ext>
              </a:extLst>
            </p:cNvPr>
            <p:cNvSpPr txBox="1"/>
            <p:nvPr/>
          </p:nvSpPr>
          <p:spPr>
            <a:xfrm>
              <a:off x="2996851" y="1438466"/>
              <a:ext cx="8533243" cy="2062103"/>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PROGETTO PILOTA SUL </a:t>
              </a:r>
            </a:p>
            <a:p>
              <a:pPr algn="ctr"/>
              <a:r>
                <a:rPr lang="it-IT" sz="3200" b="1" dirty="0">
                  <a:solidFill>
                    <a:schemeClr val="accent1">
                      <a:lumMod val="75000"/>
                    </a:schemeClr>
                  </a:solidFill>
                  <a:latin typeface="Garamond" panose="02020404030301010803" pitchFamily="18" charset="0"/>
                </a:rPr>
                <a:t>CONTROLLO DI GESTIONE</a:t>
              </a:r>
            </a:p>
            <a:p>
              <a:pPr algn="ctr"/>
              <a:r>
                <a:rPr lang="it-IT" sz="3200" b="1" dirty="0">
                  <a:solidFill>
                    <a:schemeClr val="accent1">
                      <a:lumMod val="75000"/>
                    </a:schemeClr>
                  </a:solidFill>
                  <a:latin typeface="Garamond" panose="02020404030301010803" pitchFamily="18" charset="0"/>
                </a:rPr>
                <a:t>(SPESE DI GIUSTIZIA ED </a:t>
              </a:r>
            </a:p>
            <a:p>
              <a:pPr algn="ctr"/>
              <a:r>
                <a:rPr lang="it-IT" sz="3200" b="1" dirty="0">
                  <a:solidFill>
                    <a:schemeClr val="accent1">
                      <a:lumMod val="75000"/>
                    </a:schemeClr>
                  </a:solidFill>
                  <a:latin typeface="Garamond" panose="02020404030301010803" pitchFamily="18" charset="0"/>
                </a:rPr>
                <a:t>ESECUZIONE PENALE)</a:t>
              </a:r>
            </a:p>
          </p:txBody>
        </p:sp>
        <p:sp>
          <p:nvSpPr>
            <p:cNvPr id="7" name="CasellaDiTesto 6">
              <a:extLst>
                <a:ext uri="{FF2B5EF4-FFF2-40B4-BE49-F238E27FC236}">
                  <a16:creationId xmlns:a16="http://schemas.microsoft.com/office/drawing/2014/main" id="{1D19A8A7-E1C6-1744-963A-71583493F833}"/>
                </a:ext>
              </a:extLst>
            </p:cNvPr>
            <p:cNvSpPr txBox="1"/>
            <p:nvPr/>
          </p:nvSpPr>
          <p:spPr>
            <a:xfrm>
              <a:off x="1645232" y="2115574"/>
              <a:ext cx="1387265" cy="707886"/>
            </a:xfrm>
            <a:prstGeom prst="rect">
              <a:avLst/>
            </a:prstGeom>
            <a:noFill/>
          </p:spPr>
          <p:txBody>
            <a:bodyPr wrap="square" rtlCol="0">
              <a:spAutoFit/>
            </a:bodyPr>
            <a:lstStyle/>
            <a:p>
              <a:r>
                <a:rPr lang="it-IT" sz="4000" b="1" i="1" dirty="0">
                  <a:solidFill>
                    <a:srgbClr val="F2B300"/>
                  </a:solidFill>
                  <a:effectLst>
                    <a:outerShdw blurRad="50800" dist="38100" dir="8100000" algn="tr" rotWithShape="0">
                      <a:prstClr val="black">
                        <a:alpha val="40000"/>
                      </a:prstClr>
                    </a:outerShdw>
                  </a:effectLst>
                  <a:latin typeface="Garamond" panose="02020404030301010803" pitchFamily="18" charset="0"/>
                </a:rPr>
                <a:t>DII</a:t>
              </a:r>
            </a:p>
          </p:txBody>
        </p:sp>
      </p:grpSp>
      <p:sp>
        <p:nvSpPr>
          <p:cNvPr id="38" name="CasellaDiTesto 37">
            <a:extLst>
              <a:ext uri="{FF2B5EF4-FFF2-40B4-BE49-F238E27FC236}">
                <a16:creationId xmlns:a16="http://schemas.microsoft.com/office/drawing/2014/main" id="{DA85D926-FE5A-AB4B-BEE9-81F25BF03F22}"/>
              </a:ext>
            </a:extLst>
          </p:cNvPr>
          <p:cNvSpPr txBox="1"/>
          <p:nvPr/>
        </p:nvSpPr>
        <p:spPr>
          <a:xfrm>
            <a:off x="1167473" y="3598013"/>
            <a:ext cx="6096000" cy="707886"/>
          </a:xfrm>
          <a:prstGeom prst="rect">
            <a:avLst/>
          </a:prstGeom>
          <a:noFill/>
        </p:spPr>
        <p:txBody>
          <a:bodyPr wrap="square">
            <a:spAutoFit/>
          </a:bodyPr>
          <a:lstStyle/>
          <a:p>
            <a:r>
              <a:rPr lang="it-IT" sz="2000" b="1" dirty="0">
                <a:solidFill>
                  <a:schemeClr val="accent1">
                    <a:lumMod val="50000"/>
                  </a:schemeClr>
                </a:solidFill>
                <a:latin typeface="Garamond" panose="02020404030301010803" pitchFamily="18" charset="0"/>
              </a:rPr>
              <a:t>Team di area informatica</a:t>
            </a:r>
          </a:p>
          <a:p>
            <a:endParaRPr lang="it-IT" sz="2000" b="1" dirty="0">
              <a:solidFill>
                <a:schemeClr val="accent1">
                  <a:lumMod val="50000"/>
                </a:schemeClr>
              </a:solidFill>
              <a:latin typeface="Garamond" panose="02020404030301010803" pitchFamily="18" charset="0"/>
            </a:endParaRPr>
          </a:p>
        </p:txBody>
      </p:sp>
      <p:sp>
        <p:nvSpPr>
          <p:cNvPr id="39" name="CasellaDiTesto 38">
            <a:extLst>
              <a:ext uri="{FF2B5EF4-FFF2-40B4-BE49-F238E27FC236}">
                <a16:creationId xmlns:a16="http://schemas.microsoft.com/office/drawing/2014/main" id="{7F15FBBB-F4B7-BC4A-9AE1-1CA456583A48}"/>
              </a:ext>
            </a:extLst>
          </p:cNvPr>
          <p:cNvSpPr txBox="1"/>
          <p:nvPr/>
        </p:nvSpPr>
        <p:spPr>
          <a:xfrm>
            <a:off x="4631932" y="4301862"/>
            <a:ext cx="6096000" cy="646331"/>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Dott.ssa Paola Magrino</a:t>
            </a:r>
          </a:p>
          <a:p>
            <a:r>
              <a:rPr lang="it-IT" dirty="0">
                <a:solidFill>
                  <a:schemeClr val="accent1">
                    <a:lumMod val="50000"/>
                  </a:schemeClr>
                </a:solidFill>
                <a:latin typeface="Garamond" panose="02020404030301010803" pitchFamily="18" charset="0"/>
              </a:rPr>
              <a:t>Dott.ssa Letizia </a:t>
            </a:r>
            <a:r>
              <a:rPr lang="it-IT" dirty="0" err="1">
                <a:solidFill>
                  <a:schemeClr val="accent1">
                    <a:lumMod val="50000"/>
                  </a:schemeClr>
                </a:solidFill>
                <a:latin typeface="Garamond" panose="02020404030301010803" pitchFamily="18" charset="0"/>
              </a:rPr>
              <a:t>Iemmolo</a:t>
            </a:r>
            <a:endParaRPr lang="it-IT" dirty="0">
              <a:solidFill>
                <a:schemeClr val="accent1">
                  <a:lumMod val="50000"/>
                </a:schemeClr>
              </a:solidFill>
              <a:latin typeface="Garamond" panose="02020404030301010803" pitchFamily="18" charset="0"/>
            </a:endParaRPr>
          </a:p>
        </p:txBody>
      </p:sp>
      <p:sp>
        <p:nvSpPr>
          <p:cNvPr id="40" name="CasellaDiTesto 39">
            <a:extLst>
              <a:ext uri="{FF2B5EF4-FFF2-40B4-BE49-F238E27FC236}">
                <a16:creationId xmlns:a16="http://schemas.microsoft.com/office/drawing/2014/main" id="{D7A523E7-38CC-D648-88D9-355571DFDD02}"/>
              </a:ext>
            </a:extLst>
          </p:cNvPr>
          <p:cNvSpPr txBox="1"/>
          <p:nvPr/>
        </p:nvSpPr>
        <p:spPr>
          <a:xfrm>
            <a:off x="1167473" y="4248987"/>
            <a:ext cx="2928137" cy="1754326"/>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Prof. </a:t>
            </a:r>
            <a:r>
              <a:rPr lang="it-IT" dirty="0" err="1">
                <a:solidFill>
                  <a:schemeClr val="accent1">
                    <a:lumMod val="50000"/>
                  </a:schemeClr>
                </a:solidFill>
                <a:latin typeface="Garamond" panose="02020404030301010803" pitchFamily="18" charset="0"/>
              </a:rPr>
              <a:t>Devis</a:t>
            </a:r>
            <a:r>
              <a:rPr lang="it-IT" dirty="0">
                <a:solidFill>
                  <a:schemeClr val="accent1">
                    <a:lumMod val="50000"/>
                  </a:schemeClr>
                </a:solidFill>
                <a:latin typeface="Garamond" panose="02020404030301010803" pitchFamily="18" charset="0"/>
              </a:rPr>
              <a:t> Bianchini</a:t>
            </a:r>
          </a:p>
          <a:p>
            <a:r>
              <a:rPr lang="it-IT" dirty="0">
                <a:solidFill>
                  <a:schemeClr val="accent1">
                    <a:lumMod val="50000"/>
                  </a:schemeClr>
                </a:solidFill>
                <a:latin typeface="Garamond" panose="02020404030301010803" pitchFamily="18" charset="0"/>
              </a:rPr>
              <a:t>Prof.ssa Daniela Fogli</a:t>
            </a:r>
          </a:p>
          <a:p>
            <a:r>
              <a:rPr lang="it-IT" dirty="0">
                <a:solidFill>
                  <a:schemeClr val="accent1">
                    <a:lumMod val="50000"/>
                  </a:schemeClr>
                </a:solidFill>
                <a:latin typeface="Garamond" panose="02020404030301010803" pitchFamily="18" charset="0"/>
              </a:rPr>
              <a:t>Prof.ssa Marina Zanella</a:t>
            </a:r>
          </a:p>
          <a:p>
            <a:r>
              <a:rPr lang="it-IT" dirty="0">
                <a:solidFill>
                  <a:schemeClr val="accent1">
                    <a:lumMod val="50000"/>
                  </a:schemeClr>
                </a:solidFill>
                <a:latin typeface="Garamond" panose="02020404030301010803" pitchFamily="18" charset="0"/>
              </a:rPr>
              <a:t>Dott.ssa </a:t>
            </a:r>
            <a:r>
              <a:rPr lang="it-IT" dirty="0" err="1">
                <a:solidFill>
                  <a:schemeClr val="accent1">
                    <a:lumMod val="50000"/>
                  </a:schemeClr>
                </a:solidFill>
                <a:latin typeface="Garamond" panose="02020404030301010803" pitchFamily="18" charset="0"/>
              </a:rPr>
              <a:t>Anisa</a:t>
            </a:r>
            <a:r>
              <a:rPr lang="it-IT" dirty="0">
                <a:solidFill>
                  <a:schemeClr val="accent1">
                    <a:lumMod val="50000"/>
                  </a:schemeClr>
                </a:solidFill>
                <a:latin typeface="Garamond" panose="02020404030301010803" pitchFamily="18" charset="0"/>
              </a:rPr>
              <a:t> </a:t>
            </a:r>
            <a:r>
              <a:rPr lang="it-IT" dirty="0" err="1">
                <a:solidFill>
                  <a:schemeClr val="accent1">
                    <a:lumMod val="50000"/>
                  </a:schemeClr>
                </a:solidFill>
                <a:latin typeface="Garamond" panose="02020404030301010803" pitchFamily="18" charset="0"/>
              </a:rPr>
              <a:t>Rula</a:t>
            </a:r>
            <a:endParaRPr lang="it-IT" dirty="0">
              <a:solidFill>
                <a:schemeClr val="accent1">
                  <a:lumMod val="50000"/>
                </a:schemeClr>
              </a:solidFill>
              <a:latin typeface="Garamond" panose="02020404030301010803" pitchFamily="18" charset="0"/>
            </a:endParaRPr>
          </a:p>
          <a:p>
            <a:endParaRPr lang="it-IT" dirty="0">
              <a:solidFill>
                <a:schemeClr val="accent1">
                  <a:lumMod val="50000"/>
                </a:schemeClr>
              </a:solidFill>
              <a:latin typeface="Garamond" panose="02020404030301010803" pitchFamily="18" charset="0"/>
            </a:endParaRPr>
          </a:p>
          <a:p>
            <a:endParaRPr lang="it-IT" dirty="0">
              <a:solidFill>
                <a:schemeClr val="accent1">
                  <a:lumMod val="50000"/>
                </a:schemeClr>
              </a:solidFill>
              <a:latin typeface="Garamond" panose="02020404030301010803" pitchFamily="18" charset="0"/>
            </a:endParaRPr>
          </a:p>
        </p:txBody>
      </p:sp>
    </p:spTree>
    <p:extLst>
      <p:ext uri="{BB962C8B-B14F-4D97-AF65-F5344CB8AC3E}">
        <p14:creationId xmlns:p14="http://schemas.microsoft.com/office/powerpoint/2010/main" val="2043512103"/>
      </p:ext>
    </p:extLst>
  </p:cSld>
  <p:clrMapOvr>
    <a:masterClrMapping/>
  </p:clrMapOvr>
  <p:transition spd="slow">
    <p:wipe dir="d"/>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802860" y="604199"/>
            <a:ext cx="1089984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PROGETTO PILOTA SUL CONTROLLO DI GESTIONE</a:t>
            </a:r>
          </a:p>
        </p:txBody>
      </p:sp>
      <p:pic>
        <p:nvPicPr>
          <p:cNvPr id="10" name="Google Shape;73;g27ce473960d_0_5">
            <a:extLst>
              <a:ext uri="{FF2B5EF4-FFF2-40B4-BE49-F238E27FC236}">
                <a16:creationId xmlns:a16="http://schemas.microsoft.com/office/drawing/2014/main" id="{9BBA4CA0-DBEA-5E4F-A8B6-3F233F30881D}"/>
              </a:ext>
            </a:extLst>
          </p:cNvPr>
          <p:cNvPicPr preferRelativeResize="0"/>
          <p:nvPr/>
        </p:nvPicPr>
        <p:blipFill rotWithShape="1">
          <a:blip r:embed="rId4">
            <a:alphaModFix/>
            <a:duotone>
              <a:schemeClr val="accent1">
                <a:shade val="45000"/>
                <a:satMod val="135000"/>
              </a:schemeClr>
              <a:prstClr val="white"/>
            </a:duotone>
          </a:blip>
          <a:srcRect/>
          <a:stretch/>
        </p:blipFill>
        <p:spPr>
          <a:xfrm>
            <a:off x="1435477" y="2112996"/>
            <a:ext cx="642252" cy="584775"/>
          </a:xfrm>
          <a:prstGeom prst="rect">
            <a:avLst/>
          </a:prstGeom>
          <a:noFill/>
          <a:ln>
            <a:noFill/>
          </a:ln>
        </p:spPr>
      </p:pic>
      <p:pic>
        <p:nvPicPr>
          <p:cNvPr id="12" name="Google Shape;74;g27ce473960d_0_5">
            <a:extLst>
              <a:ext uri="{FF2B5EF4-FFF2-40B4-BE49-F238E27FC236}">
                <a16:creationId xmlns:a16="http://schemas.microsoft.com/office/drawing/2014/main" id="{4DE6DF0F-8B8D-E646-BB81-41F654E5FC26}"/>
              </a:ext>
            </a:extLst>
          </p:cNvPr>
          <p:cNvPicPr preferRelativeResize="0"/>
          <p:nvPr/>
        </p:nvPicPr>
        <p:blipFill rotWithShape="1">
          <a:blip r:embed="rId4">
            <a:alphaModFix/>
            <a:duotone>
              <a:schemeClr val="accent1">
                <a:shade val="45000"/>
                <a:satMod val="135000"/>
              </a:schemeClr>
              <a:prstClr val="white"/>
            </a:duotone>
          </a:blip>
          <a:srcRect/>
          <a:stretch/>
        </p:blipFill>
        <p:spPr>
          <a:xfrm>
            <a:off x="1435477" y="2892631"/>
            <a:ext cx="642252" cy="584775"/>
          </a:xfrm>
          <a:prstGeom prst="rect">
            <a:avLst/>
          </a:prstGeom>
          <a:noFill/>
          <a:ln>
            <a:noFill/>
          </a:ln>
        </p:spPr>
      </p:pic>
      <p:sp>
        <p:nvSpPr>
          <p:cNvPr id="5" name="CasellaDiTesto 4">
            <a:extLst>
              <a:ext uri="{FF2B5EF4-FFF2-40B4-BE49-F238E27FC236}">
                <a16:creationId xmlns:a16="http://schemas.microsoft.com/office/drawing/2014/main" id="{A77E810E-922E-934D-A616-F9F8955C0282}"/>
              </a:ext>
            </a:extLst>
          </p:cNvPr>
          <p:cNvSpPr txBox="1"/>
          <p:nvPr/>
        </p:nvSpPr>
        <p:spPr>
          <a:xfrm>
            <a:off x="2220979" y="2244658"/>
            <a:ext cx="8857469" cy="400110"/>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Incremento della velocità di esecuzione dei processi eseguiti presso gli uffici giudiziari</a:t>
            </a:r>
          </a:p>
        </p:txBody>
      </p:sp>
      <p:sp>
        <p:nvSpPr>
          <p:cNvPr id="6" name="CasellaDiTesto 5">
            <a:extLst>
              <a:ext uri="{FF2B5EF4-FFF2-40B4-BE49-F238E27FC236}">
                <a16:creationId xmlns:a16="http://schemas.microsoft.com/office/drawing/2014/main" id="{B914C8E8-29EE-3042-A15D-21BE3FC887AF}"/>
              </a:ext>
            </a:extLst>
          </p:cNvPr>
          <p:cNvSpPr txBox="1"/>
          <p:nvPr/>
        </p:nvSpPr>
        <p:spPr>
          <a:xfrm>
            <a:off x="2220979" y="2819070"/>
            <a:ext cx="8311246" cy="707886"/>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Incremento dell’efficacia e dell’efficienza per quanto riguarda la tracciabilità dello stato dei fascicoli</a:t>
            </a:r>
          </a:p>
        </p:txBody>
      </p:sp>
      <p:sp>
        <p:nvSpPr>
          <p:cNvPr id="7" name="CasellaDiTesto 6">
            <a:extLst>
              <a:ext uri="{FF2B5EF4-FFF2-40B4-BE49-F238E27FC236}">
                <a16:creationId xmlns:a16="http://schemas.microsoft.com/office/drawing/2014/main" id="{1D19A8A7-E1C6-1744-963A-71583493F833}"/>
              </a:ext>
            </a:extLst>
          </p:cNvPr>
          <p:cNvSpPr txBox="1"/>
          <p:nvPr/>
        </p:nvSpPr>
        <p:spPr>
          <a:xfrm>
            <a:off x="2134229" y="1600291"/>
            <a:ext cx="4073859" cy="523220"/>
          </a:xfrm>
          <a:prstGeom prst="rect">
            <a:avLst/>
          </a:prstGeom>
          <a:noFill/>
        </p:spPr>
        <p:txBody>
          <a:bodyPr wrap="square" rtlCol="0">
            <a:spAutoFit/>
          </a:bodyPr>
          <a:lstStyle/>
          <a:p>
            <a:r>
              <a:rPr lang="it-IT" sz="2800" b="1" i="1" dirty="0">
                <a:solidFill>
                  <a:srgbClr val="F2B300"/>
                </a:solidFill>
                <a:latin typeface="Garamond" panose="02020404030301010803" pitchFamily="18" charset="0"/>
              </a:rPr>
              <a:t>Obiettivi del progetto</a:t>
            </a:r>
          </a:p>
        </p:txBody>
      </p:sp>
      <p:sp>
        <p:nvSpPr>
          <p:cNvPr id="8" name="CasellaDiTesto 7">
            <a:extLst>
              <a:ext uri="{FF2B5EF4-FFF2-40B4-BE49-F238E27FC236}">
                <a16:creationId xmlns:a16="http://schemas.microsoft.com/office/drawing/2014/main" id="{01EE4C2A-E0A6-0C41-A417-83F639D1826B}"/>
              </a:ext>
            </a:extLst>
          </p:cNvPr>
          <p:cNvSpPr txBox="1"/>
          <p:nvPr/>
        </p:nvSpPr>
        <p:spPr>
          <a:xfrm>
            <a:off x="2220979" y="3666166"/>
            <a:ext cx="2289666" cy="523220"/>
          </a:xfrm>
          <a:prstGeom prst="rect">
            <a:avLst/>
          </a:prstGeom>
          <a:noFill/>
        </p:spPr>
        <p:txBody>
          <a:bodyPr wrap="none" rtlCol="0">
            <a:spAutoFit/>
          </a:bodyPr>
          <a:lstStyle/>
          <a:p>
            <a:r>
              <a:rPr lang="it-IT" sz="2800" b="1" i="1" dirty="0">
                <a:solidFill>
                  <a:srgbClr val="F2B300"/>
                </a:solidFill>
                <a:latin typeface="Garamond" panose="02020404030301010803" pitchFamily="18" charset="0"/>
              </a:rPr>
              <a:t>Fasi del lavoro</a:t>
            </a:r>
          </a:p>
        </p:txBody>
      </p:sp>
      <p:grpSp>
        <p:nvGrpSpPr>
          <p:cNvPr id="16" name="Gruppo 15">
            <a:extLst>
              <a:ext uri="{FF2B5EF4-FFF2-40B4-BE49-F238E27FC236}">
                <a16:creationId xmlns:a16="http://schemas.microsoft.com/office/drawing/2014/main" id="{42E866F4-64ED-AC4E-8A87-4DA1D47C39DD}"/>
              </a:ext>
            </a:extLst>
          </p:cNvPr>
          <p:cNvGrpSpPr/>
          <p:nvPr/>
        </p:nvGrpSpPr>
        <p:grpSpPr>
          <a:xfrm>
            <a:off x="667267" y="4212455"/>
            <a:ext cx="10857466" cy="1642246"/>
            <a:chOff x="-488609" y="4745369"/>
            <a:chExt cx="17855491" cy="2539695"/>
          </a:xfrm>
        </p:grpSpPr>
        <p:sp>
          <p:nvSpPr>
            <p:cNvPr id="18" name="Google Shape;81;p3">
              <a:extLst>
                <a:ext uri="{FF2B5EF4-FFF2-40B4-BE49-F238E27FC236}">
                  <a16:creationId xmlns:a16="http://schemas.microsoft.com/office/drawing/2014/main" id="{A307DEFF-C5F9-D249-8C80-D497B4BC9380}"/>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nvGrpSpPr>
            <p:cNvPr id="20" name="Google Shape;82;p3">
              <a:extLst>
                <a:ext uri="{FF2B5EF4-FFF2-40B4-BE49-F238E27FC236}">
                  <a16:creationId xmlns:a16="http://schemas.microsoft.com/office/drawing/2014/main" id="{B3BAD2FF-5D37-4F48-9CBB-FA5A110B34C4}"/>
                </a:ext>
              </a:extLst>
            </p:cNvPr>
            <p:cNvGrpSpPr/>
            <p:nvPr/>
          </p:nvGrpSpPr>
          <p:grpSpPr>
            <a:xfrm>
              <a:off x="11158019" y="4745369"/>
              <a:ext cx="4066465" cy="2539695"/>
              <a:chOff x="-5284135" y="-44583"/>
              <a:chExt cx="5421953" cy="3386260"/>
            </a:xfrm>
          </p:grpSpPr>
          <p:sp>
            <p:nvSpPr>
              <p:cNvPr id="36" name="Google Shape;83;p3">
                <a:extLst>
                  <a:ext uri="{FF2B5EF4-FFF2-40B4-BE49-F238E27FC236}">
                    <a16:creationId xmlns:a16="http://schemas.microsoft.com/office/drawing/2014/main" id="{8F9CCB86-D857-5341-B53A-A31C218F6CF9}"/>
                  </a:ext>
                </a:extLst>
              </p:cNvPr>
              <p:cNvSpPr txBox="1"/>
              <p:nvPr/>
            </p:nvSpPr>
            <p:spPr>
              <a:xfrm>
                <a:off x="-5284135" y="1818575"/>
                <a:ext cx="5421953" cy="1523102"/>
              </a:xfrm>
              <a:prstGeom prst="rect">
                <a:avLst/>
              </a:prstGeom>
              <a:noFill/>
              <a:ln>
                <a:noFill/>
              </a:ln>
            </p:spPr>
            <p:txBody>
              <a:bodyPr spcFirstLastPara="1" wrap="square" lIns="0" tIns="0" rIns="0" bIns="0" anchor="t" anchorCtr="0">
                <a:spAutoFit/>
              </a:bodyPr>
              <a:lstStyle/>
              <a:p>
                <a:pPr marR="914400" lvl="0" indent="0" algn="ctr">
                  <a:lnSpc>
                    <a:spcPct val="100000"/>
                  </a:lnSpc>
                  <a:spcBef>
                    <a:spcPts val="0"/>
                  </a:spcBef>
                  <a:spcAft>
                    <a:spcPts val="0"/>
                  </a:spcAft>
                  <a:buClr>
                    <a:srgbClr val="000000"/>
                  </a:buClr>
                  <a:buSzPts val="3499"/>
                  <a:buFont typeface="Arial"/>
                  <a:buNone/>
                </a:pPr>
                <a:r>
                  <a:rPr lang="en-US" sz="1600" b="1" dirty="0" err="1">
                    <a:solidFill>
                      <a:schemeClr val="accent1">
                        <a:lumMod val="50000"/>
                      </a:schemeClr>
                    </a:solidFill>
                    <a:latin typeface="Garamond" panose="02020404030301010803" pitchFamily="18" charset="0"/>
                    <a:sym typeface="Assistant"/>
                  </a:rPr>
                  <a:t>Progettazione</a:t>
                </a:r>
                <a:r>
                  <a:rPr lang="en-US" sz="1600" b="1" dirty="0">
                    <a:solidFill>
                      <a:schemeClr val="accent1">
                        <a:lumMod val="50000"/>
                      </a:schemeClr>
                    </a:solidFill>
                    <a:latin typeface="Garamond" panose="02020404030301010803" pitchFamily="18" charset="0"/>
                    <a:sym typeface="Assistant"/>
                  </a:rPr>
                  <a:t> e</a:t>
                </a:r>
                <a:br>
                  <a:rPr lang="en-US" sz="1600" b="1" dirty="0">
                    <a:solidFill>
                      <a:schemeClr val="accent1">
                        <a:lumMod val="50000"/>
                      </a:schemeClr>
                    </a:solidFill>
                    <a:latin typeface="Garamond" panose="02020404030301010803" pitchFamily="18" charset="0"/>
                    <a:sym typeface="Assistant"/>
                  </a:rPr>
                </a:br>
                <a:r>
                  <a:rPr lang="en-US" sz="1600" b="1" dirty="0" err="1">
                    <a:solidFill>
                      <a:schemeClr val="accent1">
                        <a:lumMod val="50000"/>
                      </a:schemeClr>
                    </a:solidFill>
                    <a:latin typeface="Garamond" panose="02020404030301010803" pitchFamily="18" charset="0"/>
                    <a:sym typeface="Assistant"/>
                  </a:rPr>
                  <a:t>implementazione</a:t>
                </a:r>
                <a:r>
                  <a:rPr lang="en-US" sz="1600" b="1" dirty="0">
                    <a:solidFill>
                      <a:schemeClr val="accent1">
                        <a:lumMod val="50000"/>
                      </a:schemeClr>
                    </a:solidFill>
                    <a:latin typeface="Garamond" panose="02020404030301010803" pitchFamily="18" charset="0"/>
                    <a:sym typeface="Assistant"/>
                  </a:rPr>
                  <a:t> del </a:t>
                </a:r>
                <a:r>
                  <a:rPr lang="en-US" sz="1600" b="1" dirty="0" err="1">
                    <a:solidFill>
                      <a:schemeClr val="accent1">
                        <a:lumMod val="50000"/>
                      </a:schemeClr>
                    </a:solidFill>
                    <a:latin typeface="Garamond" panose="02020404030301010803" pitchFamily="18" charset="0"/>
                    <a:sym typeface="Assistant"/>
                  </a:rPr>
                  <a:t>prototipo</a:t>
                </a:r>
                <a:endParaRPr sz="1600" b="1" dirty="0">
                  <a:solidFill>
                    <a:schemeClr val="accent1">
                      <a:lumMod val="50000"/>
                    </a:schemeClr>
                  </a:solidFill>
                  <a:latin typeface="Garamond" panose="02020404030301010803" pitchFamily="18" charset="0"/>
                  <a:sym typeface="Arial"/>
                </a:endParaRPr>
              </a:p>
            </p:txBody>
          </p:sp>
          <p:sp>
            <p:nvSpPr>
              <p:cNvPr id="37" name="Google Shape;84;p3">
                <a:extLst>
                  <a:ext uri="{FF2B5EF4-FFF2-40B4-BE49-F238E27FC236}">
                    <a16:creationId xmlns:a16="http://schemas.microsoft.com/office/drawing/2014/main" id="{A87FEB7A-971B-8B44-BEAA-6F1CE2399CE2}"/>
                  </a:ext>
                </a:extLst>
              </p:cNvPr>
              <p:cNvSpPr/>
              <p:nvPr/>
            </p:nvSpPr>
            <p:spPr>
              <a:xfrm>
                <a:off x="-4199501" y="-44583"/>
                <a:ext cx="1434259" cy="1440688"/>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grpSp>
        <p:grpSp>
          <p:nvGrpSpPr>
            <p:cNvPr id="21" name="Google Shape;85;p3">
              <a:extLst>
                <a:ext uri="{FF2B5EF4-FFF2-40B4-BE49-F238E27FC236}">
                  <a16:creationId xmlns:a16="http://schemas.microsoft.com/office/drawing/2014/main" id="{1C8B2D53-5B4A-9947-85E6-976E8FF23C92}"/>
                </a:ext>
              </a:extLst>
            </p:cNvPr>
            <p:cNvGrpSpPr/>
            <p:nvPr/>
          </p:nvGrpSpPr>
          <p:grpSpPr>
            <a:xfrm>
              <a:off x="3279377" y="4745610"/>
              <a:ext cx="3364875" cy="1824829"/>
              <a:chOff x="-1967821" y="8789"/>
              <a:chExt cx="4486500" cy="2433105"/>
            </a:xfrm>
          </p:grpSpPr>
          <p:sp>
            <p:nvSpPr>
              <p:cNvPr id="34" name="Google Shape;86;p3">
                <a:extLst>
                  <a:ext uri="{FF2B5EF4-FFF2-40B4-BE49-F238E27FC236}">
                    <a16:creationId xmlns:a16="http://schemas.microsoft.com/office/drawing/2014/main" id="{ADCC03FB-C162-0B4D-B7F8-4BD2671759D2}"/>
                  </a:ext>
                </a:extLst>
              </p:cNvPr>
              <p:cNvSpPr txBox="1"/>
              <p:nvPr/>
            </p:nvSpPr>
            <p:spPr>
              <a:xfrm>
                <a:off x="-1967821" y="1934194"/>
                <a:ext cx="4486500" cy="5077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499"/>
                  <a:buFont typeface="Arial"/>
                  <a:buNone/>
                </a:pPr>
                <a:r>
                  <a:rPr lang="en-US" sz="1600" b="1" dirty="0" err="1">
                    <a:solidFill>
                      <a:schemeClr val="accent1">
                        <a:lumMod val="50000"/>
                      </a:schemeClr>
                    </a:solidFill>
                    <a:latin typeface="Garamond" panose="02020404030301010803" pitchFamily="18" charset="0"/>
                    <a:sym typeface="Assistant"/>
                  </a:rPr>
                  <a:t>Mappatura</a:t>
                </a:r>
                <a:r>
                  <a:rPr lang="en-US" sz="1600" b="1" dirty="0">
                    <a:solidFill>
                      <a:schemeClr val="accent1">
                        <a:lumMod val="50000"/>
                      </a:schemeClr>
                    </a:solidFill>
                    <a:latin typeface="Garamond" panose="02020404030301010803" pitchFamily="18" charset="0"/>
                    <a:sym typeface="Assistant"/>
                  </a:rPr>
                  <a:t> </a:t>
                </a:r>
                <a:r>
                  <a:rPr lang="en-US" sz="1600" b="1" dirty="0" err="1">
                    <a:solidFill>
                      <a:schemeClr val="accent1">
                        <a:lumMod val="50000"/>
                      </a:schemeClr>
                    </a:solidFill>
                    <a:latin typeface="Garamond" panose="02020404030301010803" pitchFamily="18" charset="0"/>
                    <a:sym typeface="Assistant"/>
                  </a:rPr>
                  <a:t>dei</a:t>
                </a:r>
                <a:r>
                  <a:rPr lang="en-US" sz="1600" b="1" dirty="0">
                    <a:solidFill>
                      <a:schemeClr val="accent1">
                        <a:lumMod val="50000"/>
                      </a:schemeClr>
                    </a:solidFill>
                    <a:latin typeface="Garamond" panose="02020404030301010803" pitchFamily="18" charset="0"/>
                    <a:sym typeface="Assistant"/>
                  </a:rPr>
                  <a:t> </a:t>
                </a:r>
                <a:r>
                  <a:rPr lang="en-US" sz="1600" b="1" dirty="0" err="1">
                    <a:solidFill>
                      <a:schemeClr val="accent1">
                        <a:lumMod val="50000"/>
                      </a:schemeClr>
                    </a:solidFill>
                    <a:latin typeface="Garamond" panose="02020404030301010803" pitchFamily="18" charset="0"/>
                    <a:sym typeface="Assistant"/>
                  </a:rPr>
                  <a:t>processi</a:t>
                </a:r>
                <a:r>
                  <a:rPr lang="en-US" sz="1600" b="1" dirty="0">
                    <a:solidFill>
                      <a:schemeClr val="accent1">
                        <a:lumMod val="50000"/>
                      </a:schemeClr>
                    </a:solidFill>
                    <a:latin typeface="Garamond" panose="02020404030301010803" pitchFamily="18" charset="0"/>
                    <a:sym typeface="Assistant"/>
                  </a:rPr>
                  <a:t> </a:t>
                </a:r>
                <a:endParaRPr sz="1600" b="1" dirty="0">
                  <a:solidFill>
                    <a:schemeClr val="accent1">
                      <a:lumMod val="50000"/>
                    </a:schemeClr>
                  </a:solidFill>
                  <a:latin typeface="Garamond" panose="02020404030301010803" pitchFamily="18" charset="0"/>
                  <a:sym typeface="Arial"/>
                </a:endParaRPr>
              </a:p>
            </p:txBody>
          </p:sp>
          <p:sp>
            <p:nvSpPr>
              <p:cNvPr id="35" name="Google Shape;87;p3">
                <a:extLst>
                  <a:ext uri="{FF2B5EF4-FFF2-40B4-BE49-F238E27FC236}">
                    <a16:creationId xmlns:a16="http://schemas.microsoft.com/office/drawing/2014/main" id="{1D400134-FC94-F845-BE2E-78E4BD35D960}"/>
                  </a:ext>
                </a:extLst>
              </p:cNvPr>
              <p:cNvSpPr/>
              <p:nvPr/>
            </p:nvSpPr>
            <p:spPr>
              <a:xfrm>
                <a:off x="-441700" y="8789"/>
                <a:ext cx="1434259" cy="1440688"/>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grpSp>
        <p:sp>
          <p:nvSpPr>
            <p:cNvPr id="22" name="Google Shape;88;p3">
              <a:extLst>
                <a:ext uri="{FF2B5EF4-FFF2-40B4-BE49-F238E27FC236}">
                  <a16:creationId xmlns:a16="http://schemas.microsoft.com/office/drawing/2014/main" id="{3D12A1DB-28C2-6342-A609-F1E463DCF581}"/>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sp>
          <p:nvSpPr>
            <p:cNvPr id="23" name="Google Shape;89;p3">
              <a:extLst>
                <a:ext uri="{FF2B5EF4-FFF2-40B4-BE49-F238E27FC236}">
                  <a16:creationId xmlns:a16="http://schemas.microsoft.com/office/drawing/2014/main" id="{889D1E10-A1DA-CE4B-944A-18450903F6BE}"/>
                </a:ext>
              </a:extLst>
            </p:cNvPr>
            <p:cNvSpPr txBox="1"/>
            <p:nvPr/>
          </p:nvSpPr>
          <p:spPr>
            <a:xfrm>
              <a:off x="758984" y="4978087"/>
              <a:ext cx="604500" cy="866264"/>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sz="2800" b="1" i="1" u="none" strike="noStrike" cap="none" dirty="0">
                  <a:solidFill>
                    <a:srgbClr val="FFFFFF"/>
                  </a:solidFill>
                  <a:latin typeface="Garamond" panose="02020404030301010803" pitchFamily="18" charset="0"/>
                  <a:ea typeface="Assistant"/>
                  <a:cs typeface="Assistant"/>
                  <a:sym typeface="Assistant"/>
                </a:rPr>
                <a:t>1</a:t>
              </a:r>
              <a:endParaRPr sz="2800" b="0" i="1" u="none" strike="noStrike" cap="none" dirty="0">
                <a:solidFill>
                  <a:srgbClr val="000000"/>
                </a:solidFill>
                <a:latin typeface="Garamond" panose="02020404030301010803" pitchFamily="18" charset="0"/>
                <a:ea typeface="Arial"/>
                <a:cs typeface="Arial"/>
                <a:sym typeface="Arial"/>
              </a:endParaRPr>
            </a:p>
          </p:txBody>
        </p:sp>
        <p:sp>
          <p:nvSpPr>
            <p:cNvPr id="24" name="Google Shape;90;p3">
              <a:extLst>
                <a:ext uri="{FF2B5EF4-FFF2-40B4-BE49-F238E27FC236}">
                  <a16:creationId xmlns:a16="http://schemas.microsoft.com/office/drawing/2014/main" id="{B24E1294-35A1-7444-9F53-2E2B92431BBC}"/>
                </a:ext>
              </a:extLst>
            </p:cNvPr>
            <p:cNvSpPr txBox="1"/>
            <p:nvPr/>
          </p:nvSpPr>
          <p:spPr>
            <a:xfrm>
              <a:off x="4650402" y="4978103"/>
              <a:ext cx="622800" cy="866264"/>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sz="2800" b="1" i="1" u="none" strike="noStrike" cap="none" dirty="0">
                  <a:solidFill>
                    <a:srgbClr val="FFFFFF"/>
                  </a:solidFill>
                  <a:latin typeface="Garamond" panose="02020404030301010803" pitchFamily="18" charset="0"/>
                  <a:ea typeface="Assistant"/>
                  <a:cs typeface="Assistant"/>
                  <a:sym typeface="Assistant"/>
                </a:rPr>
                <a:t>2</a:t>
              </a:r>
              <a:endParaRPr sz="2800" b="0" i="1" u="none" strike="noStrike" cap="none" dirty="0">
                <a:solidFill>
                  <a:srgbClr val="000000"/>
                </a:solidFill>
                <a:latin typeface="Garamond" panose="02020404030301010803" pitchFamily="18" charset="0"/>
                <a:ea typeface="Arial"/>
                <a:cs typeface="Arial"/>
                <a:sym typeface="Arial"/>
              </a:endParaRPr>
            </a:p>
          </p:txBody>
        </p:sp>
        <p:sp>
          <p:nvSpPr>
            <p:cNvPr id="25" name="Google Shape;91;p3">
              <a:extLst>
                <a:ext uri="{FF2B5EF4-FFF2-40B4-BE49-F238E27FC236}">
                  <a16:creationId xmlns:a16="http://schemas.microsoft.com/office/drawing/2014/main" id="{F8A2CD48-3F01-D44D-B82D-4B827DACEE78}"/>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sp>
          <p:nvSpPr>
            <p:cNvPr id="26" name="Google Shape;92;p3">
              <a:extLst>
                <a:ext uri="{FF2B5EF4-FFF2-40B4-BE49-F238E27FC236}">
                  <a16:creationId xmlns:a16="http://schemas.microsoft.com/office/drawing/2014/main" id="{2D3D1869-DED9-1A40-8D8F-E5F8E3A11E87}"/>
                </a:ext>
              </a:extLst>
            </p:cNvPr>
            <p:cNvSpPr txBox="1"/>
            <p:nvPr/>
          </p:nvSpPr>
          <p:spPr>
            <a:xfrm>
              <a:off x="12335746" y="4978101"/>
              <a:ext cx="532800" cy="866264"/>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sz="2800" b="1" i="1" u="none" strike="noStrike" cap="none" dirty="0">
                  <a:solidFill>
                    <a:srgbClr val="FFFFFF"/>
                  </a:solidFill>
                  <a:latin typeface="Garamond" panose="02020404030301010803" pitchFamily="18" charset="0"/>
                  <a:ea typeface="Assistant"/>
                  <a:cs typeface="Assistant"/>
                  <a:sym typeface="Assistant"/>
                </a:rPr>
                <a:t>4</a:t>
              </a:r>
              <a:endParaRPr sz="2800" b="0" i="1" u="none" strike="noStrike" cap="none" dirty="0">
                <a:solidFill>
                  <a:srgbClr val="000000"/>
                </a:solidFill>
                <a:latin typeface="Garamond" panose="02020404030301010803" pitchFamily="18" charset="0"/>
                <a:ea typeface="Arial"/>
                <a:cs typeface="Arial"/>
                <a:sym typeface="Arial"/>
              </a:endParaRPr>
            </a:p>
          </p:txBody>
        </p:sp>
        <p:sp>
          <p:nvSpPr>
            <p:cNvPr id="27" name="Google Shape;93;p3">
              <a:extLst>
                <a:ext uri="{FF2B5EF4-FFF2-40B4-BE49-F238E27FC236}">
                  <a16:creationId xmlns:a16="http://schemas.microsoft.com/office/drawing/2014/main" id="{0B954810-C303-BC44-9961-E02025B34FF0}"/>
                </a:ext>
              </a:extLst>
            </p:cNvPr>
            <p:cNvSpPr txBox="1"/>
            <p:nvPr/>
          </p:nvSpPr>
          <p:spPr>
            <a:xfrm>
              <a:off x="16281600" y="4978112"/>
              <a:ext cx="532800" cy="866264"/>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sz="2800" b="1" i="1" u="none" strike="noStrike" cap="none" dirty="0">
                  <a:solidFill>
                    <a:srgbClr val="FFFFFF"/>
                  </a:solidFill>
                  <a:latin typeface="Garamond" panose="02020404030301010803" pitchFamily="18" charset="0"/>
                  <a:ea typeface="Assistant"/>
                  <a:cs typeface="Assistant"/>
                  <a:sym typeface="Assistant"/>
                </a:rPr>
                <a:t>5</a:t>
              </a:r>
              <a:endParaRPr sz="2800" b="0" i="1" u="none" strike="noStrike" cap="none" dirty="0">
                <a:solidFill>
                  <a:srgbClr val="000000"/>
                </a:solidFill>
                <a:latin typeface="Garamond" panose="02020404030301010803" pitchFamily="18" charset="0"/>
                <a:ea typeface="Arial"/>
                <a:cs typeface="Arial"/>
                <a:sym typeface="Arial"/>
              </a:endParaRPr>
            </a:p>
          </p:txBody>
        </p:sp>
        <p:sp>
          <p:nvSpPr>
            <p:cNvPr id="28" name="Google Shape;94;p3">
              <a:extLst>
                <a:ext uri="{FF2B5EF4-FFF2-40B4-BE49-F238E27FC236}">
                  <a16:creationId xmlns:a16="http://schemas.microsoft.com/office/drawing/2014/main" id="{E33951C6-E6BB-944C-B11B-046C9A92F2F2}"/>
                </a:ext>
              </a:extLst>
            </p:cNvPr>
            <p:cNvSpPr txBox="1"/>
            <p:nvPr/>
          </p:nvSpPr>
          <p:spPr>
            <a:xfrm>
              <a:off x="14418483" y="6142739"/>
              <a:ext cx="2948399" cy="761552"/>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499"/>
                <a:buFont typeface="Arial"/>
                <a:buNone/>
              </a:pPr>
              <a:r>
                <a:rPr lang="en-US" sz="1600" b="1" dirty="0" err="1">
                  <a:solidFill>
                    <a:schemeClr val="accent1">
                      <a:lumMod val="50000"/>
                    </a:schemeClr>
                  </a:solidFill>
                  <a:latin typeface="Garamond" panose="02020404030301010803" pitchFamily="18" charset="0"/>
                  <a:sym typeface="Assistant"/>
                </a:rPr>
                <a:t>Validazione</a:t>
              </a:r>
              <a:r>
                <a:rPr lang="en-US" sz="1600" b="1" dirty="0">
                  <a:solidFill>
                    <a:schemeClr val="accent1">
                      <a:lumMod val="50000"/>
                    </a:schemeClr>
                  </a:solidFill>
                  <a:latin typeface="Garamond" panose="02020404030301010803" pitchFamily="18" charset="0"/>
                  <a:sym typeface="Assistant"/>
                </a:rPr>
                <a:t> e</a:t>
              </a:r>
              <a:br>
                <a:rPr lang="en-US" sz="1600" b="1" dirty="0">
                  <a:solidFill>
                    <a:schemeClr val="accent1">
                      <a:lumMod val="50000"/>
                    </a:schemeClr>
                  </a:solidFill>
                  <a:latin typeface="Garamond" panose="02020404030301010803" pitchFamily="18" charset="0"/>
                  <a:sym typeface="Assistant"/>
                </a:rPr>
              </a:br>
              <a:r>
                <a:rPr lang="en-US" sz="1600" b="1" dirty="0">
                  <a:solidFill>
                    <a:schemeClr val="accent1">
                      <a:lumMod val="50000"/>
                    </a:schemeClr>
                  </a:solidFill>
                  <a:latin typeface="Garamond" panose="02020404030301010803" pitchFamily="18" charset="0"/>
                  <a:sym typeface="Assistant"/>
                </a:rPr>
                <a:t>test del </a:t>
              </a:r>
              <a:r>
                <a:rPr lang="en-US" sz="1600" b="1" dirty="0" err="1">
                  <a:solidFill>
                    <a:schemeClr val="accent1">
                      <a:lumMod val="50000"/>
                    </a:schemeClr>
                  </a:solidFill>
                  <a:latin typeface="Garamond" panose="02020404030301010803" pitchFamily="18" charset="0"/>
                  <a:sym typeface="Assistant"/>
                </a:rPr>
                <a:t>prototipo</a:t>
              </a:r>
              <a:r>
                <a:rPr lang="en-US" sz="1600" b="1" dirty="0">
                  <a:solidFill>
                    <a:schemeClr val="accent1">
                      <a:lumMod val="50000"/>
                    </a:schemeClr>
                  </a:solidFill>
                  <a:latin typeface="Garamond" panose="02020404030301010803" pitchFamily="18" charset="0"/>
                  <a:sym typeface="Assistant"/>
                </a:rPr>
                <a:t> </a:t>
              </a:r>
              <a:endParaRPr sz="1600" b="1" dirty="0">
                <a:solidFill>
                  <a:schemeClr val="accent1">
                    <a:lumMod val="50000"/>
                  </a:schemeClr>
                </a:solidFill>
                <a:latin typeface="Garamond" panose="02020404030301010803" pitchFamily="18" charset="0"/>
                <a:sym typeface="Arial"/>
              </a:endParaRPr>
            </a:p>
          </p:txBody>
        </p:sp>
        <p:grpSp>
          <p:nvGrpSpPr>
            <p:cNvPr id="29" name="Google Shape;95;p3">
              <a:extLst>
                <a:ext uri="{FF2B5EF4-FFF2-40B4-BE49-F238E27FC236}">
                  <a16:creationId xmlns:a16="http://schemas.microsoft.com/office/drawing/2014/main" id="{6FD40992-16E8-FE40-935B-367152C3EFB4}"/>
                </a:ext>
              </a:extLst>
            </p:cNvPr>
            <p:cNvGrpSpPr/>
            <p:nvPr/>
          </p:nvGrpSpPr>
          <p:grpSpPr>
            <a:xfrm>
              <a:off x="7140091" y="4745381"/>
              <a:ext cx="3364875" cy="1847821"/>
              <a:chOff x="-4967692" y="-48200"/>
              <a:chExt cx="4486500" cy="2463761"/>
            </a:xfrm>
          </p:grpSpPr>
          <p:sp>
            <p:nvSpPr>
              <p:cNvPr id="32" name="Google Shape;96;p3">
                <a:extLst>
                  <a:ext uri="{FF2B5EF4-FFF2-40B4-BE49-F238E27FC236}">
                    <a16:creationId xmlns:a16="http://schemas.microsoft.com/office/drawing/2014/main" id="{A1614160-A8AB-EE4C-BD2B-6C81BAF7B6E8}"/>
                  </a:ext>
                </a:extLst>
              </p:cNvPr>
              <p:cNvSpPr txBox="1"/>
              <p:nvPr/>
            </p:nvSpPr>
            <p:spPr>
              <a:xfrm>
                <a:off x="-4967692" y="1907861"/>
                <a:ext cx="4486500" cy="507700"/>
              </a:xfrm>
              <a:prstGeom prst="rect">
                <a:avLst/>
              </a:prstGeom>
              <a:noFill/>
              <a:ln>
                <a:noFill/>
              </a:ln>
            </p:spPr>
            <p:txBody>
              <a:bodyPr spcFirstLastPara="1" wrap="square" lIns="0" tIns="0" rIns="0" bIns="0" anchor="t" anchorCtr="0">
                <a:spAutoFit/>
              </a:bodyPr>
              <a:lstStyle/>
              <a:p>
                <a:pPr algn="ctr">
                  <a:buClr>
                    <a:srgbClr val="000000"/>
                  </a:buClr>
                  <a:buSzPts val="3499"/>
                </a:pPr>
                <a:r>
                  <a:rPr lang="en-US" sz="1600" b="1" dirty="0" err="1">
                    <a:solidFill>
                      <a:schemeClr val="accent1">
                        <a:lumMod val="50000"/>
                      </a:schemeClr>
                    </a:solidFill>
                    <a:latin typeface="Garamond" panose="02020404030301010803" pitchFamily="18" charset="0"/>
                    <a:sym typeface="Assistant"/>
                  </a:rPr>
                  <a:t>Analisi</a:t>
                </a:r>
                <a:r>
                  <a:rPr lang="en-US" sz="1600" b="1" dirty="0">
                    <a:solidFill>
                      <a:schemeClr val="accent1">
                        <a:lumMod val="50000"/>
                      </a:schemeClr>
                    </a:solidFill>
                    <a:latin typeface="Garamond" panose="02020404030301010803" pitchFamily="18" charset="0"/>
                    <a:sym typeface="Assistant"/>
                  </a:rPr>
                  <a:t>  </a:t>
                </a:r>
                <a:r>
                  <a:rPr lang="en-US" sz="1600" b="1" dirty="0" err="1">
                    <a:solidFill>
                      <a:schemeClr val="accent1">
                        <a:lumMod val="50000"/>
                      </a:schemeClr>
                    </a:solidFill>
                    <a:latin typeface="Garamond" panose="02020404030301010803" pitchFamily="18" charset="0"/>
                    <a:sym typeface="Assistant"/>
                  </a:rPr>
                  <a:t>delle</a:t>
                </a:r>
                <a:r>
                  <a:rPr lang="en-US" sz="1600" b="1" dirty="0">
                    <a:solidFill>
                      <a:schemeClr val="accent1">
                        <a:lumMod val="50000"/>
                      </a:schemeClr>
                    </a:solidFill>
                    <a:latin typeface="Garamond" panose="02020404030301010803" pitchFamily="18" charset="0"/>
                    <a:sym typeface="Assistant"/>
                  </a:rPr>
                  <a:t> </a:t>
                </a:r>
                <a:r>
                  <a:rPr lang="en-US" sz="1600" b="1" dirty="0" err="1">
                    <a:solidFill>
                      <a:schemeClr val="accent1">
                        <a:lumMod val="50000"/>
                      </a:schemeClr>
                    </a:solidFill>
                    <a:latin typeface="Garamond" panose="02020404030301010803" pitchFamily="18" charset="0"/>
                    <a:sym typeface="Assistant"/>
                  </a:rPr>
                  <a:t>criticità</a:t>
                </a:r>
                <a:r>
                  <a:rPr lang="en-US" sz="1600" b="1" dirty="0">
                    <a:solidFill>
                      <a:schemeClr val="accent1">
                        <a:lumMod val="50000"/>
                      </a:schemeClr>
                    </a:solidFill>
                    <a:latin typeface="Garamond" panose="02020404030301010803" pitchFamily="18" charset="0"/>
                    <a:sym typeface="Assistant"/>
                  </a:rPr>
                  <a:t> </a:t>
                </a:r>
                <a:endParaRPr sz="1600" b="1" dirty="0">
                  <a:solidFill>
                    <a:schemeClr val="accent1">
                      <a:lumMod val="50000"/>
                    </a:schemeClr>
                  </a:solidFill>
                  <a:latin typeface="Garamond" panose="02020404030301010803" pitchFamily="18" charset="0"/>
                  <a:sym typeface="Arial"/>
                </a:endParaRPr>
              </a:p>
            </p:txBody>
          </p:sp>
          <p:sp>
            <p:nvSpPr>
              <p:cNvPr id="33" name="Google Shape;97;p3">
                <a:extLst>
                  <a:ext uri="{FF2B5EF4-FFF2-40B4-BE49-F238E27FC236}">
                    <a16:creationId xmlns:a16="http://schemas.microsoft.com/office/drawing/2014/main" id="{F17592C7-36A7-3F43-80FC-090528B65A6A}"/>
                  </a:ext>
                </a:extLst>
              </p:cNvPr>
              <p:cNvSpPr/>
              <p:nvPr/>
            </p:nvSpPr>
            <p:spPr>
              <a:xfrm>
                <a:off x="-3733601" y="-48200"/>
                <a:ext cx="1434259" cy="1440688"/>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grpSp>
        <p:sp>
          <p:nvSpPr>
            <p:cNvPr id="30" name="Google Shape;98;p3">
              <a:extLst>
                <a:ext uri="{FF2B5EF4-FFF2-40B4-BE49-F238E27FC236}">
                  <a16:creationId xmlns:a16="http://schemas.microsoft.com/office/drawing/2014/main" id="{9926A7DD-1578-5842-A05F-8913A6C3DC2B}"/>
                </a:ext>
              </a:extLst>
            </p:cNvPr>
            <p:cNvSpPr txBox="1"/>
            <p:nvPr/>
          </p:nvSpPr>
          <p:spPr>
            <a:xfrm>
              <a:off x="-488609" y="6025625"/>
              <a:ext cx="3079799" cy="761552"/>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499"/>
                <a:buFont typeface="Arial"/>
                <a:buNone/>
              </a:pPr>
              <a:r>
                <a:rPr lang="en-US" sz="1600" b="1" dirty="0" err="1">
                  <a:solidFill>
                    <a:schemeClr val="accent1">
                      <a:lumMod val="50000"/>
                    </a:schemeClr>
                  </a:solidFill>
                  <a:latin typeface="Garamond" panose="02020404030301010803" pitchFamily="18" charset="0"/>
                  <a:sym typeface="Assistant"/>
                </a:rPr>
                <a:t>Definizione</a:t>
              </a:r>
              <a:r>
                <a:rPr lang="en-US" sz="1600" b="1" dirty="0">
                  <a:solidFill>
                    <a:schemeClr val="accent1">
                      <a:lumMod val="50000"/>
                    </a:schemeClr>
                  </a:solidFill>
                  <a:latin typeface="Garamond" panose="02020404030301010803" pitchFamily="18" charset="0"/>
                  <a:sym typeface="Assistant"/>
                </a:rPr>
                <a:t> del </a:t>
              </a:r>
              <a:br>
                <a:rPr lang="en-US" sz="1600" b="1" dirty="0">
                  <a:solidFill>
                    <a:schemeClr val="accent1">
                      <a:lumMod val="50000"/>
                    </a:schemeClr>
                  </a:solidFill>
                  <a:latin typeface="Garamond" panose="02020404030301010803" pitchFamily="18" charset="0"/>
                  <a:sym typeface="Assistant"/>
                </a:rPr>
              </a:br>
              <a:r>
                <a:rPr lang="en-US" sz="1600" b="1" dirty="0" err="1">
                  <a:solidFill>
                    <a:schemeClr val="accent1">
                      <a:lumMod val="50000"/>
                    </a:schemeClr>
                  </a:solidFill>
                  <a:latin typeface="Garamond" panose="02020404030301010803" pitchFamily="18" charset="0"/>
                  <a:sym typeface="Assistant"/>
                </a:rPr>
                <a:t>contesto</a:t>
              </a:r>
              <a:r>
                <a:rPr lang="en-US" sz="1600" b="1" dirty="0">
                  <a:solidFill>
                    <a:schemeClr val="accent1">
                      <a:lumMod val="50000"/>
                    </a:schemeClr>
                  </a:solidFill>
                  <a:latin typeface="Garamond" panose="02020404030301010803" pitchFamily="18" charset="0"/>
                  <a:sym typeface="Assistant"/>
                </a:rPr>
                <a:t> </a:t>
              </a:r>
              <a:r>
                <a:rPr lang="en-US" sz="1600" b="1" dirty="0" err="1">
                  <a:solidFill>
                    <a:schemeClr val="accent1">
                      <a:lumMod val="50000"/>
                    </a:schemeClr>
                  </a:solidFill>
                  <a:latin typeface="Garamond" panose="02020404030301010803" pitchFamily="18" charset="0"/>
                  <a:sym typeface="Assistant"/>
                </a:rPr>
                <a:t>d’azione</a:t>
              </a:r>
              <a:endParaRPr sz="1600" b="1" dirty="0">
                <a:solidFill>
                  <a:schemeClr val="accent1">
                    <a:lumMod val="50000"/>
                  </a:schemeClr>
                </a:solidFill>
                <a:latin typeface="Garamond" panose="02020404030301010803" pitchFamily="18" charset="0"/>
                <a:sym typeface="Arial"/>
              </a:endParaRPr>
            </a:p>
          </p:txBody>
        </p:sp>
        <p:sp>
          <p:nvSpPr>
            <p:cNvPr id="31" name="Google Shape;99;p3">
              <a:extLst>
                <a:ext uri="{FF2B5EF4-FFF2-40B4-BE49-F238E27FC236}">
                  <a16:creationId xmlns:a16="http://schemas.microsoft.com/office/drawing/2014/main" id="{B66E2FE1-2A0C-824A-9964-9217AEC712E9}"/>
                </a:ext>
              </a:extLst>
            </p:cNvPr>
            <p:cNvSpPr txBox="1"/>
            <p:nvPr/>
          </p:nvSpPr>
          <p:spPr>
            <a:xfrm>
              <a:off x="8299897" y="4978089"/>
              <a:ext cx="622800" cy="866264"/>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sz="2800" b="1" i="1" u="none" strike="noStrike" cap="none" dirty="0">
                  <a:solidFill>
                    <a:srgbClr val="FFFFFF"/>
                  </a:solidFill>
                  <a:latin typeface="Garamond" panose="02020404030301010803" pitchFamily="18" charset="0"/>
                  <a:ea typeface="Assistant"/>
                  <a:cs typeface="Assistant"/>
                  <a:sym typeface="Assistant"/>
                </a:rPr>
                <a:t>3</a:t>
              </a:r>
              <a:endParaRPr sz="2800" b="0" i="1" u="none" strike="noStrike" cap="none" dirty="0">
                <a:solidFill>
                  <a:srgbClr val="000000"/>
                </a:solidFill>
                <a:latin typeface="Garamond" panose="02020404030301010803" pitchFamily="18" charset="0"/>
                <a:ea typeface="Arial"/>
                <a:cs typeface="Arial"/>
                <a:sym typeface="Arial"/>
              </a:endParaRPr>
            </a:p>
          </p:txBody>
        </p:sp>
      </p:grpSp>
    </p:spTree>
    <p:extLst>
      <p:ext uri="{BB962C8B-B14F-4D97-AF65-F5344CB8AC3E}">
        <p14:creationId xmlns:p14="http://schemas.microsoft.com/office/powerpoint/2010/main" val="2379886184"/>
      </p:ext>
    </p:extLst>
  </p:cSld>
  <p:clrMapOvr>
    <a:masterClrMapping/>
  </p:clrMapOvr>
  <p:transition spd="slow">
    <p:wipe dir="d"/>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uppo 15">
            <a:extLst>
              <a:ext uri="{FF2B5EF4-FFF2-40B4-BE49-F238E27FC236}">
                <a16:creationId xmlns:a16="http://schemas.microsoft.com/office/drawing/2014/main" id="{42E866F4-64ED-AC4E-8A87-4DA1D47C39DD}"/>
              </a:ext>
            </a:extLst>
          </p:cNvPr>
          <p:cNvGrpSpPr/>
          <p:nvPr/>
        </p:nvGrpSpPr>
        <p:grpSpPr>
          <a:xfrm>
            <a:off x="5868482" y="352620"/>
            <a:ext cx="6210262" cy="487558"/>
            <a:chOff x="547533" y="4745369"/>
            <a:chExt cx="16538579" cy="1081024"/>
          </a:xfrm>
        </p:grpSpPr>
        <p:sp>
          <p:nvSpPr>
            <p:cNvPr id="18" name="Google Shape;81;p3">
              <a:extLst>
                <a:ext uri="{FF2B5EF4-FFF2-40B4-BE49-F238E27FC236}">
                  <a16:creationId xmlns:a16="http://schemas.microsoft.com/office/drawing/2014/main" id="{A307DEFF-C5F9-D249-8C80-D497B4BC9380}"/>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p:txBody>
        </p:sp>
        <p:sp>
          <p:nvSpPr>
            <p:cNvPr id="37" name="Google Shape;84;p3">
              <a:extLst>
                <a:ext uri="{FF2B5EF4-FFF2-40B4-BE49-F238E27FC236}">
                  <a16:creationId xmlns:a16="http://schemas.microsoft.com/office/drawing/2014/main" id="{A87FEB7A-971B-8B44-BEAA-6F1CE2399CE2}"/>
                </a:ext>
              </a:extLst>
            </p:cNvPr>
            <p:cNvSpPr/>
            <p:nvPr/>
          </p:nvSpPr>
          <p:spPr>
            <a:xfrm>
              <a:off x="11971494" y="4745369"/>
              <a:ext cx="1075695"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35" name="Google Shape;87;p3">
              <a:extLst>
                <a:ext uri="{FF2B5EF4-FFF2-40B4-BE49-F238E27FC236}">
                  <a16:creationId xmlns:a16="http://schemas.microsoft.com/office/drawing/2014/main" id="{1D400134-FC94-F845-BE2E-78E4BD35D960}"/>
                </a:ext>
              </a:extLst>
            </p:cNvPr>
            <p:cNvSpPr/>
            <p:nvPr/>
          </p:nvSpPr>
          <p:spPr>
            <a:xfrm>
              <a:off x="4423968" y="474561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22" name="Google Shape;88;p3">
              <a:extLst>
                <a:ext uri="{FF2B5EF4-FFF2-40B4-BE49-F238E27FC236}">
                  <a16:creationId xmlns:a16="http://schemas.microsoft.com/office/drawing/2014/main" id="{3D12A1DB-28C2-6342-A609-F1E463DCF581}"/>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23" name="Google Shape;89;p3">
              <a:extLst>
                <a:ext uri="{FF2B5EF4-FFF2-40B4-BE49-F238E27FC236}">
                  <a16:creationId xmlns:a16="http://schemas.microsoft.com/office/drawing/2014/main" id="{889D1E10-A1DA-CE4B-944A-18450903F6BE}"/>
                </a:ext>
              </a:extLst>
            </p:cNvPr>
            <p:cNvSpPr txBox="1"/>
            <p:nvPr/>
          </p:nvSpPr>
          <p:spPr>
            <a:xfrm>
              <a:off x="758984" y="4978086"/>
              <a:ext cx="604501"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1</a:t>
              </a:r>
              <a:endParaRPr b="0" i="1" u="none" strike="noStrike" cap="none" dirty="0">
                <a:solidFill>
                  <a:srgbClr val="000000"/>
                </a:solidFill>
                <a:latin typeface="Garamond" panose="02020404030301010803" pitchFamily="18" charset="0"/>
                <a:ea typeface="Arial"/>
                <a:cs typeface="Arial"/>
                <a:sym typeface="Arial"/>
              </a:endParaRPr>
            </a:p>
          </p:txBody>
        </p:sp>
        <p:sp>
          <p:nvSpPr>
            <p:cNvPr id="24" name="Google Shape;90;p3">
              <a:extLst>
                <a:ext uri="{FF2B5EF4-FFF2-40B4-BE49-F238E27FC236}">
                  <a16:creationId xmlns:a16="http://schemas.microsoft.com/office/drawing/2014/main" id="{B24E1294-35A1-7444-9F53-2E2B92431BBC}"/>
                </a:ext>
              </a:extLst>
            </p:cNvPr>
            <p:cNvSpPr txBox="1"/>
            <p:nvPr/>
          </p:nvSpPr>
          <p:spPr>
            <a:xfrm>
              <a:off x="4650403" y="4978104"/>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2</a:t>
              </a:r>
              <a:endParaRPr b="0" i="1" u="none" strike="noStrike" cap="none" dirty="0">
                <a:solidFill>
                  <a:srgbClr val="000000"/>
                </a:solidFill>
                <a:latin typeface="Garamond" panose="02020404030301010803" pitchFamily="18" charset="0"/>
                <a:ea typeface="Arial"/>
                <a:cs typeface="Arial"/>
                <a:sym typeface="Arial"/>
              </a:endParaRPr>
            </a:p>
          </p:txBody>
        </p:sp>
        <p:sp>
          <p:nvSpPr>
            <p:cNvPr id="25" name="Google Shape;91;p3">
              <a:extLst>
                <a:ext uri="{FF2B5EF4-FFF2-40B4-BE49-F238E27FC236}">
                  <a16:creationId xmlns:a16="http://schemas.microsoft.com/office/drawing/2014/main" id="{F8A2CD48-3F01-D44D-B82D-4B827DACEE78}"/>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26" name="Google Shape;92;p3">
              <a:extLst>
                <a:ext uri="{FF2B5EF4-FFF2-40B4-BE49-F238E27FC236}">
                  <a16:creationId xmlns:a16="http://schemas.microsoft.com/office/drawing/2014/main" id="{2D3D1869-DED9-1A40-8D8F-E5F8E3A11E87}"/>
                </a:ext>
              </a:extLst>
            </p:cNvPr>
            <p:cNvSpPr txBox="1"/>
            <p:nvPr/>
          </p:nvSpPr>
          <p:spPr>
            <a:xfrm>
              <a:off x="12335745" y="4978102"/>
              <a:ext cx="532799" cy="798419"/>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4</a:t>
              </a:r>
              <a:endParaRPr b="0" i="1" u="none" strike="noStrike" cap="none" dirty="0">
                <a:solidFill>
                  <a:srgbClr val="000000"/>
                </a:solidFill>
                <a:latin typeface="Garamond" panose="02020404030301010803" pitchFamily="18" charset="0"/>
                <a:ea typeface="Arial"/>
                <a:cs typeface="Arial"/>
                <a:sym typeface="Arial"/>
              </a:endParaRPr>
            </a:p>
          </p:txBody>
        </p:sp>
        <p:sp>
          <p:nvSpPr>
            <p:cNvPr id="27" name="Google Shape;93;p3">
              <a:extLst>
                <a:ext uri="{FF2B5EF4-FFF2-40B4-BE49-F238E27FC236}">
                  <a16:creationId xmlns:a16="http://schemas.microsoft.com/office/drawing/2014/main" id="{0B954810-C303-BC44-9961-E02025B34FF0}"/>
                </a:ext>
              </a:extLst>
            </p:cNvPr>
            <p:cNvSpPr txBox="1"/>
            <p:nvPr/>
          </p:nvSpPr>
          <p:spPr>
            <a:xfrm>
              <a:off x="16281599" y="4978113"/>
              <a:ext cx="53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5</a:t>
              </a:r>
              <a:endParaRPr b="0" i="1" u="none" strike="noStrike" cap="none" dirty="0">
                <a:solidFill>
                  <a:srgbClr val="000000"/>
                </a:solidFill>
                <a:latin typeface="Garamond" panose="02020404030301010803" pitchFamily="18" charset="0"/>
                <a:ea typeface="Arial"/>
                <a:cs typeface="Arial"/>
                <a:sym typeface="Arial"/>
              </a:endParaRPr>
            </a:p>
          </p:txBody>
        </p:sp>
        <p:sp>
          <p:nvSpPr>
            <p:cNvPr id="33" name="Google Shape;97;p3">
              <a:extLst>
                <a:ext uri="{FF2B5EF4-FFF2-40B4-BE49-F238E27FC236}">
                  <a16:creationId xmlns:a16="http://schemas.microsoft.com/office/drawing/2014/main" id="{F17592C7-36A7-3F43-80FC-090528B65A6A}"/>
                </a:ext>
              </a:extLst>
            </p:cNvPr>
            <p:cNvSpPr/>
            <p:nvPr/>
          </p:nvSpPr>
          <p:spPr>
            <a:xfrm>
              <a:off x="8065658" y="474538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31" name="Google Shape;99;p3">
              <a:extLst>
                <a:ext uri="{FF2B5EF4-FFF2-40B4-BE49-F238E27FC236}">
                  <a16:creationId xmlns:a16="http://schemas.microsoft.com/office/drawing/2014/main" id="{B66E2FE1-2A0C-824A-9964-9217AEC712E9}"/>
                </a:ext>
              </a:extLst>
            </p:cNvPr>
            <p:cNvSpPr txBox="1"/>
            <p:nvPr/>
          </p:nvSpPr>
          <p:spPr>
            <a:xfrm>
              <a:off x="8299898" y="4978088"/>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3</a:t>
              </a:r>
              <a:endParaRPr b="0" i="1" u="none" strike="noStrike" cap="none" dirty="0">
                <a:solidFill>
                  <a:srgbClr val="000000"/>
                </a:solidFill>
                <a:latin typeface="Garamond" panose="02020404030301010803" pitchFamily="18" charset="0"/>
                <a:ea typeface="Arial"/>
                <a:cs typeface="Arial"/>
                <a:sym typeface="Arial"/>
              </a:endParaRPr>
            </a:p>
          </p:txBody>
        </p:sp>
      </p:grpSp>
      <p:pic>
        <p:nvPicPr>
          <p:cNvPr id="50" name="Google Shape;107;g255f4afc67c_0_5">
            <a:extLst>
              <a:ext uri="{FF2B5EF4-FFF2-40B4-BE49-F238E27FC236}">
                <a16:creationId xmlns:a16="http://schemas.microsoft.com/office/drawing/2014/main" id="{4A53CA2C-C3DE-A04C-BAAB-AAEDE5E3B4A1}"/>
              </a:ext>
            </a:extLst>
          </p:cNvPr>
          <p:cNvPicPr preferRelativeResize="0"/>
          <p:nvPr/>
        </p:nvPicPr>
        <p:blipFill rotWithShape="1">
          <a:blip r:embed="rId3">
            <a:alphaModFix/>
          </a:blip>
          <a:srcRect b="5526"/>
          <a:stretch/>
        </p:blipFill>
        <p:spPr>
          <a:xfrm>
            <a:off x="139623" y="1196502"/>
            <a:ext cx="3980280" cy="5262664"/>
          </a:xfrm>
          <a:prstGeom prst="rect">
            <a:avLst/>
          </a:prstGeom>
          <a:noFill/>
          <a:ln w="9525" cap="flat" cmpd="sng">
            <a:solidFill>
              <a:schemeClr val="dk1"/>
            </a:solidFill>
            <a:prstDash val="solid"/>
            <a:round/>
            <a:headEnd type="none" w="sm" len="sm"/>
            <a:tailEnd type="none" w="sm" len="sm"/>
          </a:ln>
        </p:spPr>
      </p:pic>
      <p:pic>
        <p:nvPicPr>
          <p:cNvPr id="51" name="Google Shape;108;g255f4afc67c_0_5">
            <a:extLst>
              <a:ext uri="{FF2B5EF4-FFF2-40B4-BE49-F238E27FC236}">
                <a16:creationId xmlns:a16="http://schemas.microsoft.com/office/drawing/2014/main" id="{0F060D24-EEDF-8749-BD04-D22DF2AB7F61}"/>
              </a:ext>
            </a:extLst>
          </p:cNvPr>
          <p:cNvPicPr preferRelativeResize="0"/>
          <p:nvPr/>
        </p:nvPicPr>
        <p:blipFill rotWithShape="1">
          <a:blip r:embed="rId4">
            <a:alphaModFix/>
          </a:blip>
          <a:srcRect/>
          <a:stretch/>
        </p:blipFill>
        <p:spPr>
          <a:xfrm>
            <a:off x="4344497" y="1173405"/>
            <a:ext cx="3858373" cy="5284088"/>
          </a:xfrm>
          <a:prstGeom prst="rect">
            <a:avLst/>
          </a:prstGeom>
          <a:noFill/>
          <a:ln w="9525" cap="flat" cmpd="sng">
            <a:solidFill>
              <a:schemeClr val="dk1"/>
            </a:solidFill>
            <a:prstDash val="solid"/>
            <a:round/>
            <a:headEnd type="none" w="sm" len="sm"/>
            <a:tailEnd type="none" w="sm" len="sm"/>
          </a:ln>
        </p:spPr>
      </p:pic>
      <p:sp>
        <p:nvSpPr>
          <p:cNvPr id="52" name="Google Shape;109;g255f4afc67c_0_5">
            <a:extLst>
              <a:ext uri="{FF2B5EF4-FFF2-40B4-BE49-F238E27FC236}">
                <a16:creationId xmlns:a16="http://schemas.microsoft.com/office/drawing/2014/main" id="{E0268B4A-715F-DC49-8C07-30B5C52710F5}"/>
              </a:ext>
            </a:extLst>
          </p:cNvPr>
          <p:cNvSpPr txBox="1"/>
          <p:nvPr/>
        </p:nvSpPr>
        <p:spPr>
          <a:xfrm>
            <a:off x="980693" y="6325500"/>
            <a:ext cx="3000000"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700"/>
              <a:buFont typeface="Arial"/>
              <a:buNone/>
            </a:pPr>
            <a:r>
              <a:rPr lang="en-US" sz="2000" b="1" i="0" u="none" strike="noStrike" cap="none" dirty="0" err="1">
                <a:solidFill>
                  <a:schemeClr val="dk2"/>
                </a:solidFill>
                <a:latin typeface="Garamond" panose="02020404030301010803" pitchFamily="18" charset="0"/>
                <a:ea typeface="Assistant"/>
                <a:cs typeface="Assistant"/>
                <a:sym typeface="Assistant"/>
              </a:rPr>
              <a:t>Recupero</a:t>
            </a:r>
            <a:r>
              <a:rPr lang="en-US" sz="2000" b="1" i="0" u="none" strike="noStrike" cap="none" dirty="0">
                <a:solidFill>
                  <a:schemeClr val="dk2"/>
                </a:solidFill>
                <a:latin typeface="Garamond" panose="02020404030301010803" pitchFamily="18" charset="0"/>
                <a:ea typeface="Assistant"/>
                <a:cs typeface="Assistant"/>
                <a:sym typeface="Assistant"/>
              </a:rPr>
              <a:t> </a:t>
            </a:r>
            <a:r>
              <a:rPr lang="en-US" sz="2000" b="1" i="0" u="none" strike="noStrike" cap="none" dirty="0" err="1">
                <a:solidFill>
                  <a:schemeClr val="dk2"/>
                </a:solidFill>
                <a:latin typeface="Garamond" panose="02020404030301010803" pitchFamily="18" charset="0"/>
                <a:ea typeface="Assistant"/>
                <a:cs typeface="Assistant"/>
                <a:sym typeface="Assistant"/>
              </a:rPr>
              <a:t>crediti</a:t>
            </a:r>
            <a:endParaRPr sz="300" b="1" i="0" u="none" strike="noStrike" cap="none" dirty="0">
              <a:solidFill>
                <a:schemeClr val="dk2"/>
              </a:solidFill>
              <a:latin typeface="Garamond" panose="02020404030301010803" pitchFamily="18" charset="0"/>
              <a:ea typeface="Arial"/>
              <a:cs typeface="Arial"/>
              <a:sym typeface="Arial"/>
            </a:endParaRPr>
          </a:p>
        </p:txBody>
      </p:sp>
      <p:sp>
        <p:nvSpPr>
          <p:cNvPr id="53" name="Google Shape;110;g255f4afc67c_0_5">
            <a:extLst>
              <a:ext uri="{FF2B5EF4-FFF2-40B4-BE49-F238E27FC236}">
                <a16:creationId xmlns:a16="http://schemas.microsoft.com/office/drawing/2014/main" id="{C2476283-B86B-F64A-B66D-C7BD175317A8}"/>
              </a:ext>
            </a:extLst>
          </p:cNvPr>
          <p:cNvSpPr txBox="1"/>
          <p:nvPr/>
        </p:nvSpPr>
        <p:spPr>
          <a:xfrm>
            <a:off x="5239640" y="6347917"/>
            <a:ext cx="3000000"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700"/>
              <a:buFont typeface="Arial"/>
              <a:buNone/>
            </a:pPr>
            <a:r>
              <a:rPr lang="en-US" sz="2000" b="1" dirty="0" err="1">
                <a:solidFill>
                  <a:schemeClr val="dk2"/>
                </a:solidFill>
                <a:latin typeface="Garamond" panose="02020404030301010803" pitchFamily="18" charset="0"/>
                <a:cs typeface="Assistant"/>
                <a:sym typeface="Assistant"/>
              </a:rPr>
              <a:t>Spese</a:t>
            </a:r>
            <a:r>
              <a:rPr lang="en-US" sz="2000" b="1" dirty="0">
                <a:solidFill>
                  <a:schemeClr val="dk2"/>
                </a:solidFill>
                <a:latin typeface="Garamond" panose="02020404030301010803" pitchFamily="18" charset="0"/>
                <a:cs typeface="Assistant"/>
                <a:sym typeface="Assistant"/>
              </a:rPr>
              <a:t> di </a:t>
            </a:r>
            <a:r>
              <a:rPr lang="en-US" sz="2000" b="1" dirty="0" err="1">
                <a:solidFill>
                  <a:schemeClr val="dk2"/>
                </a:solidFill>
                <a:latin typeface="Garamond" panose="02020404030301010803" pitchFamily="18" charset="0"/>
                <a:cs typeface="Assistant"/>
                <a:sym typeface="Assistant"/>
              </a:rPr>
              <a:t>Giustizia</a:t>
            </a:r>
            <a:endParaRPr sz="2000" b="1" dirty="0">
              <a:solidFill>
                <a:schemeClr val="dk2"/>
              </a:solidFill>
              <a:latin typeface="Garamond" panose="02020404030301010803" pitchFamily="18" charset="0"/>
              <a:cs typeface="Assistant"/>
              <a:sym typeface="Arial"/>
            </a:endParaRPr>
          </a:p>
        </p:txBody>
      </p:sp>
      <p:pic>
        <p:nvPicPr>
          <p:cNvPr id="54" name="Google Shape;111;g255f4afc67c_0_5">
            <a:extLst>
              <a:ext uri="{FF2B5EF4-FFF2-40B4-BE49-F238E27FC236}">
                <a16:creationId xmlns:a16="http://schemas.microsoft.com/office/drawing/2014/main" id="{00A6522E-A6B9-8143-B54D-F705A45CE1C9}"/>
              </a:ext>
            </a:extLst>
          </p:cNvPr>
          <p:cNvPicPr preferRelativeResize="0"/>
          <p:nvPr/>
        </p:nvPicPr>
        <p:blipFill rotWithShape="1">
          <a:blip r:embed="rId5">
            <a:alphaModFix/>
          </a:blip>
          <a:srcRect/>
          <a:stretch/>
        </p:blipFill>
        <p:spPr>
          <a:xfrm>
            <a:off x="8365853" y="1153950"/>
            <a:ext cx="3657532" cy="5280609"/>
          </a:xfrm>
          <a:prstGeom prst="rect">
            <a:avLst/>
          </a:prstGeom>
          <a:noFill/>
          <a:ln w="9525" cap="flat" cmpd="sng">
            <a:solidFill>
              <a:schemeClr val="dk1"/>
            </a:solidFill>
            <a:prstDash val="solid"/>
            <a:round/>
            <a:headEnd type="none" w="sm" len="sm"/>
            <a:tailEnd type="none" w="sm" len="sm"/>
          </a:ln>
        </p:spPr>
      </p:pic>
      <p:sp>
        <p:nvSpPr>
          <p:cNvPr id="55" name="Google Shape;112;g255f4afc67c_0_5">
            <a:extLst>
              <a:ext uri="{FF2B5EF4-FFF2-40B4-BE49-F238E27FC236}">
                <a16:creationId xmlns:a16="http://schemas.microsoft.com/office/drawing/2014/main" id="{CDE9C744-0608-B34F-8590-DBF062B3B3D1}"/>
              </a:ext>
            </a:extLst>
          </p:cNvPr>
          <p:cNvSpPr txBox="1"/>
          <p:nvPr/>
        </p:nvSpPr>
        <p:spPr>
          <a:xfrm>
            <a:off x="9111910" y="6319421"/>
            <a:ext cx="3000000"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700"/>
              <a:buFont typeface="Arial"/>
              <a:buNone/>
            </a:pPr>
            <a:r>
              <a:rPr lang="en-US" sz="2000" b="1" dirty="0" err="1">
                <a:solidFill>
                  <a:schemeClr val="dk2"/>
                </a:solidFill>
                <a:latin typeface="Garamond" panose="02020404030301010803" pitchFamily="18" charset="0"/>
                <a:cs typeface="Assistant"/>
                <a:sym typeface="Assistant"/>
              </a:rPr>
              <a:t>Esecuzioni</a:t>
            </a:r>
            <a:r>
              <a:rPr lang="en-US" sz="2000" b="1" dirty="0">
                <a:solidFill>
                  <a:schemeClr val="dk2"/>
                </a:solidFill>
                <a:latin typeface="Garamond" panose="02020404030301010803" pitchFamily="18" charset="0"/>
                <a:cs typeface="Assistant"/>
                <a:sym typeface="Assistant"/>
              </a:rPr>
              <a:t> </a:t>
            </a:r>
            <a:r>
              <a:rPr lang="en-US" sz="2000" b="1" dirty="0" err="1">
                <a:solidFill>
                  <a:schemeClr val="dk2"/>
                </a:solidFill>
                <a:latin typeface="Garamond" panose="02020404030301010803" pitchFamily="18" charset="0"/>
                <a:cs typeface="Assistant"/>
                <a:sym typeface="Assistant"/>
              </a:rPr>
              <a:t>penali</a:t>
            </a:r>
            <a:endParaRPr sz="2000" b="1" dirty="0">
              <a:solidFill>
                <a:schemeClr val="dk2"/>
              </a:solidFill>
              <a:latin typeface="Garamond" panose="02020404030301010803" pitchFamily="18" charset="0"/>
              <a:cs typeface="Assistant"/>
              <a:sym typeface="Arial"/>
            </a:endParaRPr>
          </a:p>
        </p:txBody>
      </p:sp>
      <p:sp>
        <p:nvSpPr>
          <p:cNvPr id="56" name="CasellaDiTesto 55">
            <a:extLst>
              <a:ext uri="{FF2B5EF4-FFF2-40B4-BE49-F238E27FC236}">
                <a16:creationId xmlns:a16="http://schemas.microsoft.com/office/drawing/2014/main" id="{CB0FA076-CA50-6D43-AD3A-C3E3E7E5506E}"/>
              </a:ext>
            </a:extLst>
          </p:cNvPr>
          <p:cNvSpPr txBox="1"/>
          <p:nvPr/>
        </p:nvSpPr>
        <p:spPr>
          <a:xfrm>
            <a:off x="1369657" y="312199"/>
            <a:ext cx="4454677" cy="584775"/>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Mappatura dei processi</a:t>
            </a:r>
          </a:p>
        </p:txBody>
      </p:sp>
    </p:spTree>
    <p:extLst>
      <p:ext uri="{BB962C8B-B14F-4D97-AF65-F5344CB8AC3E}">
        <p14:creationId xmlns:p14="http://schemas.microsoft.com/office/powerpoint/2010/main" val="201711140"/>
      </p:ext>
    </p:extLst>
  </p:cSld>
  <p:clrMapOvr>
    <a:masterClrMapping/>
  </p:clrMapOvr>
  <p:transition spd="slow">
    <p:wipe dir="d"/>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335730" y="334062"/>
            <a:ext cx="3707785" cy="584775"/>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Criticità rilevate</a:t>
            </a:r>
          </a:p>
        </p:txBody>
      </p:sp>
      <p:grpSp>
        <p:nvGrpSpPr>
          <p:cNvPr id="38" name="Gruppo 37">
            <a:extLst>
              <a:ext uri="{FF2B5EF4-FFF2-40B4-BE49-F238E27FC236}">
                <a16:creationId xmlns:a16="http://schemas.microsoft.com/office/drawing/2014/main" id="{3ACB1793-076A-2D44-B114-F80B92E6E3A8}"/>
              </a:ext>
            </a:extLst>
          </p:cNvPr>
          <p:cNvGrpSpPr/>
          <p:nvPr/>
        </p:nvGrpSpPr>
        <p:grpSpPr>
          <a:xfrm>
            <a:off x="5792908" y="433192"/>
            <a:ext cx="6210262" cy="487558"/>
            <a:chOff x="547533" y="4745369"/>
            <a:chExt cx="16538579" cy="1081024"/>
          </a:xfrm>
        </p:grpSpPr>
        <p:sp>
          <p:nvSpPr>
            <p:cNvPr id="39" name="Google Shape;81;p3">
              <a:extLst>
                <a:ext uri="{FF2B5EF4-FFF2-40B4-BE49-F238E27FC236}">
                  <a16:creationId xmlns:a16="http://schemas.microsoft.com/office/drawing/2014/main" id="{19B4D32C-AB92-FB4D-B186-4A0F22FD27DF}"/>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p:txBody>
        </p:sp>
        <p:sp>
          <p:nvSpPr>
            <p:cNvPr id="51" name="Google Shape;84;p3">
              <a:extLst>
                <a:ext uri="{FF2B5EF4-FFF2-40B4-BE49-F238E27FC236}">
                  <a16:creationId xmlns:a16="http://schemas.microsoft.com/office/drawing/2014/main" id="{785EA204-A278-9D47-94A7-F8045126EFCF}"/>
                </a:ext>
              </a:extLst>
            </p:cNvPr>
            <p:cNvSpPr/>
            <p:nvPr/>
          </p:nvSpPr>
          <p:spPr>
            <a:xfrm>
              <a:off x="11971494" y="4745369"/>
              <a:ext cx="1075695"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1" name="Google Shape;87;p3">
              <a:extLst>
                <a:ext uri="{FF2B5EF4-FFF2-40B4-BE49-F238E27FC236}">
                  <a16:creationId xmlns:a16="http://schemas.microsoft.com/office/drawing/2014/main" id="{17C6A65A-1D34-B947-8E89-F04236CD23BE}"/>
                </a:ext>
              </a:extLst>
            </p:cNvPr>
            <p:cNvSpPr/>
            <p:nvPr/>
          </p:nvSpPr>
          <p:spPr>
            <a:xfrm>
              <a:off x="4423968" y="474561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2" name="Google Shape;88;p3">
              <a:extLst>
                <a:ext uri="{FF2B5EF4-FFF2-40B4-BE49-F238E27FC236}">
                  <a16:creationId xmlns:a16="http://schemas.microsoft.com/office/drawing/2014/main" id="{27558CA0-1484-C748-AFE9-7290D4FBC4E0}"/>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3" name="Google Shape;89;p3">
              <a:extLst>
                <a:ext uri="{FF2B5EF4-FFF2-40B4-BE49-F238E27FC236}">
                  <a16:creationId xmlns:a16="http://schemas.microsoft.com/office/drawing/2014/main" id="{858BE8C7-BA61-5547-8ABF-BCA62750E710}"/>
                </a:ext>
              </a:extLst>
            </p:cNvPr>
            <p:cNvSpPr txBox="1"/>
            <p:nvPr/>
          </p:nvSpPr>
          <p:spPr>
            <a:xfrm>
              <a:off x="758984" y="4978086"/>
              <a:ext cx="604501"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1</a:t>
              </a:r>
              <a:endParaRPr b="0" i="1" u="none" strike="noStrike" cap="none" dirty="0">
                <a:solidFill>
                  <a:srgbClr val="000000"/>
                </a:solidFill>
                <a:latin typeface="Garamond" panose="02020404030301010803" pitchFamily="18" charset="0"/>
                <a:ea typeface="Arial"/>
                <a:cs typeface="Arial"/>
                <a:sym typeface="Arial"/>
              </a:endParaRPr>
            </a:p>
          </p:txBody>
        </p:sp>
        <p:sp>
          <p:nvSpPr>
            <p:cNvPr id="44" name="Google Shape;90;p3">
              <a:extLst>
                <a:ext uri="{FF2B5EF4-FFF2-40B4-BE49-F238E27FC236}">
                  <a16:creationId xmlns:a16="http://schemas.microsoft.com/office/drawing/2014/main" id="{B5090682-A577-9147-9478-11B2120902D4}"/>
                </a:ext>
              </a:extLst>
            </p:cNvPr>
            <p:cNvSpPr txBox="1"/>
            <p:nvPr/>
          </p:nvSpPr>
          <p:spPr>
            <a:xfrm>
              <a:off x="4650403" y="4978104"/>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2</a:t>
              </a:r>
              <a:endParaRPr b="0" i="1" u="none" strike="noStrike" cap="none" dirty="0">
                <a:solidFill>
                  <a:srgbClr val="000000"/>
                </a:solidFill>
                <a:latin typeface="Garamond" panose="02020404030301010803" pitchFamily="18" charset="0"/>
                <a:ea typeface="Arial"/>
                <a:cs typeface="Arial"/>
                <a:sym typeface="Arial"/>
              </a:endParaRPr>
            </a:p>
          </p:txBody>
        </p:sp>
        <p:sp>
          <p:nvSpPr>
            <p:cNvPr id="45" name="Google Shape;91;p3">
              <a:extLst>
                <a:ext uri="{FF2B5EF4-FFF2-40B4-BE49-F238E27FC236}">
                  <a16:creationId xmlns:a16="http://schemas.microsoft.com/office/drawing/2014/main" id="{5CE6516E-D1A8-2746-8F10-F1D4284598D2}"/>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6" name="Google Shape;92;p3">
              <a:extLst>
                <a:ext uri="{FF2B5EF4-FFF2-40B4-BE49-F238E27FC236}">
                  <a16:creationId xmlns:a16="http://schemas.microsoft.com/office/drawing/2014/main" id="{789E5C27-095D-674F-96DD-A5F98429D49D}"/>
                </a:ext>
              </a:extLst>
            </p:cNvPr>
            <p:cNvSpPr txBox="1"/>
            <p:nvPr/>
          </p:nvSpPr>
          <p:spPr>
            <a:xfrm>
              <a:off x="12335745" y="4978102"/>
              <a:ext cx="532799" cy="798419"/>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4</a:t>
              </a:r>
              <a:endParaRPr b="0" i="1" u="none" strike="noStrike" cap="none" dirty="0">
                <a:solidFill>
                  <a:srgbClr val="000000"/>
                </a:solidFill>
                <a:latin typeface="Garamond" panose="02020404030301010803" pitchFamily="18" charset="0"/>
                <a:ea typeface="Arial"/>
                <a:cs typeface="Arial"/>
                <a:sym typeface="Arial"/>
              </a:endParaRPr>
            </a:p>
          </p:txBody>
        </p:sp>
        <p:sp>
          <p:nvSpPr>
            <p:cNvPr id="47" name="Google Shape;93;p3">
              <a:extLst>
                <a:ext uri="{FF2B5EF4-FFF2-40B4-BE49-F238E27FC236}">
                  <a16:creationId xmlns:a16="http://schemas.microsoft.com/office/drawing/2014/main" id="{75C137B5-5F19-FB48-9535-D5E2D309B760}"/>
                </a:ext>
              </a:extLst>
            </p:cNvPr>
            <p:cNvSpPr txBox="1"/>
            <p:nvPr/>
          </p:nvSpPr>
          <p:spPr>
            <a:xfrm>
              <a:off x="16281599" y="4978113"/>
              <a:ext cx="53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5</a:t>
              </a:r>
              <a:endParaRPr b="0" i="1" u="none" strike="noStrike" cap="none" dirty="0">
                <a:solidFill>
                  <a:srgbClr val="000000"/>
                </a:solidFill>
                <a:latin typeface="Garamond" panose="02020404030301010803" pitchFamily="18" charset="0"/>
                <a:ea typeface="Arial"/>
                <a:cs typeface="Arial"/>
                <a:sym typeface="Arial"/>
              </a:endParaRPr>
            </a:p>
          </p:txBody>
        </p:sp>
        <p:sp>
          <p:nvSpPr>
            <p:cNvPr id="48" name="Google Shape;97;p3">
              <a:extLst>
                <a:ext uri="{FF2B5EF4-FFF2-40B4-BE49-F238E27FC236}">
                  <a16:creationId xmlns:a16="http://schemas.microsoft.com/office/drawing/2014/main" id="{B05FF58E-0BE2-7B4A-98E3-276141D43DBE}"/>
                </a:ext>
              </a:extLst>
            </p:cNvPr>
            <p:cNvSpPr/>
            <p:nvPr/>
          </p:nvSpPr>
          <p:spPr>
            <a:xfrm>
              <a:off x="8065658" y="474538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9" name="Google Shape;99;p3">
              <a:extLst>
                <a:ext uri="{FF2B5EF4-FFF2-40B4-BE49-F238E27FC236}">
                  <a16:creationId xmlns:a16="http://schemas.microsoft.com/office/drawing/2014/main" id="{8E9C5C5F-F534-E44B-A68D-70DD4EEB31AB}"/>
                </a:ext>
              </a:extLst>
            </p:cNvPr>
            <p:cNvSpPr txBox="1"/>
            <p:nvPr/>
          </p:nvSpPr>
          <p:spPr>
            <a:xfrm>
              <a:off x="8299898" y="4978088"/>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3</a:t>
              </a:r>
              <a:endParaRPr b="0" i="1" u="none" strike="noStrike" cap="none" dirty="0">
                <a:solidFill>
                  <a:srgbClr val="000000"/>
                </a:solidFill>
                <a:latin typeface="Garamond" panose="02020404030301010803" pitchFamily="18" charset="0"/>
                <a:ea typeface="Arial"/>
                <a:cs typeface="Arial"/>
                <a:sym typeface="Arial"/>
              </a:endParaRPr>
            </a:p>
          </p:txBody>
        </p:sp>
      </p:grpSp>
      <p:sp>
        <p:nvSpPr>
          <p:cNvPr id="9" name="Rettangolo 8">
            <a:extLst>
              <a:ext uri="{FF2B5EF4-FFF2-40B4-BE49-F238E27FC236}">
                <a16:creationId xmlns:a16="http://schemas.microsoft.com/office/drawing/2014/main" id="{DB4FE30D-ABF7-494B-B4C2-EE603EB3A66E}"/>
              </a:ext>
            </a:extLst>
          </p:cNvPr>
          <p:cNvSpPr/>
          <p:nvPr/>
        </p:nvSpPr>
        <p:spPr>
          <a:xfrm rot="2699864">
            <a:off x="-883890" y="2565282"/>
            <a:ext cx="2169214" cy="217350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0" name="Rettangolo 79">
            <a:extLst>
              <a:ext uri="{FF2B5EF4-FFF2-40B4-BE49-F238E27FC236}">
                <a16:creationId xmlns:a16="http://schemas.microsoft.com/office/drawing/2014/main" id="{FFEA25EA-5CC8-0C49-A690-23BBB5318813}"/>
              </a:ext>
            </a:extLst>
          </p:cNvPr>
          <p:cNvSpPr/>
          <p:nvPr/>
        </p:nvSpPr>
        <p:spPr>
          <a:xfrm rot="2699864">
            <a:off x="843802" y="3162937"/>
            <a:ext cx="983856" cy="9781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81" name="Connettore 2 80">
            <a:extLst>
              <a:ext uri="{FF2B5EF4-FFF2-40B4-BE49-F238E27FC236}">
                <a16:creationId xmlns:a16="http://schemas.microsoft.com/office/drawing/2014/main" id="{2E8BA42E-24CD-8142-BB1B-F9C97722D133}"/>
              </a:ext>
            </a:extLst>
          </p:cNvPr>
          <p:cNvCxnSpPr>
            <a:cxnSpLocks/>
            <a:stCxn id="80" idx="0"/>
          </p:cNvCxnSpPr>
          <p:nvPr/>
        </p:nvCxnSpPr>
        <p:spPr>
          <a:xfrm flipV="1">
            <a:off x="1681561" y="2273334"/>
            <a:ext cx="2029421" cy="1032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Connettore 2 82">
            <a:extLst>
              <a:ext uri="{FF2B5EF4-FFF2-40B4-BE49-F238E27FC236}">
                <a16:creationId xmlns:a16="http://schemas.microsoft.com/office/drawing/2014/main" id="{9516C827-8380-C14A-9455-5E66B0BDE5A1}"/>
              </a:ext>
            </a:extLst>
          </p:cNvPr>
          <p:cNvCxnSpPr>
            <a:cxnSpLocks/>
          </p:cNvCxnSpPr>
          <p:nvPr/>
        </p:nvCxnSpPr>
        <p:spPr>
          <a:xfrm flipV="1">
            <a:off x="1864665" y="3146512"/>
            <a:ext cx="1846317" cy="3887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Connettore 2 86">
            <a:extLst>
              <a:ext uri="{FF2B5EF4-FFF2-40B4-BE49-F238E27FC236}">
                <a16:creationId xmlns:a16="http://schemas.microsoft.com/office/drawing/2014/main" id="{CFE6BE31-43F4-8F44-9937-F0FDFF080A67}"/>
              </a:ext>
            </a:extLst>
          </p:cNvPr>
          <p:cNvCxnSpPr>
            <a:cxnSpLocks/>
          </p:cNvCxnSpPr>
          <p:nvPr/>
        </p:nvCxnSpPr>
        <p:spPr>
          <a:xfrm>
            <a:off x="1864665" y="3760901"/>
            <a:ext cx="1846317" cy="2368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0" name="Connettore 2 89">
            <a:extLst>
              <a:ext uri="{FF2B5EF4-FFF2-40B4-BE49-F238E27FC236}">
                <a16:creationId xmlns:a16="http://schemas.microsoft.com/office/drawing/2014/main" id="{EA30851A-1C87-3C49-ADD4-9381E879049D}"/>
              </a:ext>
            </a:extLst>
          </p:cNvPr>
          <p:cNvCxnSpPr>
            <a:cxnSpLocks/>
          </p:cNvCxnSpPr>
          <p:nvPr/>
        </p:nvCxnSpPr>
        <p:spPr>
          <a:xfrm>
            <a:off x="1623739" y="3917534"/>
            <a:ext cx="2087243" cy="9151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93" name="Google Shape;135;g27ce473960d_0_145">
            <a:extLst>
              <a:ext uri="{FF2B5EF4-FFF2-40B4-BE49-F238E27FC236}">
                <a16:creationId xmlns:a16="http://schemas.microsoft.com/office/drawing/2014/main" id="{322EAA3C-AFE7-804E-A9B4-FF6C1A09AFF3}"/>
              </a:ext>
            </a:extLst>
          </p:cNvPr>
          <p:cNvPicPr preferRelativeResize="0"/>
          <p:nvPr/>
        </p:nvPicPr>
        <p:blipFill rotWithShape="1">
          <a:blip r:embed="rId4">
            <a:alphaModFix/>
            <a:duotone>
              <a:schemeClr val="accent4">
                <a:shade val="45000"/>
                <a:satMod val="135000"/>
              </a:schemeClr>
              <a:prstClr val="white"/>
            </a:duotone>
          </a:blip>
          <a:srcRect/>
          <a:stretch/>
        </p:blipFill>
        <p:spPr>
          <a:xfrm>
            <a:off x="4106620" y="1993301"/>
            <a:ext cx="609877" cy="584775"/>
          </a:xfrm>
          <a:prstGeom prst="rect">
            <a:avLst/>
          </a:prstGeom>
          <a:noFill/>
          <a:ln w="9525" cap="flat" cmpd="sng">
            <a:noFill/>
            <a:prstDash val="solid"/>
            <a:round/>
            <a:headEnd type="none" w="sm" len="sm"/>
            <a:tailEnd type="none" w="sm" len="sm"/>
          </a:ln>
        </p:spPr>
      </p:pic>
      <p:pic>
        <p:nvPicPr>
          <p:cNvPr id="94" name="Google Shape;135;g27ce473960d_0_145">
            <a:extLst>
              <a:ext uri="{FF2B5EF4-FFF2-40B4-BE49-F238E27FC236}">
                <a16:creationId xmlns:a16="http://schemas.microsoft.com/office/drawing/2014/main" id="{EF78A28B-9434-764D-A1F2-4B5AFC0736E8}"/>
              </a:ext>
            </a:extLst>
          </p:cNvPr>
          <p:cNvPicPr preferRelativeResize="0"/>
          <p:nvPr/>
        </p:nvPicPr>
        <p:blipFill rotWithShape="1">
          <a:blip r:embed="rId4">
            <a:alphaModFix/>
            <a:duotone>
              <a:schemeClr val="accent4">
                <a:shade val="45000"/>
                <a:satMod val="135000"/>
              </a:schemeClr>
              <a:prstClr val="white"/>
            </a:duotone>
          </a:blip>
          <a:srcRect/>
          <a:stretch/>
        </p:blipFill>
        <p:spPr>
          <a:xfrm>
            <a:off x="4106621" y="2820185"/>
            <a:ext cx="609877" cy="584775"/>
          </a:xfrm>
          <a:prstGeom prst="rect">
            <a:avLst/>
          </a:prstGeom>
          <a:noFill/>
          <a:ln w="9525" cap="flat" cmpd="sng">
            <a:noFill/>
            <a:prstDash val="solid"/>
            <a:round/>
            <a:headEnd type="none" w="sm" len="sm"/>
            <a:tailEnd type="none" w="sm" len="sm"/>
          </a:ln>
        </p:spPr>
      </p:pic>
      <p:pic>
        <p:nvPicPr>
          <p:cNvPr id="95" name="Google Shape;135;g27ce473960d_0_145">
            <a:extLst>
              <a:ext uri="{FF2B5EF4-FFF2-40B4-BE49-F238E27FC236}">
                <a16:creationId xmlns:a16="http://schemas.microsoft.com/office/drawing/2014/main" id="{9410D2BD-21F6-EF41-BE28-0DAB82CAA295}"/>
              </a:ext>
            </a:extLst>
          </p:cNvPr>
          <p:cNvPicPr preferRelativeResize="0"/>
          <p:nvPr/>
        </p:nvPicPr>
        <p:blipFill rotWithShape="1">
          <a:blip r:embed="rId4">
            <a:alphaModFix/>
            <a:duotone>
              <a:schemeClr val="accent4">
                <a:shade val="45000"/>
                <a:satMod val="135000"/>
              </a:schemeClr>
              <a:prstClr val="white"/>
            </a:duotone>
          </a:blip>
          <a:srcRect/>
          <a:stretch/>
        </p:blipFill>
        <p:spPr>
          <a:xfrm>
            <a:off x="4123378" y="3701226"/>
            <a:ext cx="609877" cy="584775"/>
          </a:xfrm>
          <a:prstGeom prst="rect">
            <a:avLst/>
          </a:prstGeom>
          <a:noFill/>
          <a:ln w="9525" cap="flat" cmpd="sng">
            <a:noFill/>
            <a:prstDash val="solid"/>
            <a:round/>
            <a:headEnd type="none" w="sm" len="sm"/>
            <a:tailEnd type="none" w="sm" len="sm"/>
          </a:ln>
        </p:spPr>
      </p:pic>
      <p:pic>
        <p:nvPicPr>
          <p:cNvPr id="96" name="Google Shape;135;g27ce473960d_0_145">
            <a:extLst>
              <a:ext uri="{FF2B5EF4-FFF2-40B4-BE49-F238E27FC236}">
                <a16:creationId xmlns:a16="http://schemas.microsoft.com/office/drawing/2014/main" id="{817A8893-62BB-254D-AD08-583BA6A79821}"/>
              </a:ext>
            </a:extLst>
          </p:cNvPr>
          <p:cNvPicPr preferRelativeResize="0"/>
          <p:nvPr/>
        </p:nvPicPr>
        <p:blipFill rotWithShape="1">
          <a:blip r:embed="rId4">
            <a:alphaModFix/>
            <a:duotone>
              <a:schemeClr val="accent4">
                <a:shade val="45000"/>
                <a:satMod val="135000"/>
              </a:schemeClr>
              <a:prstClr val="white"/>
            </a:duotone>
          </a:blip>
          <a:srcRect/>
          <a:stretch/>
        </p:blipFill>
        <p:spPr>
          <a:xfrm>
            <a:off x="4125774" y="4594746"/>
            <a:ext cx="609877" cy="584775"/>
          </a:xfrm>
          <a:prstGeom prst="rect">
            <a:avLst/>
          </a:prstGeom>
          <a:noFill/>
          <a:ln w="9525" cap="flat" cmpd="sng">
            <a:noFill/>
            <a:prstDash val="solid"/>
            <a:round/>
            <a:headEnd type="none" w="sm" len="sm"/>
            <a:tailEnd type="none" w="sm" len="sm"/>
          </a:ln>
        </p:spPr>
      </p:pic>
      <p:sp>
        <p:nvSpPr>
          <p:cNvPr id="98" name="CasellaDiTesto 97">
            <a:extLst>
              <a:ext uri="{FF2B5EF4-FFF2-40B4-BE49-F238E27FC236}">
                <a16:creationId xmlns:a16="http://schemas.microsoft.com/office/drawing/2014/main" id="{FA1B9289-61FB-CB4D-91B3-92B1FA89E436}"/>
              </a:ext>
            </a:extLst>
          </p:cNvPr>
          <p:cNvSpPr txBox="1"/>
          <p:nvPr/>
        </p:nvSpPr>
        <p:spPr>
          <a:xfrm>
            <a:off x="5314203" y="2070244"/>
            <a:ext cx="4515597" cy="430887"/>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Tracciabilità dei fascicoli difficoltosa</a:t>
            </a:r>
          </a:p>
        </p:txBody>
      </p:sp>
      <p:sp>
        <p:nvSpPr>
          <p:cNvPr id="101" name="CasellaDiTesto 100">
            <a:extLst>
              <a:ext uri="{FF2B5EF4-FFF2-40B4-BE49-F238E27FC236}">
                <a16:creationId xmlns:a16="http://schemas.microsoft.com/office/drawing/2014/main" id="{0C3D106F-0206-E745-AF25-8012DEC36097}"/>
              </a:ext>
            </a:extLst>
          </p:cNvPr>
          <p:cNvSpPr txBox="1"/>
          <p:nvPr/>
        </p:nvSpPr>
        <p:spPr>
          <a:xfrm>
            <a:off x="5314203" y="2883517"/>
            <a:ext cx="4515597" cy="430887"/>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Bassa usabilità dei sistemi</a:t>
            </a:r>
          </a:p>
        </p:txBody>
      </p:sp>
      <p:sp>
        <p:nvSpPr>
          <p:cNvPr id="102" name="CasellaDiTesto 101">
            <a:extLst>
              <a:ext uri="{FF2B5EF4-FFF2-40B4-BE49-F238E27FC236}">
                <a16:creationId xmlns:a16="http://schemas.microsoft.com/office/drawing/2014/main" id="{26F98F11-BC22-6D44-B4AD-403C274F91C9}"/>
              </a:ext>
            </a:extLst>
          </p:cNvPr>
          <p:cNvSpPr txBox="1"/>
          <p:nvPr/>
        </p:nvSpPr>
        <p:spPr>
          <a:xfrm>
            <a:off x="5309605" y="3746652"/>
            <a:ext cx="5109862" cy="430887"/>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Mancanza di report e controlli automatici</a:t>
            </a:r>
          </a:p>
        </p:txBody>
      </p:sp>
      <p:sp>
        <p:nvSpPr>
          <p:cNvPr id="103" name="CasellaDiTesto 102">
            <a:extLst>
              <a:ext uri="{FF2B5EF4-FFF2-40B4-BE49-F238E27FC236}">
                <a16:creationId xmlns:a16="http://schemas.microsoft.com/office/drawing/2014/main" id="{3319390D-55AD-4F4D-8B11-1355C5F11C3C}"/>
              </a:ext>
            </a:extLst>
          </p:cNvPr>
          <p:cNvSpPr txBox="1"/>
          <p:nvPr/>
        </p:nvSpPr>
        <p:spPr>
          <a:xfrm>
            <a:off x="5309604" y="4692391"/>
            <a:ext cx="4515597" cy="769441"/>
          </a:xfrm>
          <a:prstGeom prst="rect">
            <a:avLst/>
          </a:prstGeom>
          <a:noFill/>
        </p:spPr>
        <p:txBody>
          <a:bodyPr wrap="square" rtlCol="0">
            <a:spAutoFit/>
          </a:bodyPr>
          <a:lstStyle/>
          <a:p>
            <a:r>
              <a:rPr lang="it-IT" sz="2200" dirty="0">
                <a:solidFill>
                  <a:schemeClr val="accent1">
                    <a:lumMod val="50000"/>
                  </a:schemeClr>
                </a:solidFill>
                <a:latin typeface="Garamond" panose="02020404030301010803" pitchFamily="18" charset="0"/>
              </a:rPr>
              <a:t>Mancanza di comunicazione tra i sistemi attualmente in uso</a:t>
            </a:r>
          </a:p>
        </p:txBody>
      </p:sp>
    </p:spTree>
    <p:extLst>
      <p:ext uri="{BB962C8B-B14F-4D97-AF65-F5344CB8AC3E}">
        <p14:creationId xmlns:p14="http://schemas.microsoft.com/office/powerpoint/2010/main" val="106295599"/>
      </p:ext>
    </p:extLst>
  </p:cSld>
  <p:clrMapOvr>
    <a:masterClrMapping/>
  </p:clrMapOvr>
  <p:transition spd="slow">
    <p:wipe dir="d"/>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451385" y="335746"/>
            <a:ext cx="3707785" cy="584775"/>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Prototipo sviluppato</a:t>
            </a:r>
          </a:p>
        </p:txBody>
      </p:sp>
      <p:grpSp>
        <p:nvGrpSpPr>
          <p:cNvPr id="38" name="Gruppo 37">
            <a:extLst>
              <a:ext uri="{FF2B5EF4-FFF2-40B4-BE49-F238E27FC236}">
                <a16:creationId xmlns:a16="http://schemas.microsoft.com/office/drawing/2014/main" id="{3ACB1793-076A-2D44-B114-F80B92E6E3A8}"/>
              </a:ext>
            </a:extLst>
          </p:cNvPr>
          <p:cNvGrpSpPr/>
          <p:nvPr/>
        </p:nvGrpSpPr>
        <p:grpSpPr>
          <a:xfrm>
            <a:off x="5792908" y="433192"/>
            <a:ext cx="6210262" cy="487558"/>
            <a:chOff x="547533" y="4745369"/>
            <a:chExt cx="16538579" cy="1081024"/>
          </a:xfrm>
        </p:grpSpPr>
        <p:sp>
          <p:nvSpPr>
            <p:cNvPr id="39" name="Google Shape;81;p3">
              <a:extLst>
                <a:ext uri="{FF2B5EF4-FFF2-40B4-BE49-F238E27FC236}">
                  <a16:creationId xmlns:a16="http://schemas.microsoft.com/office/drawing/2014/main" id="{19B4D32C-AB92-FB4D-B186-4A0F22FD27DF}"/>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p:txBody>
        </p:sp>
        <p:sp>
          <p:nvSpPr>
            <p:cNvPr id="51" name="Google Shape;84;p3">
              <a:extLst>
                <a:ext uri="{FF2B5EF4-FFF2-40B4-BE49-F238E27FC236}">
                  <a16:creationId xmlns:a16="http://schemas.microsoft.com/office/drawing/2014/main" id="{785EA204-A278-9D47-94A7-F8045126EFCF}"/>
                </a:ext>
              </a:extLst>
            </p:cNvPr>
            <p:cNvSpPr/>
            <p:nvPr/>
          </p:nvSpPr>
          <p:spPr>
            <a:xfrm>
              <a:off x="11971494" y="4745369"/>
              <a:ext cx="1075695"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1" name="Google Shape;87;p3">
              <a:extLst>
                <a:ext uri="{FF2B5EF4-FFF2-40B4-BE49-F238E27FC236}">
                  <a16:creationId xmlns:a16="http://schemas.microsoft.com/office/drawing/2014/main" id="{17C6A65A-1D34-B947-8E89-F04236CD23BE}"/>
                </a:ext>
              </a:extLst>
            </p:cNvPr>
            <p:cNvSpPr/>
            <p:nvPr/>
          </p:nvSpPr>
          <p:spPr>
            <a:xfrm>
              <a:off x="4423968" y="474561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2" name="Google Shape;88;p3">
              <a:extLst>
                <a:ext uri="{FF2B5EF4-FFF2-40B4-BE49-F238E27FC236}">
                  <a16:creationId xmlns:a16="http://schemas.microsoft.com/office/drawing/2014/main" id="{27558CA0-1484-C748-AFE9-7290D4FBC4E0}"/>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3" name="Google Shape;89;p3">
              <a:extLst>
                <a:ext uri="{FF2B5EF4-FFF2-40B4-BE49-F238E27FC236}">
                  <a16:creationId xmlns:a16="http://schemas.microsoft.com/office/drawing/2014/main" id="{858BE8C7-BA61-5547-8ABF-BCA62750E710}"/>
                </a:ext>
              </a:extLst>
            </p:cNvPr>
            <p:cNvSpPr txBox="1"/>
            <p:nvPr/>
          </p:nvSpPr>
          <p:spPr>
            <a:xfrm>
              <a:off x="758984" y="4978086"/>
              <a:ext cx="604501"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1</a:t>
              </a:r>
              <a:endParaRPr b="0" i="1" u="none" strike="noStrike" cap="none" dirty="0">
                <a:solidFill>
                  <a:srgbClr val="000000"/>
                </a:solidFill>
                <a:latin typeface="Garamond" panose="02020404030301010803" pitchFamily="18" charset="0"/>
                <a:ea typeface="Arial"/>
                <a:cs typeface="Arial"/>
                <a:sym typeface="Arial"/>
              </a:endParaRPr>
            </a:p>
          </p:txBody>
        </p:sp>
        <p:sp>
          <p:nvSpPr>
            <p:cNvPr id="44" name="Google Shape;90;p3">
              <a:extLst>
                <a:ext uri="{FF2B5EF4-FFF2-40B4-BE49-F238E27FC236}">
                  <a16:creationId xmlns:a16="http://schemas.microsoft.com/office/drawing/2014/main" id="{B5090682-A577-9147-9478-11B2120902D4}"/>
                </a:ext>
              </a:extLst>
            </p:cNvPr>
            <p:cNvSpPr txBox="1"/>
            <p:nvPr/>
          </p:nvSpPr>
          <p:spPr>
            <a:xfrm>
              <a:off x="4650403" y="4978104"/>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2</a:t>
              </a:r>
              <a:endParaRPr b="0" i="1" u="none" strike="noStrike" cap="none" dirty="0">
                <a:solidFill>
                  <a:srgbClr val="000000"/>
                </a:solidFill>
                <a:latin typeface="Garamond" panose="02020404030301010803" pitchFamily="18" charset="0"/>
                <a:ea typeface="Arial"/>
                <a:cs typeface="Arial"/>
                <a:sym typeface="Arial"/>
              </a:endParaRPr>
            </a:p>
          </p:txBody>
        </p:sp>
        <p:sp>
          <p:nvSpPr>
            <p:cNvPr id="45" name="Google Shape;91;p3">
              <a:extLst>
                <a:ext uri="{FF2B5EF4-FFF2-40B4-BE49-F238E27FC236}">
                  <a16:creationId xmlns:a16="http://schemas.microsoft.com/office/drawing/2014/main" id="{5CE6516E-D1A8-2746-8F10-F1D4284598D2}"/>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6" name="Google Shape;92;p3">
              <a:extLst>
                <a:ext uri="{FF2B5EF4-FFF2-40B4-BE49-F238E27FC236}">
                  <a16:creationId xmlns:a16="http://schemas.microsoft.com/office/drawing/2014/main" id="{789E5C27-095D-674F-96DD-A5F98429D49D}"/>
                </a:ext>
              </a:extLst>
            </p:cNvPr>
            <p:cNvSpPr txBox="1"/>
            <p:nvPr/>
          </p:nvSpPr>
          <p:spPr>
            <a:xfrm>
              <a:off x="12335745" y="4978102"/>
              <a:ext cx="532799" cy="798419"/>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4</a:t>
              </a:r>
              <a:endParaRPr b="0" i="1" u="none" strike="noStrike" cap="none" dirty="0">
                <a:solidFill>
                  <a:srgbClr val="000000"/>
                </a:solidFill>
                <a:latin typeface="Garamond" panose="02020404030301010803" pitchFamily="18" charset="0"/>
                <a:ea typeface="Arial"/>
                <a:cs typeface="Arial"/>
                <a:sym typeface="Arial"/>
              </a:endParaRPr>
            </a:p>
          </p:txBody>
        </p:sp>
        <p:sp>
          <p:nvSpPr>
            <p:cNvPr id="47" name="Google Shape;93;p3">
              <a:extLst>
                <a:ext uri="{FF2B5EF4-FFF2-40B4-BE49-F238E27FC236}">
                  <a16:creationId xmlns:a16="http://schemas.microsoft.com/office/drawing/2014/main" id="{75C137B5-5F19-FB48-9535-D5E2D309B760}"/>
                </a:ext>
              </a:extLst>
            </p:cNvPr>
            <p:cNvSpPr txBox="1"/>
            <p:nvPr/>
          </p:nvSpPr>
          <p:spPr>
            <a:xfrm>
              <a:off x="16281599" y="4978113"/>
              <a:ext cx="53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5</a:t>
              </a:r>
              <a:endParaRPr b="0" i="1" u="none" strike="noStrike" cap="none" dirty="0">
                <a:solidFill>
                  <a:srgbClr val="000000"/>
                </a:solidFill>
                <a:latin typeface="Garamond" panose="02020404030301010803" pitchFamily="18" charset="0"/>
                <a:ea typeface="Arial"/>
                <a:cs typeface="Arial"/>
                <a:sym typeface="Arial"/>
              </a:endParaRPr>
            </a:p>
          </p:txBody>
        </p:sp>
        <p:sp>
          <p:nvSpPr>
            <p:cNvPr id="48" name="Google Shape;97;p3">
              <a:extLst>
                <a:ext uri="{FF2B5EF4-FFF2-40B4-BE49-F238E27FC236}">
                  <a16:creationId xmlns:a16="http://schemas.microsoft.com/office/drawing/2014/main" id="{B05FF58E-0BE2-7B4A-98E3-276141D43DBE}"/>
                </a:ext>
              </a:extLst>
            </p:cNvPr>
            <p:cNvSpPr/>
            <p:nvPr/>
          </p:nvSpPr>
          <p:spPr>
            <a:xfrm>
              <a:off x="8065658" y="474538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9" name="Google Shape;99;p3">
              <a:extLst>
                <a:ext uri="{FF2B5EF4-FFF2-40B4-BE49-F238E27FC236}">
                  <a16:creationId xmlns:a16="http://schemas.microsoft.com/office/drawing/2014/main" id="{8E9C5C5F-F534-E44B-A68D-70DD4EEB31AB}"/>
                </a:ext>
              </a:extLst>
            </p:cNvPr>
            <p:cNvSpPr txBox="1"/>
            <p:nvPr/>
          </p:nvSpPr>
          <p:spPr>
            <a:xfrm>
              <a:off x="8299898" y="4978088"/>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3</a:t>
              </a:r>
              <a:endParaRPr b="0" i="1" u="none" strike="noStrike" cap="none" dirty="0">
                <a:solidFill>
                  <a:srgbClr val="000000"/>
                </a:solidFill>
                <a:latin typeface="Garamond" panose="02020404030301010803" pitchFamily="18" charset="0"/>
                <a:ea typeface="Arial"/>
                <a:cs typeface="Arial"/>
                <a:sym typeface="Arial"/>
              </a:endParaRPr>
            </a:p>
          </p:txBody>
        </p:sp>
      </p:grpSp>
      <p:sp>
        <p:nvSpPr>
          <p:cNvPr id="52" name="CasellaDiTesto 51">
            <a:extLst>
              <a:ext uri="{FF2B5EF4-FFF2-40B4-BE49-F238E27FC236}">
                <a16:creationId xmlns:a16="http://schemas.microsoft.com/office/drawing/2014/main" id="{4FFE52C6-92B3-3C48-BAEC-F290F33F7094}"/>
              </a:ext>
            </a:extLst>
          </p:cNvPr>
          <p:cNvSpPr txBox="1"/>
          <p:nvPr/>
        </p:nvSpPr>
        <p:spPr>
          <a:xfrm>
            <a:off x="2134229" y="1450954"/>
            <a:ext cx="1543797" cy="646331"/>
          </a:xfrm>
          <a:prstGeom prst="rect">
            <a:avLst/>
          </a:prstGeom>
          <a:noFill/>
        </p:spPr>
        <p:txBody>
          <a:bodyPr wrap="square" rtlCol="0">
            <a:spAutoFit/>
          </a:bodyPr>
          <a:lstStyle/>
          <a:p>
            <a:r>
              <a:rPr lang="it-IT" dirty="0">
                <a:solidFill>
                  <a:schemeClr val="accent1">
                    <a:lumMod val="50000"/>
                  </a:schemeClr>
                </a:solidFill>
                <a:latin typeface="Garamond" panose="02020404030301010803" pitchFamily="18" charset="0"/>
              </a:rPr>
              <a:t>Verifica data irrevocabilità</a:t>
            </a:r>
          </a:p>
        </p:txBody>
      </p:sp>
      <p:sp>
        <p:nvSpPr>
          <p:cNvPr id="53" name="CasellaDiTesto 52">
            <a:extLst>
              <a:ext uri="{FF2B5EF4-FFF2-40B4-BE49-F238E27FC236}">
                <a16:creationId xmlns:a16="http://schemas.microsoft.com/office/drawing/2014/main" id="{1EAA1A03-BEAE-8543-A721-0D8435A9E8C4}"/>
              </a:ext>
            </a:extLst>
          </p:cNvPr>
          <p:cNvSpPr txBox="1"/>
          <p:nvPr/>
        </p:nvSpPr>
        <p:spPr>
          <a:xfrm>
            <a:off x="1051438" y="2934811"/>
            <a:ext cx="2805387" cy="923330"/>
          </a:xfrm>
          <a:prstGeom prst="rect">
            <a:avLst/>
          </a:prstGeom>
          <a:noFill/>
        </p:spPr>
        <p:txBody>
          <a:bodyPr wrap="square" rtlCol="0">
            <a:spAutoFit/>
          </a:bodyPr>
          <a:lstStyle/>
          <a:p>
            <a:r>
              <a:rPr lang="it-IT" dirty="0">
                <a:solidFill>
                  <a:schemeClr val="accent1">
                    <a:lumMod val="50000"/>
                  </a:schemeClr>
                </a:solidFill>
                <a:latin typeface="Garamond" panose="02020404030301010803" pitchFamily="18" charset="0"/>
              </a:rPr>
              <a:t> Selezione formato output</a:t>
            </a:r>
            <a:br>
              <a:rPr lang="it-IT" dirty="0">
                <a:solidFill>
                  <a:schemeClr val="accent1">
                    <a:lumMod val="50000"/>
                  </a:schemeClr>
                </a:solidFill>
                <a:latin typeface="Garamond" panose="02020404030301010803" pitchFamily="18" charset="0"/>
              </a:rPr>
            </a:br>
            <a:r>
              <a:rPr lang="it-IT" dirty="0">
                <a:solidFill>
                  <a:schemeClr val="accent1">
                    <a:lumMod val="50000"/>
                  </a:schemeClr>
                </a:solidFill>
                <a:latin typeface="Garamond" panose="02020404030301010803" pitchFamily="18" charset="0"/>
              </a:rPr>
              <a:t> comunicazioni</a:t>
            </a:r>
            <a:br>
              <a:rPr lang="it-IT" dirty="0">
                <a:solidFill>
                  <a:schemeClr val="accent1">
                    <a:lumMod val="50000"/>
                  </a:schemeClr>
                </a:solidFill>
                <a:latin typeface="Garamond" panose="02020404030301010803" pitchFamily="18" charset="0"/>
              </a:rPr>
            </a:br>
            <a:r>
              <a:rPr lang="it-IT" dirty="0">
                <a:solidFill>
                  <a:schemeClr val="accent1">
                    <a:lumMod val="50000"/>
                  </a:schemeClr>
                </a:solidFill>
                <a:latin typeface="Garamond" panose="02020404030301010803" pitchFamily="18" charset="0"/>
              </a:rPr>
              <a:t>( mail/pdf)</a:t>
            </a:r>
          </a:p>
        </p:txBody>
      </p:sp>
      <p:grpSp>
        <p:nvGrpSpPr>
          <p:cNvPr id="6" name="Gruppo 5">
            <a:extLst>
              <a:ext uri="{FF2B5EF4-FFF2-40B4-BE49-F238E27FC236}">
                <a16:creationId xmlns:a16="http://schemas.microsoft.com/office/drawing/2014/main" id="{7FD60E6F-4065-204A-976A-032BD4E31254}"/>
              </a:ext>
            </a:extLst>
          </p:cNvPr>
          <p:cNvGrpSpPr/>
          <p:nvPr/>
        </p:nvGrpSpPr>
        <p:grpSpPr>
          <a:xfrm>
            <a:off x="4090706" y="1568145"/>
            <a:ext cx="3808518" cy="2393950"/>
            <a:chOff x="3895575" y="2095500"/>
            <a:chExt cx="3808518" cy="2393950"/>
          </a:xfrm>
        </p:grpSpPr>
        <p:sp>
          <p:nvSpPr>
            <p:cNvPr id="2" name="Ovale 1">
              <a:extLst>
                <a:ext uri="{FF2B5EF4-FFF2-40B4-BE49-F238E27FC236}">
                  <a16:creationId xmlns:a16="http://schemas.microsoft.com/office/drawing/2014/main" id="{83597878-B59A-7349-BF9C-5EAF581B6683}"/>
                </a:ext>
              </a:extLst>
            </p:cNvPr>
            <p:cNvSpPr/>
            <p:nvPr/>
          </p:nvSpPr>
          <p:spPr>
            <a:xfrm>
              <a:off x="4216977" y="2441012"/>
              <a:ext cx="1879023" cy="17526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Ovale 35">
              <a:extLst>
                <a:ext uri="{FF2B5EF4-FFF2-40B4-BE49-F238E27FC236}">
                  <a16:creationId xmlns:a16="http://schemas.microsoft.com/office/drawing/2014/main" id="{47841567-801C-1043-BF87-2DCE6B40E54B}"/>
                </a:ext>
              </a:extLst>
            </p:cNvPr>
            <p:cNvSpPr/>
            <p:nvPr/>
          </p:nvSpPr>
          <p:spPr>
            <a:xfrm>
              <a:off x="5575754" y="2425700"/>
              <a:ext cx="1879023" cy="1752600"/>
            </a:xfrm>
            <a:prstGeom prst="ellipse">
              <a:avLst/>
            </a:prstGeom>
            <a:solidFill>
              <a:srgbClr val="FFE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CasellaDiTesto 36">
              <a:extLst>
                <a:ext uri="{FF2B5EF4-FFF2-40B4-BE49-F238E27FC236}">
                  <a16:creationId xmlns:a16="http://schemas.microsoft.com/office/drawing/2014/main" id="{E1F8D8DF-CC1E-D74A-98E3-0D978577C42C}"/>
                </a:ext>
              </a:extLst>
            </p:cNvPr>
            <p:cNvSpPr txBox="1"/>
            <p:nvPr/>
          </p:nvSpPr>
          <p:spPr>
            <a:xfrm>
              <a:off x="4292079" y="2948057"/>
              <a:ext cx="1543797" cy="707886"/>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Esecuzione penale</a:t>
              </a:r>
            </a:p>
          </p:txBody>
        </p:sp>
        <p:sp>
          <p:nvSpPr>
            <p:cNvPr id="40" name="CasellaDiTesto 39">
              <a:extLst>
                <a:ext uri="{FF2B5EF4-FFF2-40B4-BE49-F238E27FC236}">
                  <a16:creationId xmlns:a16="http://schemas.microsoft.com/office/drawing/2014/main" id="{8E48F154-7A26-524C-A939-A43B8E1BDC80}"/>
                </a:ext>
              </a:extLst>
            </p:cNvPr>
            <p:cNvSpPr txBox="1"/>
            <p:nvPr/>
          </p:nvSpPr>
          <p:spPr>
            <a:xfrm>
              <a:off x="5660624" y="2948057"/>
              <a:ext cx="1543797" cy="707886"/>
            </a:xfrm>
            <a:prstGeom prst="rect">
              <a:avLst/>
            </a:prstGeom>
            <a:noFill/>
          </p:spPr>
          <p:txBody>
            <a:bodyPr wrap="square" rtlCol="0">
              <a:spAutoFit/>
            </a:bodyPr>
            <a:lstStyle/>
            <a:p>
              <a:pPr algn="r"/>
              <a:r>
                <a:rPr lang="it-IT" sz="2000" dirty="0">
                  <a:solidFill>
                    <a:schemeClr val="accent1">
                      <a:lumMod val="50000"/>
                    </a:schemeClr>
                  </a:solidFill>
                  <a:latin typeface="Garamond" panose="02020404030301010803" pitchFamily="18" charset="0"/>
                </a:rPr>
                <a:t>Spese di giustizia</a:t>
              </a:r>
            </a:p>
          </p:txBody>
        </p:sp>
        <p:sp>
          <p:nvSpPr>
            <p:cNvPr id="5" name="Arco 4">
              <a:extLst>
                <a:ext uri="{FF2B5EF4-FFF2-40B4-BE49-F238E27FC236}">
                  <a16:creationId xmlns:a16="http://schemas.microsoft.com/office/drawing/2014/main" id="{A186468C-AE35-7B4E-9D8C-965A2A822A06}"/>
                </a:ext>
              </a:extLst>
            </p:cNvPr>
            <p:cNvSpPr/>
            <p:nvPr/>
          </p:nvSpPr>
          <p:spPr>
            <a:xfrm flipH="1" flipV="1">
              <a:off x="3895575" y="2095500"/>
              <a:ext cx="2301448" cy="2374900"/>
            </a:xfrm>
            <a:prstGeom prst="arc">
              <a:avLst>
                <a:gd name="adj1" fmla="val 16200000"/>
                <a:gd name="adj2" fmla="val 391515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54" name="Arco 53">
              <a:extLst>
                <a:ext uri="{FF2B5EF4-FFF2-40B4-BE49-F238E27FC236}">
                  <a16:creationId xmlns:a16="http://schemas.microsoft.com/office/drawing/2014/main" id="{AECAEADA-FC31-5941-B5C0-9BD072C7E863}"/>
                </a:ext>
              </a:extLst>
            </p:cNvPr>
            <p:cNvSpPr/>
            <p:nvPr/>
          </p:nvSpPr>
          <p:spPr>
            <a:xfrm flipV="1">
              <a:off x="5402645" y="2114550"/>
              <a:ext cx="2301448" cy="2374900"/>
            </a:xfrm>
            <a:prstGeom prst="arc">
              <a:avLst>
                <a:gd name="adj1" fmla="val 16532364"/>
                <a:gd name="adj2" fmla="val 471256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sp>
        <p:nvSpPr>
          <p:cNvPr id="55" name="CasellaDiTesto 54">
            <a:extLst>
              <a:ext uri="{FF2B5EF4-FFF2-40B4-BE49-F238E27FC236}">
                <a16:creationId xmlns:a16="http://schemas.microsoft.com/office/drawing/2014/main" id="{4E3BF7FD-C6D4-C146-8399-9CFD9CC9D077}"/>
              </a:ext>
            </a:extLst>
          </p:cNvPr>
          <p:cNvSpPr txBox="1"/>
          <p:nvPr/>
        </p:nvSpPr>
        <p:spPr>
          <a:xfrm>
            <a:off x="8776854" y="2128314"/>
            <a:ext cx="2419754" cy="646331"/>
          </a:xfrm>
          <a:prstGeom prst="rect">
            <a:avLst/>
          </a:prstGeom>
          <a:noFill/>
        </p:spPr>
        <p:txBody>
          <a:bodyPr wrap="square" rtlCol="0">
            <a:spAutoFit/>
          </a:bodyPr>
          <a:lstStyle/>
          <a:p>
            <a:r>
              <a:rPr lang="it-IT" dirty="0">
                <a:solidFill>
                  <a:schemeClr val="accent1">
                    <a:lumMod val="50000"/>
                  </a:schemeClr>
                </a:solidFill>
                <a:latin typeface="Garamond" panose="02020404030301010803" pitchFamily="18" charset="0"/>
              </a:rPr>
              <a:t>Notifica fascicoli</a:t>
            </a:r>
            <a:br>
              <a:rPr lang="it-IT" dirty="0">
                <a:solidFill>
                  <a:schemeClr val="accent1">
                    <a:lumMod val="50000"/>
                  </a:schemeClr>
                </a:solidFill>
                <a:latin typeface="Garamond" panose="02020404030301010803" pitchFamily="18" charset="0"/>
              </a:rPr>
            </a:br>
            <a:r>
              <a:rPr lang="it-IT" dirty="0">
                <a:solidFill>
                  <a:schemeClr val="accent1">
                    <a:lumMod val="50000"/>
                  </a:schemeClr>
                </a:solidFill>
                <a:latin typeface="Garamond" panose="02020404030301010803" pitchFamily="18" charset="0"/>
              </a:rPr>
              <a:t>in stato di stallo</a:t>
            </a:r>
          </a:p>
        </p:txBody>
      </p:sp>
      <p:sp>
        <p:nvSpPr>
          <p:cNvPr id="57" name="CasellaDiTesto 56">
            <a:extLst>
              <a:ext uri="{FF2B5EF4-FFF2-40B4-BE49-F238E27FC236}">
                <a16:creationId xmlns:a16="http://schemas.microsoft.com/office/drawing/2014/main" id="{935A49AB-9D68-974C-A8E5-01B167F4785F}"/>
              </a:ext>
            </a:extLst>
          </p:cNvPr>
          <p:cNvSpPr txBox="1"/>
          <p:nvPr/>
        </p:nvSpPr>
        <p:spPr>
          <a:xfrm>
            <a:off x="4070948" y="4318906"/>
            <a:ext cx="3707785" cy="461665"/>
          </a:xfrm>
          <a:prstGeom prst="rect">
            <a:avLst/>
          </a:prstGeom>
          <a:noFill/>
          <a:ln>
            <a:noFill/>
          </a:ln>
          <a:effectLst/>
        </p:spPr>
        <p:txBody>
          <a:bodyPr wrap="square" rtlCol="0">
            <a:spAutoFit/>
          </a:bodyPr>
          <a:lstStyle/>
          <a:p>
            <a:pPr algn="ctr"/>
            <a:r>
              <a:rPr lang="it-IT" sz="2400" b="1" i="1" dirty="0">
                <a:solidFill>
                  <a:srgbClr val="F2B300"/>
                </a:solidFill>
                <a:latin typeface="Garamond" panose="02020404030301010803" pitchFamily="18" charset="0"/>
              </a:rPr>
              <a:t>Funzionalità comuni</a:t>
            </a:r>
          </a:p>
        </p:txBody>
      </p:sp>
      <p:sp>
        <p:nvSpPr>
          <p:cNvPr id="10" name="CasellaDiTesto 9">
            <a:extLst>
              <a:ext uri="{FF2B5EF4-FFF2-40B4-BE49-F238E27FC236}">
                <a16:creationId xmlns:a16="http://schemas.microsoft.com/office/drawing/2014/main" id="{1D11CEFC-77A2-6842-B283-13601E7363DF}"/>
              </a:ext>
            </a:extLst>
          </p:cNvPr>
          <p:cNvSpPr txBox="1"/>
          <p:nvPr/>
        </p:nvSpPr>
        <p:spPr>
          <a:xfrm>
            <a:off x="4633733" y="4952313"/>
            <a:ext cx="2794548" cy="1200329"/>
          </a:xfrm>
          <a:prstGeom prst="rect">
            <a:avLst/>
          </a:prstGeom>
          <a:noFill/>
        </p:spPr>
        <p:txBody>
          <a:bodyPr wrap="none" rtlCol="0">
            <a:spAutoFit/>
          </a:bodyPr>
          <a:lstStyle/>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Visualizzazione statistiche</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Tracciabilità fascicolo</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Gestione profilo</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Gestione fascicolo</a:t>
            </a:r>
          </a:p>
        </p:txBody>
      </p:sp>
      <p:cxnSp>
        <p:nvCxnSpPr>
          <p:cNvPr id="14" name="Connettore 1 13">
            <a:extLst>
              <a:ext uri="{FF2B5EF4-FFF2-40B4-BE49-F238E27FC236}">
                <a16:creationId xmlns:a16="http://schemas.microsoft.com/office/drawing/2014/main" id="{92E0B3DF-FB61-6E4A-BA7D-BDD347CF2BE4}"/>
              </a:ext>
            </a:extLst>
          </p:cNvPr>
          <p:cNvCxnSpPr/>
          <p:nvPr/>
        </p:nvCxnSpPr>
        <p:spPr>
          <a:xfrm flipH="1" flipV="1">
            <a:off x="3429000" y="1868931"/>
            <a:ext cx="825500" cy="2283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ttore 1 17">
            <a:extLst>
              <a:ext uri="{FF2B5EF4-FFF2-40B4-BE49-F238E27FC236}">
                <a16:creationId xmlns:a16="http://schemas.microsoft.com/office/drawing/2014/main" id="{738C4135-2DD3-F542-B497-17635FEC6115}"/>
              </a:ext>
            </a:extLst>
          </p:cNvPr>
          <p:cNvCxnSpPr>
            <a:cxnSpLocks/>
          </p:cNvCxnSpPr>
          <p:nvPr/>
        </p:nvCxnSpPr>
        <p:spPr>
          <a:xfrm flipH="1">
            <a:off x="3585614" y="3045695"/>
            <a:ext cx="531513" cy="1174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ttore 1 21">
            <a:extLst>
              <a:ext uri="{FF2B5EF4-FFF2-40B4-BE49-F238E27FC236}">
                <a16:creationId xmlns:a16="http://schemas.microsoft.com/office/drawing/2014/main" id="{03AD49C5-50AA-C840-A860-449B397780BE}"/>
              </a:ext>
            </a:extLst>
          </p:cNvPr>
          <p:cNvCxnSpPr>
            <a:endCxn id="55" idx="1"/>
          </p:cNvCxnSpPr>
          <p:nvPr/>
        </p:nvCxnSpPr>
        <p:spPr>
          <a:xfrm flipV="1">
            <a:off x="7899224" y="2451480"/>
            <a:ext cx="877630" cy="10122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650332"/>
      </p:ext>
    </p:extLst>
  </p:cSld>
  <p:clrMapOvr>
    <a:masterClrMapping/>
  </p:clrMapOvr>
  <p:transition spd="slow">
    <p:wipe dir="d"/>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5"/>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451385" y="335746"/>
            <a:ext cx="3707785" cy="584775"/>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Prototipo sviluppato</a:t>
            </a:r>
          </a:p>
        </p:txBody>
      </p:sp>
      <p:grpSp>
        <p:nvGrpSpPr>
          <p:cNvPr id="38" name="Gruppo 37">
            <a:extLst>
              <a:ext uri="{FF2B5EF4-FFF2-40B4-BE49-F238E27FC236}">
                <a16:creationId xmlns:a16="http://schemas.microsoft.com/office/drawing/2014/main" id="{3ACB1793-076A-2D44-B114-F80B92E6E3A8}"/>
              </a:ext>
            </a:extLst>
          </p:cNvPr>
          <p:cNvGrpSpPr/>
          <p:nvPr/>
        </p:nvGrpSpPr>
        <p:grpSpPr>
          <a:xfrm>
            <a:off x="5792908" y="433192"/>
            <a:ext cx="6210262" cy="487558"/>
            <a:chOff x="547533" y="4745369"/>
            <a:chExt cx="16538579" cy="1081024"/>
          </a:xfrm>
        </p:grpSpPr>
        <p:sp>
          <p:nvSpPr>
            <p:cNvPr id="39" name="Google Shape;81;p3">
              <a:extLst>
                <a:ext uri="{FF2B5EF4-FFF2-40B4-BE49-F238E27FC236}">
                  <a16:creationId xmlns:a16="http://schemas.microsoft.com/office/drawing/2014/main" id="{19B4D32C-AB92-FB4D-B186-4A0F22FD27DF}"/>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p:txBody>
        </p:sp>
        <p:sp>
          <p:nvSpPr>
            <p:cNvPr id="51" name="Google Shape;84;p3">
              <a:extLst>
                <a:ext uri="{FF2B5EF4-FFF2-40B4-BE49-F238E27FC236}">
                  <a16:creationId xmlns:a16="http://schemas.microsoft.com/office/drawing/2014/main" id="{785EA204-A278-9D47-94A7-F8045126EFCF}"/>
                </a:ext>
              </a:extLst>
            </p:cNvPr>
            <p:cNvSpPr/>
            <p:nvPr/>
          </p:nvSpPr>
          <p:spPr>
            <a:xfrm>
              <a:off x="11971494" y="4745369"/>
              <a:ext cx="1075695"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1" name="Google Shape;87;p3">
              <a:extLst>
                <a:ext uri="{FF2B5EF4-FFF2-40B4-BE49-F238E27FC236}">
                  <a16:creationId xmlns:a16="http://schemas.microsoft.com/office/drawing/2014/main" id="{17C6A65A-1D34-B947-8E89-F04236CD23BE}"/>
                </a:ext>
              </a:extLst>
            </p:cNvPr>
            <p:cNvSpPr/>
            <p:nvPr/>
          </p:nvSpPr>
          <p:spPr>
            <a:xfrm>
              <a:off x="4423968" y="474561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2" name="Google Shape;88;p3">
              <a:extLst>
                <a:ext uri="{FF2B5EF4-FFF2-40B4-BE49-F238E27FC236}">
                  <a16:creationId xmlns:a16="http://schemas.microsoft.com/office/drawing/2014/main" id="{27558CA0-1484-C748-AFE9-7290D4FBC4E0}"/>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3" name="Google Shape;89;p3">
              <a:extLst>
                <a:ext uri="{FF2B5EF4-FFF2-40B4-BE49-F238E27FC236}">
                  <a16:creationId xmlns:a16="http://schemas.microsoft.com/office/drawing/2014/main" id="{858BE8C7-BA61-5547-8ABF-BCA62750E710}"/>
                </a:ext>
              </a:extLst>
            </p:cNvPr>
            <p:cNvSpPr txBox="1"/>
            <p:nvPr/>
          </p:nvSpPr>
          <p:spPr>
            <a:xfrm>
              <a:off x="758984" y="4978086"/>
              <a:ext cx="604501"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1</a:t>
              </a:r>
              <a:endParaRPr b="0" i="1" u="none" strike="noStrike" cap="none" dirty="0">
                <a:solidFill>
                  <a:srgbClr val="000000"/>
                </a:solidFill>
                <a:latin typeface="Garamond" panose="02020404030301010803" pitchFamily="18" charset="0"/>
                <a:ea typeface="Arial"/>
                <a:cs typeface="Arial"/>
                <a:sym typeface="Arial"/>
              </a:endParaRPr>
            </a:p>
          </p:txBody>
        </p:sp>
        <p:sp>
          <p:nvSpPr>
            <p:cNvPr id="44" name="Google Shape;90;p3">
              <a:extLst>
                <a:ext uri="{FF2B5EF4-FFF2-40B4-BE49-F238E27FC236}">
                  <a16:creationId xmlns:a16="http://schemas.microsoft.com/office/drawing/2014/main" id="{B5090682-A577-9147-9478-11B2120902D4}"/>
                </a:ext>
              </a:extLst>
            </p:cNvPr>
            <p:cNvSpPr txBox="1"/>
            <p:nvPr/>
          </p:nvSpPr>
          <p:spPr>
            <a:xfrm>
              <a:off x="4650403" y="4978104"/>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2</a:t>
              </a:r>
              <a:endParaRPr b="0" i="1" u="none" strike="noStrike" cap="none" dirty="0">
                <a:solidFill>
                  <a:srgbClr val="000000"/>
                </a:solidFill>
                <a:latin typeface="Garamond" panose="02020404030301010803" pitchFamily="18" charset="0"/>
                <a:ea typeface="Arial"/>
                <a:cs typeface="Arial"/>
                <a:sym typeface="Arial"/>
              </a:endParaRPr>
            </a:p>
          </p:txBody>
        </p:sp>
        <p:sp>
          <p:nvSpPr>
            <p:cNvPr id="45" name="Google Shape;91;p3">
              <a:extLst>
                <a:ext uri="{FF2B5EF4-FFF2-40B4-BE49-F238E27FC236}">
                  <a16:creationId xmlns:a16="http://schemas.microsoft.com/office/drawing/2014/main" id="{5CE6516E-D1A8-2746-8F10-F1D4284598D2}"/>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6" name="Google Shape;92;p3">
              <a:extLst>
                <a:ext uri="{FF2B5EF4-FFF2-40B4-BE49-F238E27FC236}">
                  <a16:creationId xmlns:a16="http://schemas.microsoft.com/office/drawing/2014/main" id="{789E5C27-095D-674F-96DD-A5F98429D49D}"/>
                </a:ext>
              </a:extLst>
            </p:cNvPr>
            <p:cNvSpPr txBox="1"/>
            <p:nvPr/>
          </p:nvSpPr>
          <p:spPr>
            <a:xfrm>
              <a:off x="12335745" y="4978102"/>
              <a:ext cx="532799" cy="798419"/>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4</a:t>
              </a:r>
              <a:endParaRPr b="0" i="1" u="none" strike="noStrike" cap="none" dirty="0">
                <a:solidFill>
                  <a:srgbClr val="000000"/>
                </a:solidFill>
                <a:latin typeface="Garamond" panose="02020404030301010803" pitchFamily="18" charset="0"/>
                <a:ea typeface="Arial"/>
                <a:cs typeface="Arial"/>
                <a:sym typeface="Arial"/>
              </a:endParaRPr>
            </a:p>
          </p:txBody>
        </p:sp>
        <p:sp>
          <p:nvSpPr>
            <p:cNvPr id="47" name="Google Shape;93;p3">
              <a:extLst>
                <a:ext uri="{FF2B5EF4-FFF2-40B4-BE49-F238E27FC236}">
                  <a16:creationId xmlns:a16="http://schemas.microsoft.com/office/drawing/2014/main" id="{75C137B5-5F19-FB48-9535-D5E2D309B760}"/>
                </a:ext>
              </a:extLst>
            </p:cNvPr>
            <p:cNvSpPr txBox="1"/>
            <p:nvPr/>
          </p:nvSpPr>
          <p:spPr>
            <a:xfrm>
              <a:off x="16281599" y="4978113"/>
              <a:ext cx="53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5</a:t>
              </a:r>
              <a:endParaRPr b="0" i="1" u="none" strike="noStrike" cap="none" dirty="0">
                <a:solidFill>
                  <a:srgbClr val="000000"/>
                </a:solidFill>
                <a:latin typeface="Garamond" panose="02020404030301010803" pitchFamily="18" charset="0"/>
                <a:ea typeface="Arial"/>
                <a:cs typeface="Arial"/>
                <a:sym typeface="Arial"/>
              </a:endParaRPr>
            </a:p>
          </p:txBody>
        </p:sp>
        <p:sp>
          <p:nvSpPr>
            <p:cNvPr id="48" name="Google Shape;97;p3">
              <a:extLst>
                <a:ext uri="{FF2B5EF4-FFF2-40B4-BE49-F238E27FC236}">
                  <a16:creationId xmlns:a16="http://schemas.microsoft.com/office/drawing/2014/main" id="{B05FF58E-0BE2-7B4A-98E3-276141D43DBE}"/>
                </a:ext>
              </a:extLst>
            </p:cNvPr>
            <p:cNvSpPr/>
            <p:nvPr/>
          </p:nvSpPr>
          <p:spPr>
            <a:xfrm>
              <a:off x="8065658" y="474538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9" name="Google Shape;99;p3">
              <a:extLst>
                <a:ext uri="{FF2B5EF4-FFF2-40B4-BE49-F238E27FC236}">
                  <a16:creationId xmlns:a16="http://schemas.microsoft.com/office/drawing/2014/main" id="{8E9C5C5F-F534-E44B-A68D-70DD4EEB31AB}"/>
                </a:ext>
              </a:extLst>
            </p:cNvPr>
            <p:cNvSpPr txBox="1"/>
            <p:nvPr/>
          </p:nvSpPr>
          <p:spPr>
            <a:xfrm>
              <a:off x="8299898" y="4978088"/>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3</a:t>
              </a:r>
              <a:endParaRPr b="0" i="1" u="none" strike="noStrike" cap="none" dirty="0">
                <a:solidFill>
                  <a:srgbClr val="000000"/>
                </a:solidFill>
                <a:latin typeface="Garamond" panose="02020404030301010803" pitchFamily="18" charset="0"/>
                <a:ea typeface="Arial"/>
                <a:cs typeface="Arial"/>
                <a:sym typeface="Arial"/>
              </a:endParaRPr>
            </a:p>
          </p:txBody>
        </p:sp>
      </p:grpSp>
      <p:pic>
        <p:nvPicPr>
          <p:cNvPr id="2" name="video presentazione prototipo (5 min)">
            <a:hlinkClick r:id="" action="ppaction://media"/>
            <a:extLst>
              <a:ext uri="{FF2B5EF4-FFF2-40B4-BE49-F238E27FC236}">
                <a16:creationId xmlns:a16="http://schemas.microsoft.com/office/drawing/2014/main" id="{87D35719-AE4E-6FDD-3C08-AEA1531E67F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37416" y="1003108"/>
            <a:ext cx="9753600" cy="5486400"/>
          </a:xfrm>
          <a:prstGeom prst="rect">
            <a:avLst/>
          </a:prstGeom>
        </p:spPr>
      </p:pic>
    </p:spTree>
    <p:extLst>
      <p:ext uri="{BB962C8B-B14F-4D97-AF65-F5344CB8AC3E}">
        <p14:creationId xmlns:p14="http://schemas.microsoft.com/office/powerpoint/2010/main" val="258516291"/>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451385" y="335746"/>
            <a:ext cx="3707785"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Test e validazione</a:t>
            </a:r>
          </a:p>
        </p:txBody>
      </p:sp>
      <p:grpSp>
        <p:nvGrpSpPr>
          <p:cNvPr id="38" name="Gruppo 37">
            <a:extLst>
              <a:ext uri="{FF2B5EF4-FFF2-40B4-BE49-F238E27FC236}">
                <a16:creationId xmlns:a16="http://schemas.microsoft.com/office/drawing/2014/main" id="{3ACB1793-076A-2D44-B114-F80B92E6E3A8}"/>
              </a:ext>
            </a:extLst>
          </p:cNvPr>
          <p:cNvGrpSpPr/>
          <p:nvPr/>
        </p:nvGrpSpPr>
        <p:grpSpPr>
          <a:xfrm>
            <a:off x="5792908" y="433192"/>
            <a:ext cx="6210262" cy="487558"/>
            <a:chOff x="547533" y="4745369"/>
            <a:chExt cx="16538579" cy="1081024"/>
          </a:xfrm>
        </p:grpSpPr>
        <p:sp>
          <p:nvSpPr>
            <p:cNvPr id="39" name="Google Shape;81;p3">
              <a:extLst>
                <a:ext uri="{FF2B5EF4-FFF2-40B4-BE49-F238E27FC236}">
                  <a16:creationId xmlns:a16="http://schemas.microsoft.com/office/drawing/2014/main" id="{19B4D32C-AB92-FB4D-B186-4A0F22FD27DF}"/>
                </a:ext>
              </a:extLst>
            </p:cNvPr>
            <p:cNvSpPr/>
            <p:nvPr/>
          </p:nvSpPr>
          <p:spPr>
            <a:xfrm>
              <a:off x="994125" y="5333025"/>
              <a:ext cx="16074967" cy="71117"/>
            </a:xfrm>
            <a:custGeom>
              <a:avLst/>
              <a:gdLst/>
              <a:ahLst/>
              <a:cxnLst/>
              <a:rect l="l" t="t" r="r" b="b"/>
              <a:pathLst>
                <a:path w="3442177" h="20175" extrusionOk="0">
                  <a:moveTo>
                    <a:pt x="0" y="0"/>
                  </a:moveTo>
                  <a:lnTo>
                    <a:pt x="3442177" y="0"/>
                  </a:lnTo>
                  <a:lnTo>
                    <a:pt x="3442177" y="20175"/>
                  </a:lnTo>
                  <a:lnTo>
                    <a:pt x="0" y="20175"/>
                  </a:lnTo>
                  <a:close/>
                </a:path>
              </a:pathLst>
            </a:custGeom>
            <a:solidFill>
              <a:srgbClr val="B4E3E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800" b="0" i="0" u="none" strike="noStrike" cap="none">
                <a:solidFill>
                  <a:srgbClr val="000000"/>
                </a:solidFill>
                <a:latin typeface="Arial"/>
                <a:ea typeface="Arial"/>
                <a:cs typeface="Arial"/>
                <a:sym typeface="Arial"/>
              </a:endParaRPr>
            </a:p>
          </p:txBody>
        </p:sp>
        <p:sp>
          <p:nvSpPr>
            <p:cNvPr id="51" name="Google Shape;84;p3">
              <a:extLst>
                <a:ext uri="{FF2B5EF4-FFF2-40B4-BE49-F238E27FC236}">
                  <a16:creationId xmlns:a16="http://schemas.microsoft.com/office/drawing/2014/main" id="{785EA204-A278-9D47-94A7-F8045126EFCF}"/>
                </a:ext>
              </a:extLst>
            </p:cNvPr>
            <p:cNvSpPr/>
            <p:nvPr/>
          </p:nvSpPr>
          <p:spPr>
            <a:xfrm>
              <a:off x="11971494" y="4745369"/>
              <a:ext cx="1075695"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1" name="Google Shape;87;p3">
              <a:extLst>
                <a:ext uri="{FF2B5EF4-FFF2-40B4-BE49-F238E27FC236}">
                  <a16:creationId xmlns:a16="http://schemas.microsoft.com/office/drawing/2014/main" id="{17C6A65A-1D34-B947-8E89-F04236CD23BE}"/>
                </a:ext>
              </a:extLst>
            </p:cNvPr>
            <p:cNvSpPr/>
            <p:nvPr/>
          </p:nvSpPr>
          <p:spPr>
            <a:xfrm>
              <a:off x="4423968" y="474561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2" name="Google Shape;88;p3">
              <a:extLst>
                <a:ext uri="{FF2B5EF4-FFF2-40B4-BE49-F238E27FC236}">
                  <a16:creationId xmlns:a16="http://schemas.microsoft.com/office/drawing/2014/main" id="{27558CA0-1484-C748-AFE9-7290D4FBC4E0}"/>
                </a:ext>
              </a:extLst>
            </p:cNvPr>
            <p:cNvSpPr/>
            <p:nvPr/>
          </p:nvSpPr>
          <p:spPr>
            <a:xfrm>
              <a:off x="547533"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3" name="Google Shape;89;p3">
              <a:extLst>
                <a:ext uri="{FF2B5EF4-FFF2-40B4-BE49-F238E27FC236}">
                  <a16:creationId xmlns:a16="http://schemas.microsoft.com/office/drawing/2014/main" id="{858BE8C7-BA61-5547-8ABF-BCA62750E710}"/>
                </a:ext>
              </a:extLst>
            </p:cNvPr>
            <p:cNvSpPr txBox="1"/>
            <p:nvPr/>
          </p:nvSpPr>
          <p:spPr>
            <a:xfrm>
              <a:off x="758984" y="4978086"/>
              <a:ext cx="604501"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1</a:t>
              </a:r>
              <a:endParaRPr b="0" i="1" u="none" strike="noStrike" cap="none" dirty="0">
                <a:solidFill>
                  <a:srgbClr val="000000"/>
                </a:solidFill>
                <a:latin typeface="Garamond" panose="02020404030301010803" pitchFamily="18" charset="0"/>
                <a:ea typeface="Arial"/>
                <a:cs typeface="Arial"/>
                <a:sym typeface="Arial"/>
              </a:endParaRPr>
            </a:p>
          </p:txBody>
        </p:sp>
        <p:sp>
          <p:nvSpPr>
            <p:cNvPr id="44" name="Google Shape;90;p3">
              <a:extLst>
                <a:ext uri="{FF2B5EF4-FFF2-40B4-BE49-F238E27FC236}">
                  <a16:creationId xmlns:a16="http://schemas.microsoft.com/office/drawing/2014/main" id="{B5090682-A577-9147-9478-11B2120902D4}"/>
                </a:ext>
              </a:extLst>
            </p:cNvPr>
            <p:cNvSpPr txBox="1"/>
            <p:nvPr/>
          </p:nvSpPr>
          <p:spPr>
            <a:xfrm>
              <a:off x="4650403" y="4978104"/>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2</a:t>
              </a:r>
              <a:endParaRPr b="0" i="1" u="none" strike="noStrike" cap="none" dirty="0">
                <a:solidFill>
                  <a:srgbClr val="000000"/>
                </a:solidFill>
                <a:latin typeface="Garamond" panose="02020404030301010803" pitchFamily="18" charset="0"/>
                <a:ea typeface="Arial"/>
                <a:cs typeface="Arial"/>
                <a:sym typeface="Arial"/>
              </a:endParaRPr>
            </a:p>
          </p:txBody>
        </p:sp>
        <p:sp>
          <p:nvSpPr>
            <p:cNvPr id="45" name="Google Shape;91;p3">
              <a:extLst>
                <a:ext uri="{FF2B5EF4-FFF2-40B4-BE49-F238E27FC236}">
                  <a16:creationId xmlns:a16="http://schemas.microsoft.com/office/drawing/2014/main" id="{5CE6516E-D1A8-2746-8F10-F1D4284598D2}"/>
                </a:ext>
              </a:extLst>
            </p:cNvPr>
            <p:cNvSpPr/>
            <p:nvPr/>
          </p:nvSpPr>
          <p:spPr>
            <a:xfrm>
              <a:off x="16009912" y="4745369"/>
              <a:ext cx="1076200" cy="1081024"/>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75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6" name="Google Shape;92;p3">
              <a:extLst>
                <a:ext uri="{FF2B5EF4-FFF2-40B4-BE49-F238E27FC236}">
                  <a16:creationId xmlns:a16="http://schemas.microsoft.com/office/drawing/2014/main" id="{789E5C27-095D-674F-96DD-A5F98429D49D}"/>
                </a:ext>
              </a:extLst>
            </p:cNvPr>
            <p:cNvSpPr txBox="1"/>
            <p:nvPr/>
          </p:nvSpPr>
          <p:spPr>
            <a:xfrm>
              <a:off x="12335745" y="4978102"/>
              <a:ext cx="532799" cy="798419"/>
            </a:xfrm>
            <a:prstGeom prst="rect">
              <a:avLst/>
            </a:prstGeom>
            <a:noFill/>
            <a:ln>
              <a:noFill/>
            </a:ln>
          </p:spPr>
          <p:txBody>
            <a:bodyPr spcFirstLastPara="1" wrap="square" lIns="0" tIns="0" rIns="0" bIns="0" anchor="t" anchorCtr="0">
              <a:spAutoFit/>
            </a:bodyPr>
            <a:lstStyle/>
            <a:p>
              <a:pPr marL="0" marR="0" lvl="0" indent="0" algn="l"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4</a:t>
              </a:r>
              <a:endParaRPr b="0" i="1" u="none" strike="noStrike" cap="none" dirty="0">
                <a:solidFill>
                  <a:srgbClr val="000000"/>
                </a:solidFill>
                <a:latin typeface="Garamond" panose="02020404030301010803" pitchFamily="18" charset="0"/>
                <a:ea typeface="Arial"/>
                <a:cs typeface="Arial"/>
                <a:sym typeface="Arial"/>
              </a:endParaRPr>
            </a:p>
          </p:txBody>
        </p:sp>
        <p:sp>
          <p:nvSpPr>
            <p:cNvPr id="47" name="Google Shape;93;p3">
              <a:extLst>
                <a:ext uri="{FF2B5EF4-FFF2-40B4-BE49-F238E27FC236}">
                  <a16:creationId xmlns:a16="http://schemas.microsoft.com/office/drawing/2014/main" id="{75C137B5-5F19-FB48-9535-D5E2D309B760}"/>
                </a:ext>
              </a:extLst>
            </p:cNvPr>
            <p:cNvSpPr txBox="1"/>
            <p:nvPr/>
          </p:nvSpPr>
          <p:spPr>
            <a:xfrm>
              <a:off x="16281599" y="4978113"/>
              <a:ext cx="53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5</a:t>
              </a:r>
              <a:endParaRPr b="0" i="1" u="none" strike="noStrike" cap="none" dirty="0">
                <a:solidFill>
                  <a:srgbClr val="000000"/>
                </a:solidFill>
                <a:latin typeface="Garamond" panose="02020404030301010803" pitchFamily="18" charset="0"/>
                <a:ea typeface="Arial"/>
                <a:cs typeface="Arial"/>
                <a:sym typeface="Arial"/>
              </a:endParaRPr>
            </a:p>
          </p:txBody>
        </p:sp>
        <p:sp>
          <p:nvSpPr>
            <p:cNvPr id="48" name="Google Shape;97;p3">
              <a:extLst>
                <a:ext uri="{FF2B5EF4-FFF2-40B4-BE49-F238E27FC236}">
                  <a16:creationId xmlns:a16="http://schemas.microsoft.com/office/drawing/2014/main" id="{B05FF58E-0BE2-7B4A-98E3-276141D43DBE}"/>
                </a:ext>
              </a:extLst>
            </p:cNvPr>
            <p:cNvSpPr/>
            <p:nvPr/>
          </p:nvSpPr>
          <p:spPr>
            <a:xfrm>
              <a:off x="8065658" y="4745381"/>
              <a:ext cx="1075694" cy="1080516"/>
            </a:xfrm>
            <a:custGeom>
              <a:avLst/>
              <a:gdLst/>
              <a:ahLst/>
              <a:cxnLst/>
              <a:rect l="l" t="t" r="r" b="b"/>
              <a:pathLst>
                <a:path w="809173" h="812800" extrusionOk="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800" b="0" i="0" u="none" strike="noStrike" cap="none">
                <a:solidFill>
                  <a:srgbClr val="000000"/>
                </a:solidFill>
                <a:latin typeface="Arial"/>
                <a:ea typeface="Arial"/>
                <a:cs typeface="Arial"/>
                <a:sym typeface="Arial"/>
              </a:endParaRPr>
            </a:p>
          </p:txBody>
        </p:sp>
        <p:sp>
          <p:nvSpPr>
            <p:cNvPr id="49" name="Google Shape;99;p3">
              <a:extLst>
                <a:ext uri="{FF2B5EF4-FFF2-40B4-BE49-F238E27FC236}">
                  <a16:creationId xmlns:a16="http://schemas.microsoft.com/office/drawing/2014/main" id="{8E9C5C5F-F534-E44B-A68D-70DD4EEB31AB}"/>
                </a:ext>
              </a:extLst>
            </p:cNvPr>
            <p:cNvSpPr txBox="1"/>
            <p:nvPr/>
          </p:nvSpPr>
          <p:spPr>
            <a:xfrm>
              <a:off x="8299898" y="4978088"/>
              <a:ext cx="622799" cy="798419"/>
            </a:xfrm>
            <a:prstGeom prst="rect">
              <a:avLst/>
            </a:prstGeom>
            <a:noFill/>
            <a:ln>
              <a:noFill/>
            </a:ln>
          </p:spPr>
          <p:txBody>
            <a:bodyPr spcFirstLastPara="1" wrap="square" lIns="0" tIns="0" rIns="0" bIns="0" anchor="t" anchorCtr="0">
              <a:spAutoFit/>
            </a:bodyPr>
            <a:lstStyle/>
            <a:p>
              <a:pPr marL="0" marR="0" lvl="0" indent="0" algn="ctr" rtl="0">
                <a:lnSpc>
                  <a:spcPct val="130009"/>
                </a:lnSpc>
                <a:spcBef>
                  <a:spcPts val="0"/>
                </a:spcBef>
                <a:spcAft>
                  <a:spcPts val="0"/>
                </a:spcAft>
                <a:buClr>
                  <a:srgbClr val="000000"/>
                </a:buClr>
                <a:buSzPts val="4000"/>
                <a:buFont typeface="Arial"/>
                <a:buNone/>
              </a:pPr>
              <a:r>
                <a:rPr lang="en-US" b="1" i="1" u="none" strike="noStrike" cap="none" dirty="0">
                  <a:solidFill>
                    <a:srgbClr val="FFFFFF"/>
                  </a:solidFill>
                  <a:latin typeface="Garamond" panose="02020404030301010803" pitchFamily="18" charset="0"/>
                  <a:ea typeface="Assistant"/>
                  <a:cs typeface="Assistant"/>
                  <a:sym typeface="Assistant"/>
                </a:rPr>
                <a:t>3</a:t>
              </a:r>
              <a:endParaRPr b="0" i="1" u="none" strike="noStrike" cap="none" dirty="0">
                <a:solidFill>
                  <a:srgbClr val="000000"/>
                </a:solidFill>
                <a:latin typeface="Garamond" panose="02020404030301010803" pitchFamily="18" charset="0"/>
                <a:ea typeface="Arial"/>
                <a:cs typeface="Arial"/>
                <a:sym typeface="Arial"/>
              </a:endParaRPr>
            </a:p>
          </p:txBody>
        </p:sp>
      </p:grpSp>
      <p:sp>
        <p:nvSpPr>
          <p:cNvPr id="50" name="CasellaDiTesto 49">
            <a:extLst>
              <a:ext uri="{FF2B5EF4-FFF2-40B4-BE49-F238E27FC236}">
                <a16:creationId xmlns:a16="http://schemas.microsoft.com/office/drawing/2014/main" id="{5F29CA71-3FE1-C547-86EA-7DD0BFBB386B}"/>
              </a:ext>
            </a:extLst>
          </p:cNvPr>
          <p:cNvSpPr txBox="1"/>
          <p:nvPr/>
        </p:nvSpPr>
        <p:spPr>
          <a:xfrm>
            <a:off x="2937803" y="1213143"/>
            <a:ext cx="6096000" cy="1018933"/>
          </a:xfrm>
          <a:prstGeom prst="rect">
            <a:avLst/>
          </a:prstGeom>
          <a:noFill/>
        </p:spPr>
        <p:txBody>
          <a:bodyPr wrap="square">
            <a:spAutoFit/>
          </a:bodyPr>
          <a:lstStyle/>
          <a:p>
            <a:pPr marL="0" marR="0" lvl="0" indent="0" algn="ctr" rtl="0">
              <a:lnSpc>
                <a:spcPct val="130000"/>
              </a:lnSpc>
              <a:spcBef>
                <a:spcPts val="0"/>
              </a:spcBef>
              <a:spcAft>
                <a:spcPts val="0"/>
              </a:spcAft>
              <a:buClr>
                <a:srgbClr val="000000"/>
              </a:buClr>
              <a:buSzPts val="3500"/>
              <a:buFont typeface="Arial"/>
              <a:buNone/>
            </a:pPr>
            <a:r>
              <a:rPr lang="en-US" sz="2400" dirty="0" err="1">
                <a:solidFill>
                  <a:schemeClr val="accent1">
                    <a:lumMod val="50000"/>
                  </a:schemeClr>
                </a:solidFill>
                <a:latin typeface="Garamond" panose="02020404030301010803" pitchFamily="18" charset="0"/>
                <a:sym typeface="Assistant"/>
              </a:rPr>
              <a:t>Confronto</a:t>
            </a:r>
            <a:r>
              <a:rPr lang="en-US" sz="2400" dirty="0">
                <a:solidFill>
                  <a:schemeClr val="accent1">
                    <a:lumMod val="50000"/>
                  </a:schemeClr>
                </a:solidFill>
                <a:latin typeface="Garamond" panose="02020404030301010803" pitchFamily="18" charset="0"/>
                <a:sym typeface="Assistant"/>
              </a:rPr>
              <a:t> </a:t>
            </a:r>
            <a:r>
              <a:rPr lang="en-US" sz="2400" dirty="0" err="1">
                <a:solidFill>
                  <a:schemeClr val="accent1">
                    <a:lumMod val="50000"/>
                  </a:schemeClr>
                </a:solidFill>
                <a:latin typeface="Garamond" panose="02020404030301010803" pitchFamily="18" charset="0"/>
                <a:sym typeface="Assistant"/>
              </a:rPr>
              <a:t>sperimentale</a:t>
            </a:r>
            <a:r>
              <a:rPr lang="en-US" sz="2400" dirty="0">
                <a:solidFill>
                  <a:schemeClr val="accent1">
                    <a:lumMod val="50000"/>
                  </a:schemeClr>
                </a:solidFill>
                <a:latin typeface="Garamond" panose="02020404030301010803" pitchFamily="18" charset="0"/>
                <a:sym typeface="Assistant"/>
              </a:rPr>
              <a:t> al fine di </a:t>
            </a:r>
            <a:r>
              <a:rPr lang="en-US" sz="2400" dirty="0" err="1">
                <a:solidFill>
                  <a:schemeClr val="accent1">
                    <a:lumMod val="50000"/>
                  </a:schemeClr>
                </a:solidFill>
                <a:latin typeface="Garamond" panose="02020404030301010803" pitchFamily="18" charset="0"/>
                <a:sym typeface="Assistant"/>
              </a:rPr>
              <a:t>dimostrare</a:t>
            </a:r>
            <a:r>
              <a:rPr lang="en-US" sz="2400" dirty="0">
                <a:solidFill>
                  <a:schemeClr val="accent1">
                    <a:lumMod val="50000"/>
                  </a:schemeClr>
                </a:solidFill>
                <a:latin typeface="Garamond" panose="02020404030301010803" pitchFamily="18" charset="0"/>
                <a:sym typeface="Assistant"/>
              </a:rPr>
              <a:t> il </a:t>
            </a:r>
            <a:r>
              <a:rPr lang="en-US" sz="2400" dirty="0" err="1">
                <a:solidFill>
                  <a:schemeClr val="accent1">
                    <a:lumMod val="50000"/>
                  </a:schemeClr>
                </a:solidFill>
                <a:latin typeface="Garamond" panose="02020404030301010803" pitchFamily="18" charset="0"/>
                <a:sym typeface="Assistant"/>
              </a:rPr>
              <a:t>miglioramento</a:t>
            </a:r>
            <a:r>
              <a:rPr lang="en-US" sz="2400" dirty="0">
                <a:solidFill>
                  <a:schemeClr val="accent1">
                    <a:lumMod val="50000"/>
                  </a:schemeClr>
                </a:solidFill>
                <a:latin typeface="Garamond" panose="02020404030301010803" pitchFamily="18" charset="0"/>
                <a:sym typeface="Assistant"/>
              </a:rPr>
              <a:t> di </a:t>
            </a:r>
            <a:r>
              <a:rPr lang="en-US" sz="2400" dirty="0" err="1">
                <a:solidFill>
                  <a:schemeClr val="accent1">
                    <a:lumMod val="50000"/>
                  </a:schemeClr>
                </a:solidFill>
                <a:latin typeface="Garamond" panose="02020404030301010803" pitchFamily="18" charset="0"/>
                <a:sym typeface="Assistant"/>
              </a:rPr>
              <a:t>efficienza</a:t>
            </a:r>
            <a:r>
              <a:rPr lang="en-US" sz="2400" dirty="0">
                <a:solidFill>
                  <a:schemeClr val="accent1">
                    <a:lumMod val="50000"/>
                  </a:schemeClr>
                </a:solidFill>
                <a:latin typeface="Garamond" panose="02020404030301010803" pitchFamily="18" charset="0"/>
                <a:sym typeface="Assistant"/>
              </a:rPr>
              <a:t> e </a:t>
            </a:r>
            <a:r>
              <a:rPr lang="en-US" sz="2400" dirty="0" err="1">
                <a:solidFill>
                  <a:schemeClr val="accent1">
                    <a:lumMod val="50000"/>
                  </a:schemeClr>
                </a:solidFill>
                <a:latin typeface="Garamond" panose="02020404030301010803" pitchFamily="18" charset="0"/>
                <a:sym typeface="Assistant"/>
              </a:rPr>
              <a:t>efficacia</a:t>
            </a:r>
            <a:r>
              <a:rPr lang="en-US" sz="2400" dirty="0">
                <a:solidFill>
                  <a:schemeClr val="accent1">
                    <a:lumMod val="50000"/>
                  </a:schemeClr>
                </a:solidFill>
                <a:latin typeface="Garamond" panose="02020404030301010803" pitchFamily="18" charset="0"/>
                <a:sym typeface="Assistant"/>
              </a:rPr>
              <a:t>:</a:t>
            </a:r>
          </a:p>
        </p:txBody>
      </p:sp>
      <p:pic>
        <p:nvPicPr>
          <p:cNvPr id="56" name="Google Shape;291;g1e41d377800_0_42">
            <a:extLst>
              <a:ext uri="{FF2B5EF4-FFF2-40B4-BE49-F238E27FC236}">
                <a16:creationId xmlns:a16="http://schemas.microsoft.com/office/drawing/2014/main" id="{A5C8E8A4-FABE-5045-B0B1-C31BAFFB4723}"/>
              </a:ext>
            </a:extLst>
          </p:cNvPr>
          <p:cNvPicPr preferRelativeResize="0"/>
          <p:nvPr/>
        </p:nvPicPr>
        <p:blipFill rotWithShape="1">
          <a:blip r:embed="rId4">
            <a:alphaModFix/>
          </a:blip>
          <a:srcRect/>
          <a:stretch/>
        </p:blipFill>
        <p:spPr>
          <a:xfrm>
            <a:off x="5635670" y="2511461"/>
            <a:ext cx="6265471" cy="3187376"/>
          </a:xfrm>
          <a:prstGeom prst="rect">
            <a:avLst/>
          </a:prstGeom>
          <a:noFill/>
          <a:ln w="9525" cap="flat" cmpd="sng">
            <a:solidFill>
              <a:schemeClr val="dk1"/>
            </a:solidFill>
            <a:prstDash val="solid"/>
            <a:round/>
            <a:headEnd type="none" w="sm" len="sm"/>
            <a:tailEnd type="none" w="sm" len="sm"/>
          </a:ln>
        </p:spPr>
      </p:pic>
      <p:pic>
        <p:nvPicPr>
          <p:cNvPr id="58" name="Google Shape;292;g1e41d377800_0_42">
            <a:extLst>
              <a:ext uri="{FF2B5EF4-FFF2-40B4-BE49-F238E27FC236}">
                <a16:creationId xmlns:a16="http://schemas.microsoft.com/office/drawing/2014/main" id="{A71D4A59-02C9-6141-9BBC-B4A5B9D424F6}"/>
              </a:ext>
            </a:extLst>
          </p:cNvPr>
          <p:cNvPicPr preferRelativeResize="0"/>
          <p:nvPr/>
        </p:nvPicPr>
        <p:blipFill>
          <a:blip r:embed="rId5">
            <a:alphaModFix/>
          </a:blip>
          <a:stretch>
            <a:fillRect/>
          </a:stretch>
        </p:blipFill>
        <p:spPr>
          <a:xfrm>
            <a:off x="289557" y="2486837"/>
            <a:ext cx="4869613" cy="3262639"/>
          </a:xfrm>
          <a:prstGeom prst="rect">
            <a:avLst/>
          </a:prstGeom>
          <a:noFill/>
          <a:ln>
            <a:noFill/>
          </a:ln>
        </p:spPr>
      </p:pic>
      <p:sp>
        <p:nvSpPr>
          <p:cNvPr id="8" name="Ovale 7">
            <a:extLst>
              <a:ext uri="{FF2B5EF4-FFF2-40B4-BE49-F238E27FC236}">
                <a16:creationId xmlns:a16="http://schemas.microsoft.com/office/drawing/2014/main" id="{F64FCF81-94F0-1249-B0A6-A73E3FD61095}"/>
              </a:ext>
            </a:extLst>
          </p:cNvPr>
          <p:cNvSpPr/>
          <p:nvPr/>
        </p:nvSpPr>
        <p:spPr>
          <a:xfrm>
            <a:off x="5003800" y="3922738"/>
            <a:ext cx="789108" cy="6223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i="1" dirty="0">
                <a:solidFill>
                  <a:schemeClr val="accent1">
                    <a:lumMod val="50000"/>
                  </a:schemeClr>
                </a:solidFill>
                <a:latin typeface="Garamond" panose="02020404030301010803" pitchFamily="18" charset="0"/>
              </a:rPr>
              <a:t>vs</a:t>
            </a:r>
          </a:p>
        </p:txBody>
      </p:sp>
    </p:spTree>
    <p:extLst>
      <p:ext uri="{BB962C8B-B14F-4D97-AF65-F5344CB8AC3E}">
        <p14:creationId xmlns:p14="http://schemas.microsoft.com/office/powerpoint/2010/main" val="1200088334"/>
      </p:ext>
    </p:extLst>
  </p:cSld>
  <p:clrMapOvr>
    <a:masterClrMapping/>
  </p:clrMapOvr>
  <p:transition spd="slow">
    <p:wipe dir="d"/>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24" name="Rettangolo 23">
            <a:extLst>
              <a:ext uri="{FF2B5EF4-FFF2-40B4-BE49-F238E27FC236}">
                <a16:creationId xmlns:a16="http://schemas.microsoft.com/office/drawing/2014/main" id="{5CA9A0A4-D00B-CE89-4395-5F7057C945BD}"/>
              </a:ext>
            </a:extLst>
          </p:cNvPr>
          <p:cNvSpPr/>
          <p:nvPr/>
        </p:nvSpPr>
        <p:spPr>
          <a:xfrm>
            <a:off x="3766457" y="523131"/>
            <a:ext cx="4528458" cy="156966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22">
            <a:extLst>
              <a:ext uri="{FF2B5EF4-FFF2-40B4-BE49-F238E27FC236}">
                <a16:creationId xmlns:a16="http://schemas.microsoft.com/office/drawing/2014/main" id="{6F2872C8-52C8-EE82-1BF0-BBECF35D4AF8}"/>
              </a:ext>
            </a:extLst>
          </p:cNvPr>
          <p:cNvSpPr/>
          <p:nvPr/>
        </p:nvSpPr>
        <p:spPr>
          <a:xfrm>
            <a:off x="3848100" y="622161"/>
            <a:ext cx="4528458" cy="156966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DCA99919-0CF9-34F0-654A-A0BB36E69189}"/>
              </a:ext>
            </a:extLst>
          </p:cNvPr>
          <p:cNvSpPr txBox="1"/>
          <p:nvPr/>
        </p:nvSpPr>
        <p:spPr>
          <a:xfrm>
            <a:off x="3967842" y="857855"/>
            <a:ext cx="4408716" cy="1569660"/>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PROGETTO NEXT GENERATION U.P.P.</a:t>
            </a:r>
          </a:p>
          <a:p>
            <a:pPr algn="ctr"/>
            <a:endParaRPr lang="it-IT" sz="1400" dirty="0">
              <a:solidFill>
                <a:schemeClr val="accent1">
                  <a:lumMod val="75000"/>
                </a:schemeClr>
              </a:solidFill>
              <a:latin typeface="Garamond" panose="02020404030301010803" pitchFamily="18" charset="0"/>
            </a:endParaRPr>
          </a:p>
          <a:p>
            <a:pPr algn="ctr"/>
            <a:endParaRPr lang="it-IT" dirty="0"/>
          </a:p>
        </p:txBody>
      </p:sp>
      <p:sp>
        <p:nvSpPr>
          <p:cNvPr id="26" name="CasellaDiTesto 25">
            <a:extLst>
              <a:ext uri="{FF2B5EF4-FFF2-40B4-BE49-F238E27FC236}">
                <a16:creationId xmlns:a16="http://schemas.microsoft.com/office/drawing/2014/main" id="{5B97AD0D-D09E-73CC-699C-8F85BD80287F}"/>
              </a:ext>
            </a:extLst>
          </p:cNvPr>
          <p:cNvSpPr txBox="1"/>
          <p:nvPr/>
        </p:nvSpPr>
        <p:spPr>
          <a:xfrm>
            <a:off x="728915" y="2496055"/>
            <a:ext cx="20408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Elaborazione scheda del processo</a:t>
            </a:r>
            <a:endParaRPr lang="it-IT" dirty="0"/>
          </a:p>
        </p:txBody>
      </p:sp>
      <p:sp>
        <p:nvSpPr>
          <p:cNvPr id="27" name="CasellaDiTesto 26">
            <a:extLst>
              <a:ext uri="{FF2B5EF4-FFF2-40B4-BE49-F238E27FC236}">
                <a16:creationId xmlns:a16="http://schemas.microsoft.com/office/drawing/2014/main" id="{BFA59ED0-D341-A22E-53E5-5DA8425BC96C}"/>
              </a:ext>
            </a:extLst>
          </p:cNvPr>
          <p:cNvSpPr txBox="1"/>
          <p:nvPr/>
        </p:nvSpPr>
        <p:spPr>
          <a:xfrm>
            <a:off x="952071" y="3952645"/>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Sperimentazione mediazione demandata</a:t>
            </a:r>
            <a:endParaRPr lang="it-IT" dirty="0"/>
          </a:p>
        </p:txBody>
      </p:sp>
      <p:sp>
        <p:nvSpPr>
          <p:cNvPr id="28" name="CasellaDiTesto 27">
            <a:extLst>
              <a:ext uri="{FF2B5EF4-FFF2-40B4-BE49-F238E27FC236}">
                <a16:creationId xmlns:a16="http://schemas.microsoft.com/office/drawing/2014/main" id="{7CD2D8F8-6266-622B-E796-8EFE3F76C156}"/>
              </a:ext>
            </a:extLst>
          </p:cNvPr>
          <p:cNvSpPr txBox="1"/>
          <p:nvPr/>
        </p:nvSpPr>
        <p:spPr>
          <a:xfrm>
            <a:off x="2740757" y="5042293"/>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Database delle sentenze anonimizzate</a:t>
            </a:r>
            <a:endParaRPr lang="it-IT" dirty="0"/>
          </a:p>
        </p:txBody>
      </p:sp>
      <p:sp>
        <p:nvSpPr>
          <p:cNvPr id="29" name="CasellaDiTesto 28">
            <a:extLst>
              <a:ext uri="{FF2B5EF4-FFF2-40B4-BE49-F238E27FC236}">
                <a16:creationId xmlns:a16="http://schemas.microsoft.com/office/drawing/2014/main" id="{78BFDD9B-A28F-A7A3-D908-CB12B97DDE34}"/>
              </a:ext>
            </a:extLst>
          </p:cNvPr>
          <p:cNvSpPr txBox="1"/>
          <p:nvPr/>
        </p:nvSpPr>
        <p:spPr>
          <a:xfrm>
            <a:off x="4235806" y="2476850"/>
            <a:ext cx="2345627" cy="923330"/>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Riorganizzazione della procedura in materia di reati stradali</a:t>
            </a:r>
            <a:endParaRPr lang="it-IT" dirty="0"/>
          </a:p>
        </p:txBody>
      </p:sp>
      <p:sp>
        <p:nvSpPr>
          <p:cNvPr id="30" name="CasellaDiTesto 29">
            <a:extLst>
              <a:ext uri="{FF2B5EF4-FFF2-40B4-BE49-F238E27FC236}">
                <a16:creationId xmlns:a16="http://schemas.microsoft.com/office/drawing/2014/main" id="{8FC5FCBE-26E8-9F2B-C640-D80CE0F045FF}"/>
              </a:ext>
            </a:extLst>
          </p:cNvPr>
          <p:cNvSpPr txBox="1"/>
          <p:nvPr/>
        </p:nvSpPr>
        <p:spPr>
          <a:xfrm>
            <a:off x="7959306" y="3464295"/>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Dematerializzazione dei fascicoli</a:t>
            </a:r>
            <a:endParaRPr lang="it-IT" dirty="0"/>
          </a:p>
        </p:txBody>
      </p:sp>
      <p:sp>
        <p:nvSpPr>
          <p:cNvPr id="31" name="CasellaDiTesto 30">
            <a:extLst>
              <a:ext uri="{FF2B5EF4-FFF2-40B4-BE49-F238E27FC236}">
                <a16:creationId xmlns:a16="http://schemas.microsoft.com/office/drawing/2014/main" id="{BF1C4E93-FC66-5756-5589-91B7105A7CCE}"/>
              </a:ext>
            </a:extLst>
          </p:cNvPr>
          <p:cNvSpPr txBox="1"/>
          <p:nvPr/>
        </p:nvSpPr>
        <p:spPr>
          <a:xfrm>
            <a:off x="6573720" y="4976674"/>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Progetto pilota sul controllo di </a:t>
            </a:r>
            <a:r>
              <a:rPr lang="it-IT" dirty="0">
                <a:solidFill>
                  <a:schemeClr val="accent1">
                    <a:lumMod val="50000"/>
                  </a:schemeClr>
                </a:solidFill>
                <a:latin typeface="Garamond" panose="02020404030301010803" pitchFamily="18" charset="0"/>
              </a:rPr>
              <a:t>gestione</a:t>
            </a:r>
            <a:endParaRPr lang="it-IT" dirty="0"/>
          </a:p>
        </p:txBody>
      </p:sp>
      <p:sp>
        <p:nvSpPr>
          <p:cNvPr id="32" name="CasellaDiTesto 31">
            <a:extLst>
              <a:ext uri="{FF2B5EF4-FFF2-40B4-BE49-F238E27FC236}">
                <a16:creationId xmlns:a16="http://schemas.microsoft.com/office/drawing/2014/main" id="{C358D9E4-5D2A-0BE8-EDBD-E0A7E87A8FA0}"/>
              </a:ext>
            </a:extLst>
          </p:cNvPr>
          <p:cNvSpPr txBox="1"/>
          <p:nvPr/>
        </p:nvSpPr>
        <p:spPr>
          <a:xfrm>
            <a:off x="9150053" y="2057784"/>
            <a:ext cx="2345627" cy="923330"/>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Analisi statistica della durata delle fasi processuali</a:t>
            </a:r>
            <a:endParaRPr lang="it-IT" dirty="0"/>
          </a:p>
        </p:txBody>
      </p:sp>
      <p:sp>
        <p:nvSpPr>
          <p:cNvPr id="33" name="CasellaDiTesto 32">
            <a:extLst>
              <a:ext uri="{FF2B5EF4-FFF2-40B4-BE49-F238E27FC236}">
                <a16:creationId xmlns:a16="http://schemas.microsoft.com/office/drawing/2014/main" id="{FCA8ABD5-C0B9-3897-506E-2AB4FF026E8A}"/>
              </a:ext>
            </a:extLst>
          </p:cNvPr>
          <p:cNvSpPr txBox="1"/>
          <p:nvPr/>
        </p:nvSpPr>
        <p:spPr>
          <a:xfrm>
            <a:off x="9355482" y="4598976"/>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Rimodulazione dell’offerta formativa</a:t>
            </a:r>
            <a:endParaRPr lang="it-IT" dirty="0"/>
          </a:p>
        </p:txBody>
      </p:sp>
      <p:sp>
        <p:nvSpPr>
          <p:cNvPr id="5" name="CasellaDiTesto 4">
            <a:extLst>
              <a:ext uri="{FF2B5EF4-FFF2-40B4-BE49-F238E27FC236}">
                <a16:creationId xmlns:a16="http://schemas.microsoft.com/office/drawing/2014/main" id="{03FC70EB-3515-D27A-D660-35C37D1651DA}"/>
              </a:ext>
            </a:extLst>
          </p:cNvPr>
          <p:cNvSpPr txBox="1"/>
          <p:nvPr/>
        </p:nvSpPr>
        <p:spPr>
          <a:xfrm>
            <a:off x="4857872" y="3984868"/>
            <a:ext cx="2345627" cy="646331"/>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pPr algn="ctr"/>
            <a:r>
              <a:rPr lang="it-IT" sz="1800" dirty="0">
                <a:solidFill>
                  <a:schemeClr val="accent1">
                    <a:lumMod val="50000"/>
                  </a:schemeClr>
                </a:solidFill>
                <a:latin typeface="Garamond" panose="02020404030301010803" pitchFamily="18" charset="0"/>
              </a:rPr>
              <a:t>Uniformazione della modulistica penale</a:t>
            </a:r>
            <a:endParaRPr lang="it-IT" dirty="0"/>
          </a:p>
        </p:txBody>
      </p:sp>
      <p:cxnSp>
        <p:nvCxnSpPr>
          <p:cNvPr id="4" name="Connettore 2 3">
            <a:extLst>
              <a:ext uri="{FF2B5EF4-FFF2-40B4-BE49-F238E27FC236}">
                <a16:creationId xmlns:a16="http://schemas.microsoft.com/office/drawing/2014/main" id="{1F6EB0F1-06D7-B740-B90B-9153CC762A53}"/>
              </a:ext>
            </a:extLst>
          </p:cNvPr>
          <p:cNvCxnSpPr/>
          <p:nvPr/>
        </p:nvCxnSpPr>
        <p:spPr>
          <a:xfrm>
            <a:off x="1918010" y="3245005"/>
            <a:ext cx="122663" cy="613317"/>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0278135"/>
      </p:ext>
    </p:extLst>
  </p:cSld>
  <p:clrMapOvr>
    <a:masterClrMapping/>
  </p:clrMapOvr>
  <p:transition spd="slow">
    <p:wipe dir="d"/>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802860" y="604199"/>
            <a:ext cx="1089984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PROGETTO PILOTA SUL CONTROLLO DI GESTIONE</a:t>
            </a:r>
          </a:p>
        </p:txBody>
      </p:sp>
      <p:pic>
        <p:nvPicPr>
          <p:cNvPr id="10" name="Google Shape;73;g27ce473960d_0_5">
            <a:extLst>
              <a:ext uri="{FF2B5EF4-FFF2-40B4-BE49-F238E27FC236}">
                <a16:creationId xmlns:a16="http://schemas.microsoft.com/office/drawing/2014/main" id="{9BBA4CA0-DBEA-5E4F-A8B6-3F233F30881D}"/>
              </a:ext>
            </a:extLst>
          </p:cNvPr>
          <p:cNvPicPr preferRelativeResize="0"/>
          <p:nvPr/>
        </p:nvPicPr>
        <p:blipFill rotWithShape="1">
          <a:blip r:embed="rId4">
            <a:alphaModFix/>
            <a:duotone>
              <a:schemeClr val="accent1">
                <a:shade val="45000"/>
                <a:satMod val="135000"/>
              </a:schemeClr>
              <a:prstClr val="white"/>
            </a:duotone>
          </a:blip>
          <a:srcRect/>
          <a:stretch/>
        </p:blipFill>
        <p:spPr>
          <a:xfrm>
            <a:off x="2115157" y="2280213"/>
            <a:ext cx="642252" cy="584775"/>
          </a:xfrm>
          <a:prstGeom prst="rect">
            <a:avLst/>
          </a:prstGeom>
          <a:noFill/>
          <a:ln>
            <a:noFill/>
          </a:ln>
        </p:spPr>
      </p:pic>
      <p:pic>
        <p:nvPicPr>
          <p:cNvPr id="12" name="Google Shape;74;g27ce473960d_0_5">
            <a:extLst>
              <a:ext uri="{FF2B5EF4-FFF2-40B4-BE49-F238E27FC236}">
                <a16:creationId xmlns:a16="http://schemas.microsoft.com/office/drawing/2014/main" id="{4DE6DF0F-8B8D-E646-BB81-41F654E5FC26}"/>
              </a:ext>
            </a:extLst>
          </p:cNvPr>
          <p:cNvPicPr preferRelativeResize="0"/>
          <p:nvPr/>
        </p:nvPicPr>
        <p:blipFill rotWithShape="1">
          <a:blip r:embed="rId4">
            <a:alphaModFix/>
            <a:duotone>
              <a:schemeClr val="accent1">
                <a:shade val="45000"/>
                <a:satMod val="135000"/>
              </a:schemeClr>
              <a:prstClr val="white"/>
            </a:duotone>
          </a:blip>
          <a:srcRect/>
          <a:stretch/>
        </p:blipFill>
        <p:spPr>
          <a:xfrm>
            <a:off x="2115157" y="3059848"/>
            <a:ext cx="642252" cy="584775"/>
          </a:xfrm>
          <a:prstGeom prst="rect">
            <a:avLst/>
          </a:prstGeom>
          <a:noFill/>
          <a:ln>
            <a:noFill/>
          </a:ln>
        </p:spPr>
      </p:pic>
      <p:sp>
        <p:nvSpPr>
          <p:cNvPr id="5" name="CasellaDiTesto 4">
            <a:extLst>
              <a:ext uri="{FF2B5EF4-FFF2-40B4-BE49-F238E27FC236}">
                <a16:creationId xmlns:a16="http://schemas.microsoft.com/office/drawing/2014/main" id="{A77E810E-922E-934D-A616-F9F8955C0282}"/>
              </a:ext>
            </a:extLst>
          </p:cNvPr>
          <p:cNvSpPr txBox="1"/>
          <p:nvPr/>
        </p:nvSpPr>
        <p:spPr>
          <a:xfrm>
            <a:off x="2914099" y="2259134"/>
            <a:ext cx="7746468" cy="1015663"/>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Automatizzazione di tutti i processi che richiedevano all’addetto la ripetizione della medesima sequenza di azioni, evitando incoerenze ed errori</a:t>
            </a:r>
            <a:br>
              <a:rPr lang="it-IT" sz="2000" dirty="0">
                <a:solidFill>
                  <a:schemeClr val="accent1">
                    <a:lumMod val="50000"/>
                  </a:schemeClr>
                </a:solidFill>
                <a:latin typeface="Garamond" panose="02020404030301010803" pitchFamily="18" charset="0"/>
              </a:rPr>
            </a:br>
            <a:endParaRPr lang="it-IT" sz="2000" dirty="0">
              <a:solidFill>
                <a:schemeClr val="accent1">
                  <a:lumMod val="50000"/>
                </a:schemeClr>
              </a:solidFill>
              <a:latin typeface="Garamond" panose="02020404030301010803" pitchFamily="18" charset="0"/>
            </a:endParaRPr>
          </a:p>
        </p:txBody>
      </p:sp>
      <p:sp>
        <p:nvSpPr>
          <p:cNvPr id="6" name="CasellaDiTesto 5">
            <a:extLst>
              <a:ext uri="{FF2B5EF4-FFF2-40B4-BE49-F238E27FC236}">
                <a16:creationId xmlns:a16="http://schemas.microsoft.com/office/drawing/2014/main" id="{B914C8E8-29EE-3042-A15D-21BE3FC887AF}"/>
              </a:ext>
            </a:extLst>
          </p:cNvPr>
          <p:cNvSpPr txBox="1"/>
          <p:nvPr/>
        </p:nvSpPr>
        <p:spPr>
          <a:xfrm>
            <a:off x="2914098" y="3126641"/>
            <a:ext cx="8311246" cy="400110"/>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Automatizzazione della tracciabilità dello stato dei fascicoli</a:t>
            </a:r>
          </a:p>
        </p:txBody>
      </p:sp>
      <p:sp>
        <p:nvSpPr>
          <p:cNvPr id="7" name="CasellaDiTesto 6">
            <a:extLst>
              <a:ext uri="{FF2B5EF4-FFF2-40B4-BE49-F238E27FC236}">
                <a16:creationId xmlns:a16="http://schemas.microsoft.com/office/drawing/2014/main" id="{1D19A8A7-E1C6-1744-963A-71583493F833}"/>
              </a:ext>
            </a:extLst>
          </p:cNvPr>
          <p:cNvSpPr txBox="1"/>
          <p:nvPr/>
        </p:nvSpPr>
        <p:spPr>
          <a:xfrm>
            <a:off x="2995862" y="1501819"/>
            <a:ext cx="4073859" cy="523220"/>
          </a:xfrm>
          <a:prstGeom prst="rect">
            <a:avLst/>
          </a:prstGeom>
          <a:noFill/>
        </p:spPr>
        <p:txBody>
          <a:bodyPr wrap="square" rtlCol="0">
            <a:spAutoFit/>
          </a:bodyPr>
          <a:lstStyle/>
          <a:p>
            <a:r>
              <a:rPr lang="it-IT" sz="2800" b="1" i="1" dirty="0">
                <a:solidFill>
                  <a:srgbClr val="F2B300"/>
                </a:solidFill>
                <a:latin typeface="Garamond" panose="02020404030301010803" pitchFamily="18" charset="0"/>
              </a:rPr>
              <a:t>Risultati ottenuti</a:t>
            </a:r>
          </a:p>
        </p:txBody>
      </p:sp>
      <p:pic>
        <p:nvPicPr>
          <p:cNvPr id="38" name="Google Shape;74;g27ce473960d_0_5">
            <a:extLst>
              <a:ext uri="{FF2B5EF4-FFF2-40B4-BE49-F238E27FC236}">
                <a16:creationId xmlns:a16="http://schemas.microsoft.com/office/drawing/2014/main" id="{5155F003-B6AD-CC4B-AA3D-7D1529FE6AEB}"/>
              </a:ext>
            </a:extLst>
          </p:cNvPr>
          <p:cNvPicPr preferRelativeResize="0"/>
          <p:nvPr/>
        </p:nvPicPr>
        <p:blipFill rotWithShape="1">
          <a:blip r:embed="rId4">
            <a:alphaModFix/>
            <a:duotone>
              <a:schemeClr val="accent1">
                <a:shade val="45000"/>
                <a:satMod val="135000"/>
              </a:schemeClr>
              <a:prstClr val="white"/>
            </a:duotone>
          </a:blip>
          <a:srcRect/>
          <a:stretch/>
        </p:blipFill>
        <p:spPr>
          <a:xfrm>
            <a:off x="2138694" y="3794094"/>
            <a:ext cx="642252" cy="584775"/>
          </a:xfrm>
          <a:prstGeom prst="rect">
            <a:avLst/>
          </a:prstGeom>
          <a:noFill/>
          <a:ln>
            <a:noFill/>
          </a:ln>
        </p:spPr>
      </p:pic>
      <p:pic>
        <p:nvPicPr>
          <p:cNvPr id="39" name="Google Shape;74;g27ce473960d_0_5">
            <a:extLst>
              <a:ext uri="{FF2B5EF4-FFF2-40B4-BE49-F238E27FC236}">
                <a16:creationId xmlns:a16="http://schemas.microsoft.com/office/drawing/2014/main" id="{94B3BF78-F893-D842-8F1B-F09B2B4A388B}"/>
              </a:ext>
            </a:extLst>
          </p:cNvPr>
          <p:cNvPicPr preferRelativeResize="0"/>
          <p:nvPr/>
        </p:nvPicPr>
        <p:blipFill rotWithShape="1">
          <a:blip r:embed="rId4">
            <a:alphaModFix/>
            <a:duotone>
              <a:schemeClr val="accent1">
                <a:shade val="45000"/>
                <a:satMod val="135000"/>
              </a:schemeClr>
              <a:prstClr val="white"/>
            </a:duotone>
          </a:blip>
          <a:srcRect/>
          <a:stretch/>
        </p:blipFill>
        <p:spPr>
          <a:xfrm>
            <a:off x="2138694" y="4573729"/>
            <a:ext cx="642252" cy="584775"/>
          </a:xfrm>
          <a:prstGeom prst="rect">
            <a:avLst/>
          </a:prstGeom>
          <a:noFill/>
          <a:ln>
            <a:noFill/>
          </a:ln>
        </p:spPr>
      </p:pic>
      <p:sp>
        <p:nvSpPr>
          <p:cNvPr id="40" name="CasellaDiTesto 39">
            <a:extLst>
              <a:ext uri="{FF2B5EF4-FFF2-40B4-BE49-F238E27FC236}">
                <a16:creationId xmlns:a16="http://schemas.microsoft.com/office/drawing/2014/main" id="{C8DCCDAF-64BC-BC43-A42A-67E95C3D94CA}"/>
              </a:ext>
            </a:extLst>
          </p:cNvPr>
          <p:cNvSpPr txBox="1"/>
          <p:nvPr/>
        </p:nvSpPr>
        <p:spPr>
          <a:xfrm>
            <a:off x="2969178" y="3886426"/>
            <a:ext cx="8311246" cy="400110"/>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Monitoraggio automatico dei ritardi </a:t>
            </a:r>
          </a:p>
        </p:txBody>
      </p:sp>
      <p:sp>
        <p:nvSpPr>
          <p:cNvPr id="41" name="CasellaDiTesto 40">
            <a:extLst>
              <a:ext uri="{FF2B5EF4-FFF2-40B4-BE49-F238E27FC236}">
                <a16:creationId xmlns:a16="http://schemas.microsoft.com/office/drawing/2014/main" id="{90B094EF-8C86-D04A-8FC0-62661A1DEE53}"/>
              </a:ext>
            </a:extLst>
          </p:cNvPr>
          <p:cNvSpPr txBox="1"/>
          <p:nvPr/>
        </p:nvSpPr>
        <p:spPr>
          <a:xfrm>
            <a:off x="2969178" y="4646211"/>
            <a:ext cx="8311246" cy="400110"/>
          </a:xfrm>
          <a:prstGeom prst="rect">
            <a:avLst/>
          </a:prstGeom>
          <a:noFill/>
        </p:spPr>
        <p:txBody>
          <a:bodyPr wrap="square" rtlCol="0">
            <a:spAutoFit/>
          </a:bodyPr>
          <a:lstStyle/>
          <a:p>
            <a:r>
              <a:rPr lang="it-IT" sz="2000" dirty="0">
                <a:solidFill>
                  <a:schemeClr val="accent1">
                    <a:lumMod val="50000"/>
                  </a:schemeClr>
                </a:solidFill>
                <a:latin typeface="Garamond" panose="02020404030301010803" pitchFamily="18" charset="0"/>
              </a:rPr>
              <a:t>Produzione automatica di statistiche</a:t>
            </a:r>
          </a:p>
        </p:txBody>
      </p:sp>
    </p:spTree>
    <p:extLst>
      <p:ext uri="{BB962C8B-B14F-4D97-AF65-F5344CB8AC3E}">
        <p14:creationId xmlns:p14="http://schemas.microsoft.com/office/powerpoint/2010/main" val="3204696408"/>
      </p:ext>
    </p:extLst>
  </p:cSld>
  <p:clrMapOvr>
    <a:masterClrMapping/>
  </p:clrMapOvr>
  <p:transition spd="slow">
    <p:wipe dir="d"/>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grpSp>
        <p:nvGrpSpPr>
          <p:cNvPr id="5" name="Gruppo 4">
            <a:extLst>
              <a:ext uri="{FF2B5EF4-FFF2-40B4-BE49-F238E27FC236}">
                <a16:creationId xmlns:a16="http://schemas.microsoft.com/office/drawing/2014/main" id="{6C59255C-CA13-3844-9C6B-11E708A93F83}"/>
              </a:ext>
            </a:extLst>
          </p:cNvPr>
          <p:cNvGrpSpPr/>
          <p:nvPr/>
        </p:nvGrpSpPr>
        <p:grpSpPr>
          <a:xfrm>
            <a:off x="1167473" y="1279880"/>
            <a:ext cx="10579101" cy="2255477"/>
            <a:chOff x="787399" y="2692399"/>
            <a:chExt cx="10579101" cy="2255477"/>
          </a:xfrm>
        </p:grpSpPr>
        <p:sp>
          <p:nvSpPr>
            <p:cNvPr id="9" name="Rettangolo 8">
              <a:extLst>
                <a:ext uri="{FF2B5EF4-FFF2-40B4-BE49-F238E27FC236}">
                  <a16:creationId xmlns:a16="http://schemas.microsoft.com/office/drawing/2014/main" id="{42F8C567-A70A-644A-8C6B-F45FB11A16F5}"/>
                </a:ext>
              </a:extLst>
            </p:cNvPr>
            <p:cNvSpPr/>
            <p:nvPr/>
          </p:nvSpPr>
          <p:spPr>
            <a:xfrm>
              <a:off x="787400" y="2692399"/>
              <a:ext cx="10579100" cy="2255477"/>
            </a:xfrm>
            <a:prstGeom prst="rect">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Pentagono 1">
              <a:extLst>
                <a:ext uri="{FF2B5EF4-FFF2-40B4-BE49-F238E27FC236}">
                  <a16:creationId xmlns:a16="http://schemas.microsoft.com/office/drawing/2014/main" id="{C19BC8F6-0CB7-9640-8E49-51F236E64B67}"/>
                </a:ext>
              </a:extLst>
            </p:cNvPr>
            <p:cNvSpPr/>
            <p:nvPr/>
          </p:nvSpPr>
          <p:spPr>
            <a:xfrm>
              <a:off x="787399" y="2692400"/>
              <a:ext cx="2323655" cy="2255476"/>
            </a:xfrm>
            <a:prstGeom prst="homePlate">
              <a:avLst/>
            </a:prstGeom>
            <a:solidFill>
              <a:srgbClr val="FFF1C9"/>
            </a:solidFill>
            <a:ln w="38100">
              <a:solidFill>
                <a:srgbClr val="FFD6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effectLst>
                  <a:outerShdw blurRad="50800" dist="38100" dir="8100000" algn="tr" rotWithShape="0">
                    <a:prstClr val="black">
                      <a:alpha val="40000"/>
                    </a:prstClr>
                  </a:outerShdw>
                </a:effectLst>
              </a:endParaRPr>
            </a:p>
          </p:txBody>
        </p:sp>
        <p:sp>
          <p:nvSpPr>
            <p:cNvPr id="4" name="CasellaDiTesto 3">
              <a:extLst>
                <a:ext uri="{FF2B5EF4-FFF2-40B4-BE49-F238E27FC236}">
                  <a16:creationId xmlns:a16="http://schemas.microsoft.com/office/drawing/2014/main" id="{692A948A-4BAD-2C3B-93B6-3932C44F4ED1}"/>
                </a:ext>
              </a:extLst>
            </p:cNvPr>
            <p:cNvSpPr txBox="1"/>
            <p:nvPr/>
          </p:nvSpPr>
          <p:spPr>
            <a:xfrm>
              <a:off x="2996945" y="2835174"/>
              <a:ext cx="8258424" cy="2062103"/>
            </a:xfrm>
            <a:prstGeom prst="rect">
              <a:avLst/>
            </a:prstGeom>
            <a:noFill/>
          </p:spPr>
          <p:txBody>
            <a:bodyPr wrap="square" rtlCol="0">
              <a:spAutoFit/>
            </a:bodyPr>
            <a:lstStyle/>
            <a:p>
              <a:pPr algn="ctr"/>
              <a:r>
                <a:rPr lang="it-IT" sz="3200" b="1" dirty="0">
                  <a:solidFill>
                    <a:schemeClr val="accent1">
                      <a:lumMod val="75000"/>
                    </a:schemeClr>
                  </a:solidFill>
                  <a:latin typeface="Garamond" panose="02020404030301010803" pitchFamily="18" charset="0"/>
                </a:rPr>
                <a:t>ANALISI STATISTICA SULLA DURATA DELLE DIVERSE FASI PROCESSUALI PER INDIVIDUARNE LE EVENTUALI CRITICITÀ</a:t>
              </a:r>
            </a:p>
          </p:txBody>
        </p:sp>
        <p:sp>
          <p:nvSpPr>
            <p:cNvPr id="7" name="CasellaDiTesto 6">
              <a:extLst>
                <a:ext uri="{FF2B5EF4-FFF2-40B4-BE49-F238E27FC236}">
                  <a16:creationId xmlns:a16="http://schemas.microsoft.com/office/drawing/2014/main" id="{1D19A8A7-E1C6-1744-963A-71583493F833}"/>
                </a:ext>
              </a:extLst>
            </p:cNvPr>
            <p:cNvSpPr txBox="1"/>
            <p:nvPr/>
          </p:nvSpPr>
          <p:spPr>
            <a:xfrm>
              <a:off x="916047" y="3466194"/>
              <a:ext cx="1744259" cy="707886"/>
            </a:xfrm>
            <a:prstGeom prst="rect">
              <a:avLst/>
            </a:prstGeom>
            <a:noFill/>
          </p:spPr>
          <p:txBody>
            <a:bodyPr wrap="square" rtlCol="0">
              <a:spAutoFit/>
            </a:bodyPr>
            <a:lstStyle/>
            <a:p>
              <a:r>
                <a:rPr lang="it-IT" sz="4000" b="1" i="1" dirty="0">
                  <a:solidFill>
                    <a:srgbClr val="F2B300"/>
                  </a:solidFill>
                  <a:effectLst>
                    <a:outerShdw blurRad="50800" dist="38100" dir="8100000" algn="tr" rotWithShape="0">
                      <a:prstClr val="black">
                        <a:alpha val="40000"/>
                      </a:prstClr>
                    </a:outerShdw>
                  </a:effectLst>
                  <a:latin typeface="Garamond" panose="02020404030301010803" pitchFamily="18" charset="0"/>
                </a:rPr>
                <a:t>DIMI</a:t>
              </a:r>
            </a:p>
          </p:txBody>
        </p:sp>
      </p:grpSp>
      <p:sp>
        <p:nvSpPr>
          <p:cNvPr id="14" name="CasellaDiTesto 13">
            <a:extLst>
              <a:ext uri="{FF2B5EF4-FFF2-40B4-BE49-F238E27FC236}">
                <a16:creationId xmlns:a16="http://schemas.microsoft.com/office/drawing/2014/main" id="{787A1AE7-F3C4-4F4A-9247-EB235FCC7320}"/>
              </a:ext>
            </a:extLst>
          </p:cNvPr>
          <p:cNvSpPr txBox="1"/>
          <p:nvPr/>
        </p:nvSpPr>
        <p:spPr>
          <a:xfrm>
            <a:off x="1410231" y="4000226"/>
            <a:ext cx="6096000" cy="707886"/>
          </a:xfrm>
          <a:prstGeom prst="rect">
            <a:avLst/>
          </a:prstGeom>
          <a:noFill/>
        </p:spPr>
        <p:txBody>
          <a:bodyPr wrap="square">
            <a:spAutoFit/>
          </a:bodyPr>
          <a:lstStyle/>
          <a:p>
            <a:r>
              <a:rPr lang="it-IT" sz="2000" b="1" dirty="0">
                <a:solidFill>
                  <a:schemeClr val="accent1">
                    <a:lumMod val="50000"/>
                  </a:schemeClr>
                </a:solidFill>
                <a:latin typeface="Garamond" panose="02020404030301010803" pitchFamily="18" charset="0"/>
              </a:rPr>
              <a:t>Team di area aziendale e gestionale</a:t>
            </a:r>
          </a:p>
          <a:p>
            <a:endParaRPr lang="it-IT" sz="2000" b="1" dirty="0">
              <a:solidFill>
                <a:schemeClr val="accent1">
                  <a:lumMod val="50000"/>
                </a:schemeClr>
              </a:solidFill>
              <a:latin typeface="Garamond" panose="02020404030301010803" pitchFamily="18" charset="0"/>
            </a:endParaRPr>
          </a:p>
        </p:txBody>
      </p:sp>
      <p:sp>
        <p:nvSpPr>
          <p:cNvPr id="16" name="CasellaDiTesto 15">
            <a:extLst>
              <a:ext uri="{FF2B5EF4-FFF2-40B4-BE49-F238E27FC236}">
                <a16:creationId xmlns:a16="http://schemas.microsoft.com/office/drawing/2014/main" id="{9BE0B2EC-D59E-BD4F-9AC3-12822CCCBAA1}"/>
              </a:ext>
            </a:extLst>
          </p:cNvPr>
          <p:cNvSpPr txBox="1"/>
          <p:nvPr/>
        </p:nvSpPr>
        <p:spPr>
          <a:xfrm>
            <a:off x="4926489" y="4339584"/>
            <a:ext cx="6096000" cy="2308324"/>
          </a:xfrm>
          <a:prstGeom prst="rect">
            <a:avLst/>
          </a:prstGeom>
          <a:noFill/>
        </p:spPr>
        <p:txBody>
          <a:bodyPr wrap="square">
            <a:spAutoFit/>
          </a:bodyPr>
          <a:lstStyle/>
          <a:p>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 Giuseppe </a:t>
            </a:r>
            <a:r>
              <a:rPr lang="it-IT" dirty="0" err="1">
                <a:solidFill>
                  <a:schemeClr val="accent1">
                    <a:lumMod val="50000"/>
                  </a:schemeClr>
                </a:solidFill>
                <a:latin typeface="Garamond" panose="02020404030301010803" pitchFamily="18" charset="0"/>
              </a:rPr>
              <a:t>Gnutti</a:t>
            </a:r>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Dott.ssa Marta </a:t>
            </a:r>
            <a:r>
              <a:rPr lang="it-IT" dirty="0" err="1">
                <a:solidFill>
                  <a:schemeClr val="accent1">
                    <a:lumMod val="50000"/>
                  </a:schemeClr>
                </a:solidFill>
                <a:latin typeface="Garamond" panose="02020404030301010803" pitchFamily="18" charset="0"/>
              </a:rPr>
              <a:t>Mingotti</a:t>
            </a:r>
            <a:r>
              <a:rPr lang="it-IT" dirty="0">
                <a:solidFill>
                  <a:schemeClr val="accent1">
                    <a:lumMod val="50000"/>
                  </a:schemeClr>
                </a:solidFill>
                <a:latin typeface="Garamond" panose="02020404030301010803" pitchFamily="18" charset="0"/>
              </a:rPr>
              <a:t> </a:t>
            </a:r>
            <a:r>
              <a:rPr lang="it-IT" dirty="0" err="1">
                <a:solidFill>
                  <a:schemeClr val="accent1">
                    <a:lumMod val="50000"/>
                  </a:schemeClr>
                </a:solidFill>
                <a:latin typeface="Garamond" panose="02020404030301010803" pitchFamily="18" charset="0"/>
              </a:rPr>
              <a:t>Landriani</a:t>
            </a:r>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Dott.ssa Andrea Celeste Turini</a:t>
            </a:r>
          </a:p>
          <a:p>
            <a:endParaRPr lang="it-IT" dirty="0">
              <a:solidFill>
                <a:schemeClr val="accent1">
                  <a:lumMod val="50000"/>
                </a:schemeClr>
              </a:solidFill>
              <a:latin typeface="Garamond" panose="02020404030301010803" pitchFamily="18" charset="0"/>
            </a:endParaRPr>
          </a:p>
          <a:p>
            <a:br>
              <a:rPr lang="it-IT" dirty="0">
                <a:solidFill>
                  <a:schemeClr val="accent1">
                    <a:lumMod val="50000"/>
                  </a:schemeClr>
                </a:solidFill>
                <a:latin typeface="Garamond" panose="02020404030301010803" pitchFamily="18" charset="0"/>
              </a:rPr>
            </a:br>
            <a:br>
              <a:rPr lang="it-IT" dirty="0">
                <a:solidFill>
                  <a:schemeClr val="accent1">
                    <a:lumMod val="50000"/>
                  </a:schemeClr>
                </a:solidFill>
                <a:latin typeface="Garamond" panose="02020404030301010803" pitchFamily="18" charset="0"/>
              </a:rPr>
            </a:br>
            <a:endParaRPr lang="it-IT" dirty="0">
              <a:solidFill>
                <a:schemeClr val="accent1">
                  <a:lumMod val="50000"/>
                </a:schemeClr>
              </a:solidFill>
              <a:latin typeface="Garamond" panose="02020404030301010803" pitchFamily="18" charset="0"/>
            </a:endParaRPr>
          </a:p>
        </p:txBody>
      </p:sp>
      <p:sp>
        <p:nvSpPr>
          <p:cNvPr id="18" name="CasellaDiTesto 17">
            <a:extLst>
              <a:ext uri="{FF2B5EF4-FFF2-40B4-BE49-F238E27FC236}">
                <a16:creationId xmlns:a16="http://schemas.microsoft.com/office/drawing/2014/main" id="{87A5FD06-EAD7-E447-80D7-F6F1E17D9546}"/>
              </a:ext>
            </a:extLst>
          </p:cNvPr>
          <p:cNvSpPr txBox="1"/>
          <p:nvPr/>
        </p:nvSpPr>
        <p:spPr>
          <a:xfrm>
            <a:off x="1440596" y="4570416"/>
            <a:ext cx="3150618" cy="923330"/>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Prof. Lucio Enrico </a:t>
            </a:r>
            <a:r>
              <a:rPr lang="it-IT" dirty="0" err="1">
                <a:solidFill>
                  <a:schemeClr val="accent1">
                    <a:lumMod val="50000"/>
                  </a:schemeClr>
                </a:solidFill>
                <a:latin typeface="Garamond" panose="02020404030301010803" pitchFamily="18" charset="0"/>
              </a:rPr>
              <a:t>Zavanella</a:t>
            </a:r>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Prof. Simone Zanoni</a:t>
            </a:r>
          </a:p>
          <a:p>
            <a:endParaRPr lang="it-IT" dirty="0">
              <a:solidFill>
                <a:schemeClr val="accent1">
                  <a:lumMod val="50000"/>
                </a:schemeClr>
              </a:solidFill>
              <a:latin typeface="Garamond" panose="02020404030301010803" pitchFamily="18" charset="0"/>
            </a:endParaRPr>
          </a:p>
        </p:txBody>
      </p:sp>
    </p:spTree>
    <p:extLst>
      <p:ext uri="{BB962C8B-B14F-4D97-AF65-F5344CB8AC3E}">
        <p14:creationId xmlns:p14="http://schemas.microsoft.com/office/powerpoint/2010/main" val="2553623609"/>
      </p:ext>
    </p:extLst>
  </p:cSld>
  <p:clrMapOvr>
    <a:masterClrMapping/>
  </p:clrMapOvr>
  <p:transition spd="slow">
    <p:wipe dir="d"/>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1190203" y="1182220"/>
            <a:ext cx="10899844" cy="523220"/>
          </a:xfrm>
          <a:prstGeom prst="rect">
            <a:avLst/>
          </a:prstGeom>
          <a:noFill/>
          <a:ln>
            <a:noFill/>
          </a:ln>
          <a:effectLst/>
        </p:spPr>
        <p:txBody>
          <a:bodyPr wrap="square" rtlCol="0">
            <a:spAutoFit/>
          </a:bodyPr>
          <a:lstStyle/>
          <a:p>
            <a:pPr algn="ctr"/>
            <a:r>
              <a:rPr lang="it-IT" sz="2800" b="1" i="1" dirty="0">
                <a:solidFill>
                  <a:srgbClr val="F2B300"/>
                </a:solidFill>
                <a:latin typeface="Garamond" panose="02020404030301010803" pitchFamily="18" charset="0"/>
              </a:rPr>
              <a:t>Attività portate a termine </a:t>
            </a:r>
          </a:p>
        </p:txBody>
      </p:sp>
      <p:sp>
        <p:nvSpPr>
          <p:cNvPr id="7" name="Google Shape;99;g27cd16ad85a_0_0">
            <a:extLst>
              <a:ext uri="{FF2B5EF4-FFF2-40B4-BE49-F238E27FC236}">
                <a16:creationId xmlns:a16="http://schemas.microsoft.com/office/drawing/2014/main" id="{D6B5577B-F4CE-0CCB-21E4-E5D58488C5FA}"/>
              </a:ext>
            </a:extLst>
          </p:cNvPr>
          <p:cNvSpPr txBox="1">
            <a:spLocks/>
          </p:cNvSpPr>
          <p:nvPr/>
        </p:nvSpPr>
        <p:spPr>
          <a:xfrm>
            <a:off x="2134229" y="1794888"/>
            <a:ext cx="8942370" cy="4351200"/>
          </a:xfrm>
          <a:prstGeom prst="rect">
            <a:avLst/>
          </a:prstGeom>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0" indent="0">
              <a:spcBef>
                <a:spcPts val="0"/>
              </a:spcBef>
              <a:buSzPts val="2600"/>
              <a:buNone/>
            </a:pPr>
            <a:r>
              <a:rPr lang="it-IT" sz="2200" dirty="0">
                <a:solidFill>
                  <a:schemeClr val="accent1">
                    <a:lumMod val="50000"/>
                  </a:schemeClr>
                </a:solidFill>
                <a:latin typeface="Garamond" panose="02020404030301010803" pitchFamily="18" charset="0"/>
              </a:rPr>
              <a:t>1. Analisi delle logiche organizzative alla base dell’archiviazione dei fascicoli del processo civile non ancora convertiti in formato digitale.</a:t>
            </a:r>
          </a:p>
          <a:p>
            <a:pPr marL="63500" indent="0">
              <a:spcBef>
                <a:spcPts val="0"/>
              </a:spcBef>
              <a:buSzPts val="2600"/>
              <a:buNone/>
            </a:pPr>
            <a:endParaRPr lang="it-IT" sz="2200" dirty="0">
              <a:solidFill>
                <a:schemeClr val="accent1">
                  <a:lumMod val="50000"/>
                </a:schemeClr>
              </a:solidFill>
              <a:latin typeface="Garamond" panose="02020404030301010803" pitchFamily="18" charset="0"/>
            </a:endParaRPr>
          </a:p>
          <a:p>
            <a:pPr marL="63500" indent="0">
              <a:spcBef>
                <a:spcPts val="0"/>
              </a:spcBef>
              <a:buSzPts val="2600"/>
              <a:buNone/>
            </a:pPr>
            <a:r>
              <a:rPr lang="it-IT" sz="2200" dirty="0">
                <a:solidFill>
                  <a:schemeClr val="accent1">
                    <a:lumMod val="50000"/>
                  </a:schemeClr>
                </a:solidFill>
                <a:latin typeface="Garamond" panose="02020404030301010803" pitchFamily="18" charset="0"/>
              </a:rPr>
              <a:t>2. Ripensamento del </a:t>
            </a:r>
            <a:r>
              <a:rPr lang="it-IT" sz="2200" i="1" dirty="0">
                <a:solidFill>
                  <a:schemeClr val="accent1">
                    <a:lumMod val="50000"/>
                  </a:schemeClr>
                </a:solidFill>
                <a:latin typeface="Garamond" panose="02020404030301010803" pitchFamily="18" charset="0"/>
              </a:rPr>
              <a:t>layout</a:t>
            </a:r>
            <a:r>
              <a:rPr lang="it-IT" sz="2200" dirty="0">
                <a:solidFill>
                  <a:schemeClr val="accent1">
                    <a:lumMod val="50000"/>
                  </a:schemeClr>
                </a:solidFill>
                <a:latin typeface="Garamond" panose="02020404030301010803" pitchFamily="18" charset="0"/>
              </a:rPr>
              <a:t> del Tribunale con un intervento focalizzato sui seguenti aspetti:</a:t>
            </a:r>
          </a:p>
          <a:p>
            <a:pPr marL="914400" indent="0">
              <a:lnSpc>
                <a:spcPct val="100000"/>
              </a:lnSpc>
              <a:spcBef>
                <a:spcPts val="0"/>
              </a:spcBef>
              <a:buFont typeface="Arial" panose="020B0604020202020204" pitchFamily="34" charset="0"/>
              <a:buNone/>
            </a:pPr>
            <a:r>
              <a:rPr lang="it-IT" sz="2200" dirty="0">
                <a:solidFill>
                  <a:schemeClr val="accent1">
                    <a:lumMod val="50000"/>
                  </a:schemeClr>
                </a:solidFill>
                <a:latin typeface="Garamond" panose="02020404030301010803" pitchFamily="18" charset="0"/>
              </a:rPr>
              <a:t>- Analisi dell’utilizzo degli spazi da parte del personale interno</a:t>
            </a:r>
          </a:p>
          <a:p>
            <a:pPr marL="914400" indent="0">
              <a:lnSpc>
                <a:spcPct val="100000"/>
              </a:lnSpc>
              <a:spcBef>
                <a:spcPts val="0"/>
              </a:spcBef>
              <a:buFont typeface="Arial" panose="020B0604020202020204" pitchFamily="34" charset="0"/>
              <a:buNone/>
            </a:pPr>
            <a:r>
              <a:rPr lang="it-IT" sz="2200" dirty="0">
                <a:solidFill>
                  <a:schemeClr val="accent1">
                    <a:lumMod val="50000"/>
                  </a:schemeClr>
                </a:solidFill>
                <a:latin typeface="Garamond" panose="02020404030301010803" pitchFamily="18" charset="0"/>
              </a:rPr>
              <a:t>- Analisi dei flussi degli utenti esterni</a:t>
            </a:r>
          </a:p>
          <a:p>
            <a:pPr marL="457200" indent="0">
              <a:lnSpc>
                <a:spcPct val="100000"/>
              </a:lnSpc>
              <a:spcBef>
                <a:spcPts val="0"/>
              </a:spcBef>
              <a:buFont typeface="Arial" panose="020B0604020202020204" pitchFamily="34" charset="0"/>
              <a:buNone/>
            </a:pPr>
            <a:r>
              <a:rPr lang="it-IT" sz="2200" dirty="0">
                <a:solidFill>
                  <a:schemeClr val="accent1">
                    <a:lumMod val="50000"/>
                  </a:schemeClr>
                </a:solidFill>
                <a:latin typeface="Garamond" panose="02020404030301010803" pitchFamily="18" charset="0"/>
              </a:rPr>
              <a:t>       - Utilità dell’analisi a disposizione degli addetti UPP </a:t>
            </a:r>
          </a:p>
          <a:p>
            <a:pPr marL="457200" indent="0">
              <a:lnSpc>
                <a:spcPct val="100000"/>
              </a:lnSpc>
              <a:spcBef>
                <a:spcPts val="0"/>
              </a:spcBef>
              <a:buFont typeface="Arial" panose="020B0604020202020204" pitchFamily="34" charset="0"/>
              <a:buNone/>
            </a:pPr>
            <a:endParaRPr lang="it-IT" sz="2200" dirty="0">
              <a:solidFill>
                <a:schemeClr val="accent1">
                  <a:lumMod val="50000"/>
                </a:schemeClr>
              </a:solidFill>
              <a:latin typeface="Garamond" panose="02020404030301010803" pitchFamily="18" charset="0"/>
            </a:endParaRPr>
          </a:p>
          <a:p>
            <a:pPr marL="63500" indent="0">
              <a:spcBef>
                <a:spcPts val="0"/>
              </a:spcBef>
              <a:buSzPts val="2600"/>
              <a:buNone/>
            </a:pPr>
            <a:r>
              <a:rPr lang="it-IT" sz="2200" dirty="0">
                <a:solidFill>
                  <a:schemeClr val="accent1">
                    <a:lumMod val="50000"/>
                  </a:schemeClr>
                </a:solidFill>
                <a:latin typeface="Garamond" panose="02020404030301010803" pitchFamily="18" charset="0"/>
              </a:rPr>
              <a:t>3. Tracciamento dei fascicoli tramite sistemi RFID/QR Code</a:t>
            </a:r>
          </a:p>
        </p:txBody>
      </p:sp>
      <p:pic>
        <p:nvPicPr>
          <p:cNvPr id="8" name="Elemento grafico 7" descr="Corte contorno">
            <a:extLst>
              <a:ext uri="{FF2B5EF4-FFF2-40B4-BE49-F238E27FC236}">
                <a16:creationId xmlns:a16="http://schemas.microsoft.com/office/drawing/2014/main" id="{33619834-6F31-638C-3670-0A9FAC3E84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3694" y="3413480"/>
            <a:ext cx="914400" cy="914400"/>
          </a:xfrm>
          <a:prstGeom prst="rect">
            <a:avLst/>
          </a:prstGeom>
        </p:spPr>
      </p:pic>
    </p:spTree>
    <p:extLst>
      <p:ext uri="{BB962C8B-B14F-4D97-AF65-F5344CB8AC3E}">
        <p14:creationId xmlns:p14="http://schemas.microsoft.com/office/powerpoint/2010/main" val="3138629814"/>
      </p:ext>
    </p:extLst>
  </p:cSld>
  <p:clrMapOvr>
    <a:masterClrMapping/>
  </p:clrMapOvr>
  <p:transition spd="slow">
    <p:wipe dir="d"/>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2357403" y="976470"/>
            <a:ext cx="9492533" cy="954107"/>
          </a:xfrm>
          <a:prstGeom prst="rect">
            <a:avLst/>
          </a:prstGeom>
          <a:noFill/>
          <a:ln>
            <a:noFill/>
          </a:ln>
          <a:effectLst/>
        </p:spPr>
        <p:txBody>
          <a:bodyPr wrap="square" rtlCol="0">
            <a:spAutoFit/>
          </a:bodyPr>
          <a:lstStyle/>
          <a:p>
            <a:r>
              <a:rPr lang="it-IT" sz="2800" b="1" i="1" dirty="0">
                <a:solidFill>
                  <a:srgbClr val="F2B300"/>
                </a:solidFill>
                <a:latin typeface="Garamond" panose="02020404030301010803" pitchFamily="18" charset="0"/>
              </a:rPr>
              <a:t>Attività seguite in via di sviluppo/</a:t>
            </a:r>
            <a:r>
              <a:rPr lang="it-IT" sz="2800" b="1" i="1" dirty="0" err="1">
                <a:solidFill>
                  <a:srgbClr val="F2B300"/>
                </a:solidFill>
                <a:latin typeface="Garamond" panose="02020404030301010803" pitchFamily="18" charset="0"/>
              </a:rPr>
              <a:t>prototipate</a:t>
            </a:r>
            <a:r>
              <a:rPr lang="it-IT" sz="2800" b="1" i="1" dirty="0">
                <a:solidFill>
                  <a:srgbClr val="F2B300"/>
                </a:solidFill>
                <a:latin typeface="Garamond" panose="02020404030301010803" pitchFamily="18" charset="0"/>
              </a:rPr>
              <a:t> </a:t>
            </a:r>
          </a:p>
          <a:p>
            <a:r>
              <a:rPr lang="it-IT" sz="2800" b="1" i="1" dirty="0">
                <a:solidFill>
                  <a:srgbClr val="F2B300"/>
                </a:solidFill>
                <a:latin typeface="Garamond" panose="02020404030301010803" pitchFamily="18" charset="0"/>
              </a:rPr>
              <a:t>presso Tribunale di Brescia</a:t>
            </a:r>
          </a:p>
        </p:txBody>
      </p:sp>
      <p:sp>
        <p:nvSpPr>
          <p:cNvPr id="6" name="Google Shape;107;p2">
            <a:extLst>
              <a:ext uri="{FF2B5EF4-FFF2-40B4-BE49-F238E27FC236}">
                <a16:creationId xmlns:a16="http://schemas.microsoft.com/office/drawing/2014/main" id="{D041D795-C81B-ABF7-F4EC-60F93363BC21}"/>
              </a:ext>
            </a:extLst>
          </p:cNvPr>
          <p:cNvSpPr txBox="1"/>
          <p:nvPr/>
        </p:nvSpPr>
        <p:spPr>
          <a:xfrm>
            <a:off x="1928829" y="1970712"/>
            <a:ext cx="8676249" cy="3433764"/>
          </a:xfrm>
          <a:prstGeom prst="rect">
            <a:avLst/>
          </a:prstGeom>
          <a:noFill/>
          <a:ln>
            <a:noFill/>
          </a:ln>
        </p:spPr>
        <p:txBody>
          <a:bodyPr spcFirstLastPara="1" wrap="square" lIns="91425" tIns="45700" rIns="91425" bIns="45700" anchor="t" anchorCtr="0">
            <a:normAutofit fontScale="77500" lnSpcReduction="20000"/>
          </a:bodyPr>
          <a:lstStyle/>
          <a:p>
            <a:pPr marL="514350" marR="0" lvl="0" indent="-477279" algn="just" rtl="0">
              <a:lnSpc>
                <a:spcPct val="90000"/>
              </a:lnSpc>
              <a:spcBef>
                <a:spcPts val="1000"/>
              </a:spcBef>
              <a:spcAft>
                <a:spcPts val="0"/>
              </a:spcAft>
              <a:buClr>
                <a:schemeClr val="dk1"/>
              </a:buClr>
              <a:buSzPct val="99791"/>
              <a:buFont typeface="Calibri"/>
              <a:buAutoNum type="arabicPeriod"/>
            </a:pPr>
            <a:r>
              <a:rPr lang="it-IT" sz="2800" dirty="0">
                <a:solidFill>
                  <a:schemeClr val="accent1">
                    <a:lumMod val="50000"/>
                  </a:schemeClr>
                </a:solidFill>
                <a:latin typeface="Garamond" panose="02020404030301010803" pitchFamily="18" charset="0"/>
                <a:sym typeface="Calibri"/>
              </a:rPr>
              <a:t>Realizzazione di uno strumento per la gestione dei pendenti del Tribunale Ordinario di Brescia con il fine di determinare le cause con alta probabilità di mediazione (stato di avanzamento: strumento pronto per l’utilizzo)</a:t>
            </a:r>
            <a:endParaRPr sz="2800" dirty="0">
              <a:solidFill>
                <a:schemeClr val="accent1">
                  <a:lumMod val="50000"/>
                </a:schemeClr>
              </a:solidFill>
              <a:latin typeface="Garamond" panose="02020404030301010803" pitchFamily="18" charset="0"/>
              <a:sym typeface="Calibri"/>
            </a:endParaRPr>
          </a:p>
          <a:p>
            <a:pPr marL="514350" marR="0" lvl="0" indent="-477279" algn="just" rtl="0">
              <a:lnSpc>
                <a:spcPct val="90000"/>
              </a:lnSpc>
              <a:spcBef>
                <a:spcPts val="1000"/>
              </a:spcBef>
              <a:spcAft>
                <a:spcPts val="0"/>
              </a:spcAft>
              <a:buClr>
                <a:schemeClr val="dk1"/>
              </a:buClr>
              <a:buSzPct val="99791"/>
              <a:buFont typeface="Calibri"/>
              <a:buAutoNum type="arabicPeriod"/>
            </a:pPr>
            <a:r>
              <a:rPr lang="it-IT" sz="2800" dirty="0">
                <a:solidFill>
                  <a:schemeClr val="accent1">
                    <a:lumMod val="50000"/>
                  </a:schemeClr>
                </a:solidFill>
                <a:latin typeface="Garamond" panose="02020404030301010803" pitchFamily="18" charset="0"/>
                <a:sym typeface="Calibri"/>
              </a:rPr>
              <a:t>Analisi statistiche al fine di trovare indicatori </a:t>
            </a:r>
            <a:r>
              <a:rPr lang="it-IT" sz="2800" i="1" dirty="0">
                <a:solidFill>
                  <a:schemeClr val="accent1">
                    <a:lumMod val="50000"/>
                  </a:schemeClr>
                </a:solidFill>
                <a:latin typeface="Garamond" panose="02020404030301010803" pitchFamily="18" charset="0"/>
                <a:sym typeface="Calibri"/>
              </a:rPr>
              <a:t>ad hoc </a:t>
            </a:r>
            <a:r>
              <a:rPr lang="it-IT" sz="2800" dirty="0">
                <a:solidFill>
                  <a:schemeClr val="accent1">
                    <a:lumMod val="50000"/>
                  </a:schemeClr>
                </a:solidFill>
                <a:latin typeface="Garamond" panose="02020404030301010803" pitchFamily="18" charset="0"/>
                <a:sym typeface="Calibri"/>
              </a:rPr>
              <a:t>per il monitoraggio del sistema Giustizia utili agli uffici giudiziari per la riassegnazione efficiente delle risorse (stato di avanzamento: in via di sviluppo)</a:t>
            </a:r>
            <a:endParaRPr sz="2800" dirty="0">
              <a:solidFill>
                <a:schemeClr val="accent1">
                  <a:lumMod val="50000"/>
                </a:schemeClr>
              </a:solidFill>
              <a:latin typeface="Garamond" panose="02020404030301010803" pitchFamily="18" charset="0"/>
            </a:endParaRPr>
          </a:p>
          <a:p>
            <a:pPr marL="514350" marR="0" lvl="0" indent="-477279" algn="just" rtl="0">
              <a:lnSpc>
                <a:spcPct val="90000"/>
              </a:lnSpc>
              <a:spcBef>
                <a:spcPts val="1000"/>
              </a:spcBef>
              <a:spcAft>
                <a:spcPts val="0"/>
              </a:spcAft>
              <a:buClr>
                <a:schemeClr val="dk1"/>
              </a:buClr>
              <a:buSzPct val="99791"/>
              <a:buFont typeface="Calibri"/>
              <a:buAutoNum type="arabicPeriod"/>
            </a:pPr>
            <a:r>
              <a:rPr lang="it-IT" sz="2800" dirty="0">
                <a:solidFill>
                  <a:schemeClr val="accent1">
                    <a:lumMod val="50000"/>
                  </a:schemeClr>
                </a:solidFill>
                <a:latin typeface="Garamond" panose="02020404030301010803" pitchFamily="18" charset="0"/>
                <a:sym typeface="Calibri"/>
              </a:rPr>
              <a:t>Analisi statistica dei dati della Corte d’Appello di Brescia, in particolare sulla durata delle diverse fasi processuali per individuarne le eventuali criticità (stato di avanzamento: in via di sviluppo)</a:t>
            </a:r>
            <a:endParaRPr sz="2800" dirty="0">
              <a:solidFill>
                <a:schemeClr val="accent1">
                  <a:lumMod val="50000"/>
                </a:schemeClr>
              </a:solidFill>
              <a:latin typeface="Garamond" panose="02020404030301010803" pitchFamily="18" charset="0"/>
              <a:sym typeface="Calibri"/>
            </a:endParaRPr>
          </a:p>
          <a:p>
            <a:pPr marL="514350" marR="0" lvl="0" indent="-477279" algn="just" rtl="0">
              <a:lnSpc>
                <a:spcPct val="90000"/>
              </a:lnSpc>
              <a:spcBef>
                <a:spcPts val="1000"/>
              </a:spcBef>
              <a:spcAft>
                <a:spcPts val="0"/>
              </a:spcAft>
              <a:buClr>
                <a:schemeClr val="dk1"/>
              </a:buClr>
              <a:buSzPct val="99791"/>
              <a:buFont typeface="Calibri"/>
              <a:buAutoNum type="arabicPeriod"/>
            </a:pPr>
            <a:r>
              <a:rPr lang="it-IT" sz="2800" dirty="0">
                <a:solidFill>
                  <a:schemeClr val="accent1">
                    <a:lumMod val="50000"/>
                  </a:schemeClr>
                </a:solidFill>
                <a:latin typeface="Garamond" panose="02020404030301010803" pitchFamily="18" charset="0"/>
                <a:sym typeface="Calibri"/>
              </a:rPr>
              <a:t>Realizzazione di un programma per la gestione dei curatori dei minori (stato di avanzamento: prototipo da discutere con gli utilizzatori)</a:t>
            </a:r>
            <a:endParaRPr sz="2800" dirty="0">
              <a:solidFill>
                <a:schemeClr val="accent1">
                  <a:lumMod val="50000"/>
                </a:schemeClr>
              </a:solidFill>
              <a:latin typeface="Garamond" panose="02020404030301010803" pitchFamily="18" charset="0"/>
              <a:sym typeface="Calibri"/>
            </a:endParaRPr>
          </a:p>
          <a:p>
            <a:pPr marL="457200" marR="0" lvl="0" indent="0" algn="l" rtl="0">
              <a:lnSpc>
                <a:spcPct val="90000"/>
              </a:lnSpc>
              <a:spcBef>
                <a:spcPts val="1000"/>
              </a:spcBef>
              <a:spcAft>
                <a:spcPts val="0"/>
              </a:spcAft>
              <a:buNone/>
            </a:pPr>
            <a:endParaRPr sz="2400" b="0" i="0" u="none" strike="noStrike" cap="none" dirty="0">
              <a:solidFill>
                <a:schemeClr val="dk1"/>
              </a:solidFill>
              <a:latin typeface="Calibri"/>
              <a:ea typeface="Calibri"/>
              <a:cs typeface="Calibri"/>
              <a:sym typeface="Calibri"/>
            </a:endParaRPr>
          </a:p>
          <a:p>
            <a:pPr marL="514350" marR="0" lvl="0" indent="-361950" algn="l" rtl="0">
              <a:lnSpc>
                <a:spcPct val="90000"/>
              </a:lnSpc>
              <a:spcBef>
                <a:spcPts val="1000"/>
              </a:spcBef>
              <a:spcAft>
                <a:spcPts val="0"/>
              </a:spcAft>
              <a:buClr>
                <a:schemeClr val="dk1"/>
              </a:buClr>
              <a:buSzPct val="108108"/>
              <a:buFont typeface="Calibri"/>
              <a:buNone/>
            </a:pPr>
            <a:endParaRPr sz="2400" b="0" i="0" u="none" strike="noStrike" cap="none" dirty="0">
              <a:solidFill>
                <a:schemeClr val="dk1"/>
              </a:solidFill>
              <a:latin typeface="Calibri"/>
              <a:ea typeface="Calibri"/>
              <a:cs typeface="Calibri"/>
              <a:sym typeface="Calibri"/>
            </a:endParaRPr>
          </a:p>
        </p:txBody>
      </p:sp>
      <p:pic>
        <p:nvPicPr>
          <p:cNvPr id="2" name="Elemento grafico 1" descr="Corte contorno">
            <a:extLst>
              <a:ext uri="{FF2B5EF4-FFF2-40B4-BE49-F238E27FC236}">
                <a16:creationId xmlns:a16="http://schemas.microsoft.com/office/drawing/2014/main" id="{7C1695B2-999B-67B6-08B1-935ADDD42C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3694" y="3413480"/>
            <a:ext cx="914400" cy="914400"/>
          </a:xfrm>
          <a:prstGeom prst="rect">
            <a:avLst/>
          </a:prstGeom>
        </p:spPr>
      </p:pic>
    </p:spTree>
    <p:extLst>
      <p:ext uri="{BB962C8B-B14F-4D97-AF65-F5344CB8AC3E}">
        <p14:creationId xmlns:p14="http://schemas.microsoft.com/office/powerpoint/2010/main" val="3673244325"/>
      </p:ext>
    </p:extLst>
  </p:cSld>
  <p:clrMapOvr>
    <a:masterClrMapping/>
  </p:clrMapOvr>
  <p:transition spd="slow">
    <p:wipe dir="d"/>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2" name="CasellaDiTesto 1">
            <a:extLst>
              <a:ext uri="{FF2B5EF4-FFF2-40B4-BE49-F238E27FC236}">
                <a16:creationId xmlns:a16="http://schemas.microsoft.com/office/drawing/2014/main" id="{A0800CB5-EC23-5CCB-954A-96D3C21DD2AF}"/>
              </a:ext>
            </a:extLst>
          </p:cNvPr>
          <p:cNvSpPr txBox="1"/>
          <p:nvPr/>
        </p:nvSpPr>
        <p:spPr>
          <a:xfrm>
            <a:off x="452357" y="364534"/>
            <a:ext cx="1089984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1. STRUMENTO DI GESTIONE DEI PENDENTI</a:t>
            </a:r>
          </a:p>
        </p:txBody>
      </p:sp>
      <p:sp>
        <p:nvSpPr>
          <p:cNvPr id="5" name="Google Shape;115;p23">
            <a:extLst>
              <a:ext uri="{FF2B5EF4-FFF2-40B4-BE49-F238E27FC236}">
                <a16:creationId xmlns:a16="http://schemas.microsoft.com/office/drawing/2014/main" id="{48555DD7-FE02-9352-272D-3B0D6C30E2EE}"/>
              </a:ext>
            </a:extLst>
          </p:cNvPr>
          <p:cNvSpPr txBox="1"/>
          <p:nvPr/>
        </p:nvSpPr>
        <p:spPr>
          <a:xfrm>
            <a:off x="904119" y="1371106"/>
            <a:ext cx="5134577" cy="4350000"/>
          </a:xfrm>
          <a:prstGeom prst="rect">
            <a:avLst/>
          </a:prstGeom>
          <a:noFill/>
          <a:ln>
            <a:noFill/>
          </a:ln>
        </p:spPr>
        <p:txBody>
          <a:bodyPr spcFirstLastPara="1" wrap="square" lIns="91425" tIns="45700" rIns="91425" bIns="45700" anchor="t" anchorCtr="0">
            <a:normAutofit lnSpcReduction="10000"/>
          </a:bodyPr>
          <a:lstStyle/>
          <a:p>
            <a:pPr marL="228600" marR="0" lvl="0" indent="-228600" algn="l" rtl="0">
              <a:lnSpc>
                <a:spcPct val="90000"/>
              </a:lnSpc>
              <a:spcBef>
                <a:spcPts val="0"/>
              </a:spcBef>
              <a:spcAft>
                <a:spcPts val="0"/>
              </a:spcAft>
              <a:buClr>
                <a:srgbClr val="000000"/>
              </a:buClr>
              <a:buSzPts val="2400"/>
              <a:buFont typeface="Arial"/>
              <a:buChar char="•"/>
            </a:pPr>
            <a:r>
              <a:rPr lang="it-IT" sz="2200" b="1" dirty="0">
                <a:solidFill>
                  <a:schemeClr val="accent1">
                    <a:lumMod val="50000"/>
                  </a:schemeClr>
                </a:solidFill>
                <a:latin typeface="Garamond" panose="02020404030301010803" pitchFamily="18" charset="0"/>
                <a:sym typeface="Calibri"/>
              </a:rPr>
              <a:t>Obiettivo</a:t>
            </a:r>
            <a:r>
              <a:rPr lang="it-IT" sz="2200" dirty="0">
                <a:solidFill>
                  <a:schemeClr val="accent1">
                    <a:lumMod val="50000"/>
                  </a:schemeClr>
                </a:solidFill>
                <a:latin typeface="Garamond" panose="02020404030301010803" pitchFamily="18" charset="0"/>
                <a:sym typeface="Calibri"/>
              </a:rPr>
              <a:t>: </a:t>
            </a:r>
            <a:br>
              <a:rPr lang="it-IT" sz="2200" dirty="0">
                <a:solidFill>
                  <a:schemeClr val="accent1">
                    <a:lumMod val="50000"/>
                  </a:schemeClr>
                </a:solidFill>
                <a:latin typeface="Garamond" panose="02020404030301010803" pitchFamily="18" charset="0"/>
                <a:sym typeface="Calibri"/>
              </a:rPr>
            </a:br>
            <a:r>
              <a:rPr lang="it-IT" sz="2200" dirty="0">
                <a:solidFill>
                  <a:schemeClr val="accent1">
                    <a:lumMod val="50000"/>
                  </a:schemeClr>
                </a:solidFill>
                <a:latin typeface="Garamond" panose="02020404030301010803" pitchFamily="18" charset="0"/>
                <a:sym typeface="Calibri"/>
              </a:rPr>
              <a:t>è stato realizzato uno strumento per la gestione dei pendenti del Tribunale Ordinario di Brescia con il fine di determinare le cause con alta probabilità di mediazione</a:t>
            </a:r>
          </a:p>
          <a:p>
            <a:pPr marR="0" lvl="0" algn="l" rtl="0">
              <a:lnSpc>
                <a:spcPct val="90000"/>
              </a:lnSpc>
              <a:spcBef>
                <a:spcPts val="0"/>
              </a:spcBef>
              <a:spcAft>
                <a:spcPts val="0"/>
              </a:spcAft>
              <a:buClr>
                <a:srgbClr val="000000"/>
              </a:buClr>
              <a:buSzPts val="2400"/>
            </a:pPr>
            <a:endParaRPr sz="2200" dirty="0">
              <a:solidFill>
                <a:schemeClr val="accent1">
                  <a:lumMod val="50000"/>
                </a:schemeClr>
              </a:solidFill>
              <a:latin typeface="Garamond" panose="02020404030301010803" pitchFamily="18" charset="0"/>
              <a:sym typeface="Calibri"/>
            </a:endParaRPr>
          </a:p>
          <a:p>
            <a:pPr marL="228600" marR="0" lvl="0" indent="-228600" algn="l" rtl="0">
              <a:lnSpc>
                <a:spcPct val="90000"/>
              </a:lnSpc>
              <a:spcBef>
                <a:spcPts val="0"/>
              </a:spcBef>
              <a:spcAft>
                <a:spcPts val="0"/>
              </a:spcAft>
              <a:buClr>
                <a:srgbClr val="000000"/>
              </a:buClr>
              <a:buSzPts val="2400"/>
              <a:buFont typeface="Arial"/>
              <a:buChar char="•"/>
            </a:pPr>
            <a:r>
              <a:rPr lang="it-IT" sz="2200" b="1" dirty="0">
                <a:solidFill>
                  <a:schemeClr val="accent1">
                    <a:lumMod val="50000"/>
                  </a:schemeClr>
                </a:solidFill>
                <a:latin typeface="Garamond" panose="02020404030301010803" pitchFamily="18" charset="0"/>
                <a:sym typeface="Calibri"/>
              </a:rPr>
              <a:t>Realizzazione</a:t>
            </a:r>
            <a:r>
              <a:rPr lang="it-IT" sz="2200" dirty="0">
                <a:solidFill>
                  <a:schemeClr val="accent1">
                    <a:lumMod val="50000"/>
                  </a:schemeClr>
                </a:solidFill>
                <a:latin typeface="Garamond" panose="02020404030301010803" pitchFamily="18" charset="0"/>
                <a:sym typeface="Calibri"/>
              </a:rPr>
              <a:t>:</a:t>
            </a:r>
          </a:p>
          <a:p>
            <a:pPr marL="342900" marR="0" lvl="0" indent="-342900" algn="l" rtl="0">
              <a:lnSpc>
                <a:spcPct val="90000"/>
              </a:lnSpc>
              <a:spcBef>
                <a:spcPts val="0"/>
              </a:spcBef>
              <a:spcAft>
                <a:spcPts val="0"/>
              </a:spcAft>
              <a:buClr>
                <a:srgbClr val="000000"/>
              </a:buClr>
              <a:buSzPts val="2400"/>
              <a:buFont typeface="Courier New" panose="02070309020205020404" pitchFamily="49" charset="0"/>
              <a:buChar char="o"/>
            </a:pPr>
            <a:r>
              <a:rPr lang="it-IT" sz="2200" dirty="0">
                <a:solidFill>
                  <a:schemeClr val="accent1">
                    <a:lumMod val="50000"/>
                  </a:schemeClr>
                </a:solidFill>
                <a:latin typeface="Garamond" panose="02020404030301010803" pitchFamily="18" charset="0"/>
                <a:sym typeface="Calibri"/>
              </a:rPr>
              <a:t>realizzazione a partire dai dati sorgente di   più tabelle </a:t>
            </a:r>
            <a:r>
              <a:rPr lang="it-IT" sz="2200" i="1" dirty="0">
                <a:solidFill>
                  <a:schemeClr val="accent1">
                    <a:lumMod val="50000"/>
                  </a:schemeClr>
                </a:solidFill>
                <a:latin typeface="Garamond" panose="02020404030301010803" pitchFamily="18" charset="0"/>
                <a:sym typeface="Calibri"/>
              </a:rPr>
              <a:t>pivot</a:t>
            </a:r>
            <a:r>
              <a:rPr lang="it-IT" sz="2200" dirty="0">
                <a:solidFill>
                  <a:schemeClr val="accent1">
                    <a:lumMod val="50000"/>
                  </a:schemeClr>
                </a:solidFill>
                <a:latin typeface="Garamond" panose="02020404030301010803" pitchFamily="18" charset="0"/>
                <a:sym typeface="Calibri"/>
              </a:rPr>
              <a:t>, che permettono il facile conteggio e la visione nel dettaglio dei casi suddivisi per tutti gli stati richiesti</a:t>
            </a:r>
            <a:endParaRPr sz="2200" dirty="0">
              <a:solidFill>
                <a:schemeClr val="accent1">
                  <a:lumMod val="50000"/>
                </a:schemeClr>
              </a:solidFill>
              <a:latin typeface="Garamond" panose="02020404030301010803" pitchFamily="18" charset="0"/>
            </a:endParaRPr>
          </a:p>
          <a:p>
            <a:pPr marL="342900" marR="0" lvl="0" indent="-342900" algn="l" rtl="0">
              <a:lnSpc>
                <a:spcPct val="90000"/>
              </a:lnSpc>
              <a:spcBef>
                <a:spcPts val="0"/>
              </a:spcBef>
              <a:spcAft>
                <a:spcPts val="0"/>
              </a:spcAft>
              <a:buClr>
                <a:srgbClr val="000000"/>
              </a:buClr>
              <a:buSzPts val="2400"/>
              <a:buFont typeface="Courier New" panose="02070309020205020404" pitchFamily="49" charset="0"/>
              <a:buChar char="o"/>
            </a:pPr>
            <a:r>
              <a:rPr lang="it-IT" sz="2200" dirty="0">
                <a:solidFill>
                  <a:schemeClr val="accent1">
                    <a:lumMod val="50000"/>
                  </a:schemeClr>
                </a:solidFill>
                <a:latin typeface="Garamond" panose="02020404030301010803" pitchFamily="18" charset="0"/>
                <a:sym typeface="Calibri"/>
              </a:rPr>
              <a:t>In questo modo è possibile estrarre i dati necessari senza il rischio di incorrere in errore umano</a:t>
            </a:r>
            <a:endParaRPr sz="2200" dirty="0">
              <a:solidFill>
                <a:schemeClr val="accent1">
                  <a:lumMod val="50000"/>
                </a:schemeClr>
              </a:solidFill>
              <a:latin typeface="Garamond" panose="02020404030301010803" pitchFamily="18" charset="0"/>
              <a:sym typeface="Arial"/>
            </a:endParaRPr>
          </a:p>
          <a:p>
            <a:pPr marL="228600" marR="0" lvl="0" indent="-121920" algn="l" rtl="0">
              <a:lnSpc>
                <a:spcPct val="90000"/>
              </a:lnSpc>
              <a:spcBef>
                <a:spcPts val="1000"/>
              </a:spcBef>
              <a:spcAft>
                <a:spcPts val="0"/>
              </a:spcAft>
              <a:buClr>
                <a:schemeClr val="dk1"/>
              </a:buClr>
              <a:buSzPts val="2400"/>
              <a:buFont typeface="Arial"/>
              <a:buNone/>
            </a:pPr>
            <a:endParaRPr sz="2400" b="0" i="0" u="none" strike="noStrike" cap="none" dirty="0">
              <a:solidFill>
                <a:srgbClr val="FF0000"/>
              </a:solidFill>
              <a:latin typeface="Calibri"/>
              <a:ea typeface="Calibri"/>
              <a:cs typeface="Calibri"/>
              <a:sym typeface="Calibri"/>
            </a:endParaRPr>
          </a:p>
        </p:txBody>
      </p:sp>
      <p:pic>
        <p:nvPicPr>
          <p:cNvPr id="7" name="Google Shape;116;p23">
            <a:extLst>
              <a:ext uri="{FF2B5EF4-FFF2-40B4-BE49-F238E27FC236}">
                <a16:creationId xmlns:a16="http://schemas.microsoft.com/office/drawing/2014/main" id="{A4D3BE46-1758-8E80-7325-98B508764D9B}"/>
              </a:ext>
            </a:extLst>
          </p:cNvPr>
          <p:cNvPicPr preferRelativeResize="0"/>
          <p:nvPr/>
        </p:nvPicPr>
        <p:blipFill rotWithShape="1">
          <a:blip r:embed="rId3">
            <a:alphaModFix/>
          </a:blip>
          <a:srcRect/>
          <a:stretch/>
        </p:blipFill>
        <p:spPr>
          <a:xfrm>
            <a:off x="6171706" y="1097665"/>
            <a:ext cx="4338461" cy="5259415"/>
          </a:xfrm>
          <a:prstGeom prst="rect">
            <a:avLst/>
          </a:prstGeom>
          <a:noFill/>
          <a:ln>
            <a:noFill/>
          </a:ln>
        </p:spPr>
      </p:pic>
      <p:sp>
        <p:nvSpPr>
          <p:cNvPr id="8" name="Google Shape;117;p23">
            <a:extLst>
              <a:ext uri="{FF2B5EF4-FFF2-40B4-BE49-F238E27FC236}">
                <a16:creationId xmlns:a16="http://schemas.microsoft.com/office/drawing/2014/main" id="{2E0934D8-16F5-5569-13D6-FF3DAA26D795}"/>
              </a:ext>
            </a:extLst>
          </p:cNvPr>
          <p:cNvSpPr/>
          <p:nvPr/>
        </p:nvSpPr>
        <p:spPr>
          <a:xfrm>
            <a:off x="10643301" y="2055493"/>
            <a:ext cx="1417800" cy="651934"/>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r>
              <a:rPr lang="it-IT" b="1" dirty="0">
                <a:latin typeface="Comfortaa"/>
                <a:ea typeface="Comfortaa"/>
                <a:cs typeface="Comfortaa"/>
                <a:sym typeface="Comfortaa"/>
              </a:rPr>
              <a:t>Pacchetto ispettori</a:t>
            </a:r>
            <a:endParaRPr b="1" dirty="0">
              <a:latin typeface="Comfortaa"/>
              <a:ea typeface="Comfortaa"/>
              <a:cs typeface="Comfortaa"/>
              <a:sym typeface="Comfortaa"/>
            </a:endParaRPr>
          </a:p>
        </p:txBody>
      </p:sp>
      <p:sp>
        <p:nvSpPr>
          <p:cNvPr id="9" name="Google Shape;118;p23">
            <a:extLst>
              <a:ext uri="{FF2B5EF4-FFF2-40B4-BE49-F238E27FC236}">
                <a16:creationId xmlns:a16="http://schemas.microsoft.com/office/drawing/2014/main" id="{B87DD363-D6CC-0B58-645C-6E7FF9D4C85F}"/>
              </a:ext>
            </a:extLst>
          </p:cNvPr>
          <p:cNvSpPr/>
          <p:nvPr/>
        </p:nvSpPr>
        <p:spPr>
          <a:xfrm>
            <a:off x="10643426" y="3065593"/>
            <a:ext cx="1417800" cy="651934"/>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r>
              <a:rPr lang="it-IT" b="1">
                <a:latin typeface="Comfortaa"/>
                <a:ea typeface="Comfortaa"/>
                <a:cs typeface="Comfortaa"/>
                <a:sym typeface="Comfortaa"/>
              </a:rPr>
              <a:t>Formato xls</a:t>
            </a:r>
            <a:endParaRPr b="1">
              <a:latin typeface="Comfortaa"/>
              <a:ea typeface="Comfortaa"/>
              <a:cs typeface="Comfortaa"/>
              <a:sym typeface="Comfortaa"/>
            </a:endParaRPr>
          </a:p>
        </p:txBody>
      </p:sp>
      <p:sp>
        <p:nvSpPr>
          <p:cNvPr id="10" name="Google Shape;119;p23">
            <a:extLst>
              <a:ext uri="{FF2B5EF4-FFF2-40B4-BE49-F238E27FC236}">
                <a16:creationId xmlns:a16="http://schemas.microsoft.com/office/drawing/2014/main" id="{AFC36D91-318D-D510-30BC-2ABD55632B54}"/>
              </a:ext>
            </a:extLst>
          </p:cNvPr>
          <p:cNvSpPr/>
          <p:nvPr/>
        </p:nvSpPr>
        <p:spPr>
          <a:xfrm>
            <a:off x="10643326" y="3987068"/>
            <a:ext cx="1417800" cy="651934"/>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r>
              <a:rPr lang="it-IT" b="1">
                <a:latin typeface="Comfortaa"/>
                <a:ea typeface="Comfortaa"/>
                <a:cs typeface="Comfortaa"/>
                <a:sym typeface="Comfortaa"/>
              </a:rPr>
              <a:t>Tabelle pivot</a:t>
            </a:r>
            <a:endParaRPr b="1">
              <a:latin typeface="Comfortaa"/>
              <a:ea typeface="Comfortaa"/>
              <a:cs typeface="Comfortaa"/>
              <a:sym typeface="Comfortaa"/>
            </a:endParaRPr>
          </a:p>
        </p:txBody>
      </p:sp>
      <p:cxnSp>
        <p:nvCxnSpPr>
          <p:cNvPr id="12" name="Google Shape;120;p23">
            <a:extLst>
              <a:ext uri="{FF2B5EF4-FFF2-40B4-BE49-F238E27FC236}">
                <a16:creationId xmlns:a16="http://schemas.microsoft.com/office/drawing/2014/main" id="{80C528B2-3026-10D3-CFF0-BFF4E2D70F4B}"/>
              </a:ext>
            </a:extLst>
          </p:cNvPr>
          <p:cNvCxnSpPr>
            <a:stCxn id="8" idx="2"/>
            <a:endCxn id="9" idx="0"/>
          </p:cNvCxnSpPr>
          <p:nvPr/>
        </p:nvCxnSpPr>
        <p:spPr>
          <a:xfrm>
            <a:off x="11352201" y="2707427"/>
            <a:ext cx="125" cy="358166"/>
          </a:xfrm>
          <a:prstGeom prst="straightConnector1">
            <a:avLst/>
          </a:prstGeom>
          <a:ln>
            <a:headEnd type="none" w="med" len="med"/>
            <a:tailEnd type="triangle" w="med" len="med"/>
          </a:ln>
        </p:spPr>
        <p:style>
          <a:lnRef idx="2">
            <a:schemeClr val="accent2"/>
          </a:lnRef>
          <a:fillRef idx="1">
            <a:schemeClr val="lt1"/>
          </a:fillRef>
          <a:effectRef idx="0">
            <a:schemeClr val="accent2"/>
          </a:effectRef>
          <a:fontRef idx="minor">
            <a:schemeClr val="dk1"/>
          </a:fontRef>
        </p:style>
      </p:cxnSp>
      <p:cxnSp>
        <p:nvCxnSpPr>
          <p:cNvPr id="14" name="Google Shape;121;p23">
            <a:extLst>
              <a:ext uri="{FF2B5EF4-FFF2-40B4-BE49-F238E27FC236}">
                <a16:creationId xmlns:a16="http://schemas.microsoft.com/office/drawing/2014/main" id="{1E26830A-7E23-F980-1BA4-126E7395E19B}"/>
              </a:ext>
            </a:extLst>
          </p:cNvPr>
          <p:cNvCxnSpPr>
            <a:stCxn id="9" idx="2"/>
            <a:endCxn id="10" idx="0"/>
          </p:cNvCxnSpPr>
          <p:nvPr/>
        </p:nvCxnSpPr>
        <p:spPr>
          <a:xfrm flipH="1">
            <a:off x="11352226" y="3717527"/>
            <a:ext cx="100" cy="269541"/>
          </a:xfrm>
          <a:prstGeom prst="straightConnector1">
            <a:avLst/>
          </a:prstGeom>
          <a:ln>
            <a:headEnd type="none" w="med" len="med"/>
            <a:tailEnd type="triangle" w="med" len="med"/>
          </a:ln>
        </p:spPr>
        <p:style>
          <a:lnRef idx="2">
            <a:schemeClr val="accent2"/>
          </a:lnRef>
          <a:fillRef idx="1">
            <a:schemeClr val="lt1"/>
          </a:fillRef>
          <a:effectRef idx="0">
            <a:schemeClr val="accent2"/>
          </a:effectRef>
          <a:fontRef idx="minor">
            <a:schemeClr val="dk1"/>
          </a:fontRef>
        </p:style>
      </p:cxnSp>
    </p:spTree>
    <p:extLst>
      <p:ext uri="{BB962C8B-B14F-4D97-AF65-F5344CB8AC3E}">
        <p14:creationId xmlns:p14="http://schemas.microsoft.com/office/powerpoint/2010/main" val="1198194068"/>
      </p:ext>
    </p:extLst>
  </p:cSld>
  <p:clrMapOvr>
    <a:masterClrMapping/>
  </p:clrMapOvr>
  <p:transition spd="slow">
    <p:wipe dir="d"/>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2" name="CasellaDiTesto 1">
            <a:extLst>
              <a:ext uri="{FF2B5EF4-FFF2-40B4-BE49-F238E27FC236}">
                <a16:creationId xmlns:a16="http://schemas.microsoft.com/office/drawing/2014/main" id="{A0800CB5-EC23-5CCB-954A-96D3C21DD2AF}"/>
              </a:ext>
            </a:extLst>
          </p:cNvPr>
          <p:cNvSpPr txBox="1"/>
          <p:nvPr/>
        </p:nvSpPr>
        <p:spPr>
          <a:xfrm>
            <a:off x="1377003" y="286883"/>
            <a:ext cx="10512679"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2. ANALISI STATISTICHE PER INDIVIDUAZIONE INDICATORI</a:t>
            </a:r>
          </a:p>
        </p:txBody>
      </p:sp>
      <p:sp>
        <p:nvSpPr>
          <p:cNvPr id="4" name="Google Shape;129;p7">
            <a:extLst>
              <a:ext uri="{FF2B5EF4-FFF2-40B4-BE49-F238E27FC236}">
                <a16:creationId xmlns:a16="http://schemas.microsoft.com/office/drawing/2014/main" id="{D0F8442C-151B-29FC-CE7E-DD368A61301A}"/>
              </a:ext>
            </a:extLst>
          </p:cNvPr>
          <p:cNvSpPr txBox="1"/>
          <p:nvPr/>
        </p:nvSpPr>
        <p:spPr>
          <a:xfrm>
            <a:off x="767151" y="1392315"/>
            <a:ext cx="5642811" cy="4507690"/>
          </a:xfrm>
          <a:prstGeom prst="rect">
            <a:avLst/>
          </a:prstGeom>
          <a:noFill/>
          <a:ln>
            <a:noFill/>
          </a:ln>
        </p:spPr>
        <p:txBody>
          <a:bodyPr spcFirstLastPara="1" wrap="square" lIns="91425" tIns="45700" rIns="91425" bIns="45700" anchor="t" anchorCtr="0">
            <a:normAutofit fontScale="92500" lnSpcReduction="10000"/>
          </a:bodyPr>
          <a:lstStyle/>
          <a:p>
            <a:pPr marL="342900" marR="0" lvl="0" indent="-342900" rtl="0">
              <a:lnSpc>
                <a:spcPct val="90000"/>
              </a:lnSpc>
              <a:spcBef>
                <a:spcPts val="0"/>
              </a:spcBef>
              <a:spcAft>
                <a:spcPts val="0"/>
              </a:spcAft>
              <a:buClr>
                <a:srgbClr val="000000"/>
              </a:buClr>
              <a:buSzPts val="2400"/>
              <a:buFont typeface="Arial" panose="020B0604020202020204" pitchFamily="34" charset="0"/>
              <a:buChar char="•"/>
            </a:pPr>
            <a:r>
              <a:rPr lang="it-IT" sz="2400" b="1" dirty="0">
                <a:solidFill>
                  <a:schemeClr val="accent1">
                    <a:lumMod val="50000"/>
                  </a:schemeClr>
                </a:solidFill>
                <a:latin typeface="Garamond" panose="02020404030301010803" pitchFamily="18" charset="0"/>
                <a:sym typeface="Calibri"/>
              </a:rPr>
              <a:t>Obiettivo:</a:t>
            </a:r>
            <a:br>
              <a:rPr lang="it-IT" sz="2400" b="1" dirty="0">
                <a:solidFill>
                  <a:schemeClr val="accent1">
                    <a:lumMod val="50000"/>
                  </a:schemeClr>
                </a:solidFill>
                <a:latin typeface="Garamond" panose="02020404030301010803" pitchFamily="18" charset="0"/>
                <a:sym typeface="Calibri"/>
              </a:rPr>
            </a:br>
            <a:r>
              <a:rPr lang="it-IT" sz="2400" dirty="0">
                <a:solidFill>
                  <a:schemeClr val="accent1">
                    <a:lumMod val="50000"/>
                  </a:schemeClr>
                </a:solidFill>
                <a:latin typeface="Garamond" panose="02020404030301010803" pitchFamily="18" charset="0"/>
                <a:sym typeface="Calibri"/>
              </a:rPr>
              <a:t>effettuare analisi statistiche di diverso tipo in modo da poter individuare dei nuovi indicatori realizzati ad hoc utili agli uffici giudiziari per l’assegnazione efficiente delle risorse</a:t>
            </a:r>
          </a:p>
          <a:p>
            <a:pPr marR="0" lvl="0" algn="l" rtl="0">
              <a:lnSpc>
                <a:spcPct val="90000"/>
              </a:lnSpc>
              <a:spcBef>
                <a:spcPts val="0"/>
              </a:spcBef>
              <a:spcAft>
                <a:spcPts val="0"/>
              </a:spcAft>
              <a:buClr>
                <a:srgbClr val="000000"/>
              </a:buClr>
              <a:buSzPts val="2400"/>
            </a:pPr>
            <a:endParaRPr sz="2400" dirty="0">
              <a:solidFill>
                <a:schemeClr val="accent1">
                  <a:lumMod val="50000"/>
                </a:schemeClr>
              </a:solidFill>
              <a:latin typeface="Garamond" panose="02020404030301010803" pitchFamily="18" charset="0"/>
              <a:sym typeface="Calibri"/>
            </a:endParaRPr>
          </a:p>
          <a:p>
            <a:pPr marL="228600" marR="0" lvl="0" indent="-240030" algn="l" rtl="0">
              <a:lnSpc>
                <a:spcPct val="90000"/>
              </a:lnSpc>
              <a:spcBef>
                <a:spcPts val="0"/>
              </a:spcBef>
              <a:spcAft>
                <a:spcPts val="0"/>
              </a:spcAft>
              <a:buClr>
                <a:srgbClr val="000000"/>
              </a:buClr>
              <a:buSzPts val="2400"/>
              <a:buFont typeface="Arial"/>
              <a:buChar char="•"/>
            </a:pPr>
            <a:r>
              <a:rPr lang="it-IT" sz="2400" b="1" dirty="0">
                <a:solidFill>
                  <a:schemeClr val="accent1">
                    <a:lumMod val="50000"/>
                  </a:schemeClr>
                </a:solidFill>
                <a:latin typeface="Garamond" panose="02020404030301010803" pitchFamily="18" charset="0"/>
                <a:sym typeface="Calibri"/>
              </a:rPr>
              <a:t>Realizzazione</a:t>
            </a:r>
            <a:r>
              <a:rPr lang="it-IT" sz="2400" dirty="0">
                <a:solidFill>
                  <a:schemeClr val="accent1">
                    <a:lumMod val="50000"/>
                  </a:schemeClr>
                </a:solidFill>
                <a:latin typeface="Garamond" panose="02020404030301010803" pitchFamily="18" charset="0"/>
                <a:sym typeface="Calibri"/>
              </a:rPr>
              <a:t>:</a:t>
            </a:r>
            <a:endParaRPr sz="2400" dirty="0">
              <a:solidFill>
                <a:schemeClr val="accent1">
                  <a:lumMod val="50000"/>
                </a:schemeClr>
              </a:solidFill>
              <a:latin typeface="Garamond" panose="02020404030301010803" pitchFamily="18" charset="0"/>
            </a:endParaRPr>
          </a:p>
          <a:p>
            <a:pPr marL="342900" marR="0" lvl="0" indent="-342900" rtl="0">
              <a:lnSpc>
                <a:spcPct val="90000"/>
              </a:lnSpc>
              <a:spcBef>
                <a:spcPts val="0"/>
              </a:spcBef>
              <a:spcAft>
                <a:spcPts val="0"/>
              </a:spcAft>
              <a:buFont typeface="Courier New" panose="02070309020205020404" pitchFamily="49" charset="0"/>
              <a:buChar char="o"/>
            </a:pPr>
            <a:r>
              <a:rPr lang="it-IT" sz="2400" dirty="0">
                <a:solidFill>
                  <a:schemeClr val="accent1">
                    <a:lumMod val="50000"/>
                  </a:schemeClr>
                </a:solidFill>
                <a:latin typeface="Garamond" panose="02020404030301010803" pitchFamily="18" charset="0"/>
                <a:sym typeface="Calibri"/>
              </a:rPr>
              <a:t>le analisi sono state effettuate sui dati dell’anno 2021 in quanto unica annata di cui si abbia la visione completa di pendenti, definiti e sopravvenuti</a:t>
            </a:r>
            <a:endParaRPr sz="2400" dirty="0">
              <a:solidFill>
                <a:schemeClr val="accent1">
                  <a:lumMod val="50000"/>
                </a:schemeClr>
              </a:solidFill>
              <a:latin typeface="Garamond" panose="02020404030301010803" pitchFamily="18" charset="0"/>
            </a:endParaRPr>
          </a:p>
          <a:p>
            <a:pPr marL="342900" marR="0" lvl="0" indent="-354330" rtl="0">
              <a:lnSpc>
                <a:spcPct val="90000"/>
              </a:lnSpc>
              <a:spcBef>
                <a:spcPts val="0"/>
              </a:spcBef>
              <a:spcAft>
                <a:spcPts val="0"/>
              </a:spcAft>
              <a:buClr>
                <a:srgbClr val="000000"/>
              </a:buClr>
              <a:buSzPts val="2400"/>
              <a:buFont typeface="Courier New" panose="02070309020205020404" pitchFamily="49" charset="0"/>
              <a:buChar char="o"/>
            </a:pPr>
            <a:r>
              <a:rPr lang="it-IT" sz="2400" dirty="0">
                <a:solidFill>
                  <a:schemeClr val="accent1">
                    <a:lumMod val="50000"/>
                  </a:schemeClr>
                </a:solidFill>
                <a:latin typeface="Garamond" panose="02020404030301010803" pitchFamily="18" charset="0"/>
                <a:sym typeface="Calibri"/>
              </a:rPr>
              <a:t>analisi svolte dividendo per sezione e per materia</a:t>
            </a:r>
            <a:endParaRPr sz="2400" dirty="0">
              <a:solidFill>
                <a:schemeClr val="accent1">
                  <a:lumMod val="50000"/>
                </a:schemeClr>
              </a:solidFill>
              <a:latin typeface="Garamond" panose="02020404030301010803" pitchFamily="18" charset="0"/>
            </a:endParaRPr>
          </a:p>
          <a:p>
            <a:pPr marL="331470" marR="0" lvl="0" indent="-342900" rtl="0">
              <a:lnSpc>
                <a:spcPct val="90000"/>
              </a:lnSpc>
              <a:spcBef>
                <a:spcPts val="0"/>
              </a:spcBef>
              <a:spcAft>
                <a:spcPts val="0"/>
              </a:spcAft>
              <a:buClr>
                <a:srgbClr val="000000"/>
              </a:buClr>
              <a:buSzPts val="2400"/>
              <a:buFont typeface="Courier New" panose="02070309020205020404" pitchFamily="49" charset="0"/>
              <a:buChar char="o"/>
            </a:pPr>
            <a:r>
              <a:rPr lang="it-IT" sz="2400" dirty="0">
                <a:solidFill>
                  <a:schemeClr val="accent1">
                    <a:lumMod val="50000"/>
                  </a:schemeClr>
                </a:solidFill>
                <a:latin typeface="Garamond" panose="02020404030301010803" pitchFamily="18" charset="0"/>
                <a:sym typeface="Calibri"/>
              </a:rPr>
              <a:t>analisi effettuata anche prendendo in considerazione i codici oggetto ritenuti più rilevanti</a:t>
            </a:r>
            <a:endParaRPr sz="2400" dirty="0">
              <a:solidFill>
                <a:schemeClr val="accent1">
                  <a:lumMod val="50000"/>
                </a:schemeClr>
              </a:solidFill>
              <a:latin typeface="Garamond" panose="02020404030301010803" pitchFamily="18" charset="0"/>
              <a:sym typeface="Arial"/>
            </a:endParaRPr>
          </a:p>
          <a:p>
            <a:pPr marL="228600" marR="0" lvl="0" indent="-121920" algn="l" rtl="0">
              <a:lnSpc>
                <a:spcPct val="90000"/>
              </a:lnSpc>
              <a:spcBef>
                <a:spcPts val="1000"/>
              </a:spcBef>
              <a:spcAft>
                <a:spcPts val="0"/>
              </a:spcAft>
              <a:buClr>
                <a:schemeClr val="dk1"/>
              </a:buClr>
              <a:buSzPts val="2400"/>
              <a:buFont typeface="Arial"/>
              <a:buNone/>
            </a:pPr>
            <a:endParaRPr sz="2400" b="0" i="0" u="none" strike="noStrike" cap="none" dirty="0">
              <a:solidFill>
                <a:srgbClr val="FF0000"/>
              </a:solidFill>
              <a:latin typeface="Calibri"/>
              <a:ea typeface="Calibri"/>
              <a:cs typeface="Calibri"/>
              <a:sym typeface="Calibri"/>
            </a:endParaRPr>
          </a:p>
        </p:txBody>
      </p:sp>
      <p:pic>
        <p:nvPicPr>
          <p:cNvPr id="6" name="Google Shape;130;p7">
            <a:extLst>
              <a:ext uri="{FF2B5EF4-FFF2-40B4-BE49-F238E27FC236}">
                <a16:creationId xmlns:a16="http://schemas.microsoft.com/office/drawing/2014/main" id="{775DCDC3-A175-69A7-CA24-6796FFC926B6}"/>
              </a:ext>
            </a:extLst>
          </p:cNvPr>
          <p:cNvPicPr preferRelativeResize="0"/>
          <p:nvPr/>
        </p:nvPicPr>
        <p:blipFill>
          <a:blip r:embed="rId3">
            <a:alphaModFix/>
          </a:blip>
          <a:stretch>
            <a:fillRect/>
          </a:stretch>
        </p:blipFill>
        <p:spPr>
          <a:xfrm>
            <a:off x="6633342" y="1316530"/>
            <a:ext cx="4073074" cy="2876753"/>
          </a:xfrm>
          <a:prstGeom prst="rect">
            <a:avLst/>
          </a:prstGeom>
          <a:noFill/>
          <a:ln>
            <a:noFill/>
          </a:ln>
        </p:spPr>
      </p:pic>
      <p:pic>
        <p:nvPicPr>
          <p:cNvPr id="16" name="Google Shape;131;p7">
            <a:extLst>
              <a:ext uri="{FF2B5EF4-FFF2-40B4-BE49-F238E27FC236}">
                <a16:creationId xmlns:a16="http://schemas.microsoft.com/office/drawing/2014/main" id="{76507669-A0B3-3DD3-FFF5-9B175A705FA0}"/>
              </a:ext>
            </a:extLst>
          </p:cNvPr>
          <p:cNvPicPr preferRelativeResize="0"/>
          <p:nvPr/>
        </p:nvPicPr>
        <p:blipFill>
          <a:blip r:embed="rId4">
            <a:alphaModFix/>
          </a:blip>
          <a:stretch>
            <a:fillRect/>
          </a:stretch>
        </p:blipFill>
        <p:spPr>
          <a:xfrm>
            <a:off x="7909647" y="4380957"/>
            <a:ext cx="3980035" cy="2109722"/>
          </a:xfrm>
          <a:prstGeom prst="rect">
            <a:avLst/>
          </a:prstGeom>
          <a:noFill/>
          <a:ln>
            <a:noFill/>
          </a:ln>
        </p:spPr>
      </p:pic>
    </p:spTree>
    <p:extLst>
      <p:ext uri="{BB962C8B-B14F-4D97-AF65-F5344CB8AC3E}">
        <p14:creationId xmlns:p14="http://schemas.microsoft.com/office/powerpoint/2010/main" val="580349428"/>
      </p:ext>
    </p:extLst>
  </p:cSld>
  <p:clrMapOvr>
    <a:masterClrMapping/>
  </p:clrMapOvr>
  <p:transition spd="slow">
    <p:wipe dir="d"/>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2" name="CasellaDiTesto 1">
            <a:extLst>
              <a:ext uri="{FF2B5EF4-FFF2-40B4-BE49-F238E27FC236}">
                <a16:creationId xmlns:a16="http://schemas.microsoft.com/office/drawing/2014/main" id="{A0800CB5-EC23-5CCB-954A-96D3C21DD2AF}"/>
              </a:ext>
            </a:extLst>
          </p:cNvPr>
          <p:cNvSpPr txBox="1"/>
          <p:nvPr/>
        </p:nvSpPr>
        <p:spPr>
          <a:xfrm>
            <a:off x="1167473" y="366063"/>
            <a:ext cx="1089984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3. ANALISI STATISTICHE CORTE D’APPELLO DI BRESCIA</a:t>
            </a:r>
          </a:p>
        </p:txBody>
      </p:sp>
      <p:sp>
        <p:nvSpPr>
          <p:cNvPr id="4" name="Google Shape;129;p7">
            <a:extLst>
              <a:ext uri="{FF2B5EF4-FFF2-40B4-BE49-F238E27FC236}">
                <a16:creationId xmlns:a16="http://schemas.microsoft.com/office/drawing/2014/main" id="{D0F8442C-151B-29FC-CE7E-DD368A61301A}"/>
              </a:ext>
            </a:extLst>
          </p:cNvPr>
          <p:cNvSpPr txBox="1"/>
          <p:nvPr/>
        </p:nvSpPr>
        <p:spPr>
          <a:xfrm>
            <a:off x="746453" y="1136884"/>
            <a:ext cx="7174148" cy="410900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000000"/>
              </a:buClr>
              <a:buSzPct val="100000"/>
              <a:buFont typeface="Arial"/>
              <a:buChar char="•"/>
            </a:pPr>
            <a:r>
              <a:rPr lang="it-IT" b="1" dirty="0">
                <a:solidFill>
                  <a:schemeClr val="accent1">
                    <a:lumMod val="50000"/>
                  </a:schemeClr>
                </a:solidFill>
                <a:latin typeface="Garamond" panose="02020404030301010803" pitchFamily="18" charset="0"/>
                <a:sym typeface="Calibri"/>
              </a:rPr>
              <a:t>Obiettivo</a:t>
            </a:r>
            <a:r>
              <a:rPr lang="it-IT" dirty="0">
                <a:solidFill>
                  <a:schemeClr val="accent1">
                    <a:lumMod val="50000"/>
                  </a:schemeClr>
                </a:solidFill>
                <a:latin typeface="Garamond" panose="02020404030301010803" pitchFamily="18" charset="0"/>
                <a:sym typeface="Calibri"/>
              </a:rPr>
              <a:t>: Analisi statistica dei dati della Corte d’Appello di Brescia, in particolare sulla durata delle diverse fasi processuali per individuare le eventuali criticità</a:t>
            </a:r>
          </a:p>
          <a:p>
            <a:pPr marL="228600" marR="0" lvl="0" indent="-228600" algn="l" rtl="0">
              <a:lnSpc>
                <a:spcPct val="90000"/>
              </a:lnSpc>
              <a:spcBef>
                <a:spcPts val="0"/>
              </a:spcBef>
              <a:spcAft>
                <a:spcPts val="0"/>
              </a:spcAft>
              <a:buClr>
                <a:srgbClr val="000000"/>
              </a:buClr>
              <a:buSzPct val="100000"/>
              <a:buFont typeface="Arial"/>
              <a:buChar char="•"/>
            </a:pPr>
            <a:endParaRPr lang="it-IT" dirty="0">
              <a:solidFill>
                <a:schemeClr val="accent1">
                  <a:lumMod val="50000"/>
                </a:schemeClr>
              </a:solidFill>
              <a:latin typeface="Garamond" panose="02020404030301010803" pitchFamily="18" charset="0"/>
            </a:endParaRPr>
          </a:p>
          <a:p>
            <a:pPr marL="228600" marR="0" lvl="0" indent="-228600" algn="l" rtl="0">
              <a:lnSpc>
                <a:spcPct val="90000"/>
              </a:lnSpc>
              <a:spcBef>
                <a:spcPts val="0"/>
              </a:spcBef>
              <a:spcAft>
                <a:spcPts val="0"/>
              </a:spcAft>
              <a:buClr>
                <a:srgbClr val="000000"/>
              </a:buClr>
              <a:buSzPct val="100000"/>
              <a:buFont typeface="Arial"/>
              <a:buChar char="•"/>
            </a:pPr>
            <a:r>
              <a:rPr lang="it-IT" b="1" dirty="0">
                <a:solidFill>
                  <a:schemeClr val="accent1">
                    <a:lumMod val="50000"/>
                  </a:schemeClr>
                </a:solidFill>
                <a:latin typeface="Garamond" panose="02020404030301010803" pitchFamily="18" charset="0"/>
                <a:sym typeface="Calibri"/>
              </a:rPr>
              <a:t>Realizzazione</a:t>
            </a:r>
            <a:r>
              <a:rPr lang="it-IT" dirty="0">
                <a:solidFill>
                  <a:schemeClr val="accent1">
                    <a:lumMod val="50000"/>
                  </a:schemeClr>
                </a:solidFill>
                <a:latin typeface="Garamond" panose="02020404030301010803" pitchFamily="18" charset="0"/>
                <a:sym typeface="Calibri"/>
              </a:rPr>
              <a:t>:</a:t>
            </a:r>
            <a:endParaRPr lang="it-IT" dirty="0">
              <a:solidFill>
                <a:schemeClr val="accent1">
                  <a:lumMod val="50000"/>
                </a:schemeClr>
              </a:solidFill>
              <a:latin typeface="Garamond" panose="02020404030301010803" pitchFamily="18" charset="0"/>
            </a:endParaRPr>
          </a:p>
          <a:p>
            <a:pPr marL="449580" marR="0" lvl="0" indent="-342900" algn="l" rtl="0">
              <a:lnSpc>
                <a:spcPct val="90000"/>
              </a:lnSpc>
              <a:spcBef>
                <a:spcPts val="1000"/>
              </a:spcBef>
              <a:spcAft>
                <a:spcPts val="0"/>
              </a:spcAft>
              <a:buClr>
                <a:schemeClr val="dk1"/>
              </a:buClr>
              <a:buSzPct val="100000"/>
              <a:buFont typeface="Arial"/>
              <a:buChar char="-"/>
            </a:pPr>
            <a:r>
              <a:rPr lang="it-IT" dirty="0">
                <a:solidFill>
                  <a:schemeClr val="accent1">
                    <a:lumMod val="50000"/>
                  </a:schemeClr>
                </a:solidFill>
                <a:latin typeface="Garamond" panose="02020404030301010803" pitchFamily="18" charset="0"/>
                <a:sym typeface="Calibri"/>
              </a:rPr>
              <a:t>Una volta ottenuti i consensi per l’estrazione e forniti i dati richiesti questi sono stati decriptati e trasposti in tabelle Excel tramite l’applicativo Oracle Explorer</a:t>
            </a:r>
            <a:endParaRPr lang="it-IT" dirty="0">
              <a:solidFill>
                <a:schemeClr val="accent1">
                  <a:lumMod val="50000"/>
                </a:schemeClr>
              </a:solidFill>
              <a:latin typeface="Garamond" panose="02020404030301010803" pitchFamily="18" charset="0"/>
            </a:endParaRPr>
          </a:p>
          <a:p>
            <a:pPr marL="449580" marR="0" lvl="0" indent="-342900" algn="l" rtl="0">
              <a:lnSpc>
                <a:spcPct val="90000"/>
              </a:lnSpc>
              <a:spcBef>
                <a:spcPts val="1000"/>
              </a:spcBef>
              <a:spcAft>
                <a:spcPts val="0"/>
              </a:spcAft>
              <a:buClr>
                <a:schemeClr val="dk1"/>
              </a:buClr>
              <a:buSzPct val="100000"/>
              <a:buFont typeface="Arial"/>
              <a:buChar char="-"/>
            </a:pPr>
            <a:r>
              <a:rPr lang="it-IT" dirty="0">
                <a:solidFill>
                  <a:schemeClr val="accent1">
                    <a:lumMod val="50000"/>
                  </a:schemeClr>
                </a:solidFill>
                <a:latin typeface="Garamond" panose="02020404030301010803" pitchFamily="18" charset="0"/>
                <a:sym typeface="Calibri"/>
              </a:rPr>
              <a:t>Sono state valutate e interpretate le informazioni contenute</a:t>
            </a:r>
            <a:endParaRPr lang="it-IT" dirty="0">
              <a:solidFill>
                <a:schemeClr val="accent1">
                  <a:lumMod val="50000"/>
                </a:schemeClr>
              </a:solidFill>
              <a:latin typeface="Garamond" panose="02020404030301010803" pitchFamily="18" charset="0"/>
            </a:endParaRPr>
          </a:p>
          <a:p>
            <a:pPr marL="449580" marR="0" lvl="0" indent="-342900" algn="l" rtl="0">
              <a:lnSpc>
                <a:spcPct val="90000"/>
              </a:lnSpc>
              <a:spcBef>
                <a:spcPts val="1000"/>
              </a:spcBef>
              <a:spcAft>
                <a:spcPts val="0"/>
              </a:spcAft>
              <a:buClr>
                <a:schemeClr val="dk1"/>
              </a:buClr>
              <a:buSzPct val="100000"/>
              <a:buFont typeface="Arial"/>
              <a:buChar char="-"/>
            </a:pPr>
            <a:r>
              <a:rPr lang="it-IT" dirty="0">
                <a:solidFill>
                  <a:schemeClr val="accent1">
                    <a:lumMod val="50000"/>
                  </a:schemeClr>
                </a:solidFill>
                <a:latin typeface="Garamond" panose="02020404030301010803" pitchFamily="18" charset="0"/>
                <a:sym typeface="Calibri"/>
              </a:rPr>
              <a:t>Selezionando i codici oggetto più ricorrenti/numerosi e soffermandosi sul periodo 2019-2022, sono stati stabiliti i tempi che mediamente intercorrono tra gli eventi “iscrizione al ruolo generale”, “deposito minuta sentenza definitiva”, “in decisione”, “rimesso fascicolo al giudice o al collegio per la decisione” al fine di comprendere quali di questi ha maggiore peso sulla durata complessiva.</a:t>
            </a:r>
          </a:p>
          <a:p>
            <a:pPr marL="106680" marR="0" lvl="0" algn="l" rtl="0">
              <a:lnSpc>
                <a:spcPct val="90000"/>
              </a:lnSpc>
              <a:spcBef>
                <a:spcPts val="1000"/>
              </a:spcBef>
              <a:spcAft>
                <a:spcPts val="0"/>
              </a:spcAft>
              <a:buClr>
                <a:schemeClr val="dk1"/>
              </a:buClr>
              <a:buSzPct val="100000"/>
            </a:pPr>
            <a:endParaRPr lang="it-IT" dirty="0">
              <a:solidFill>
                <a:schemeClr val="accent1">
                  <a:lumMod val="50000"/>
                </a:schemeClr>
              </a:solidFill>
              <a:latin typeface="Garamond" panose="02020404030301010803" pitchFamily="18" charset="0"/>
            </a:endParaRPr>
          </a:p>
          <a:p>
            <a:pPr marL="449580" marR="0" lvl="0" indent="-224790" algn="l" rtl="0">
              <a:lnSpc>
                <a:spcPct val="90000"/>
              </a:lnSpc>
              <a:spcBef>
                <a:spcPts val="1000"/>
              </a:spcBef>
              <a:spcAft>
                <a:spcPts val="0"/>
              </a:spcAft>
              <a:buClr>
                <a:schemeClr val="dk1"/>
              </a:buClr>
              <a:buSzPct val="100000"/>
              <a:buFont typeface="Arial"/>
              <a:buNone/>
            </a:pPr>
            <a:endParaRPr lang="it-IT" b="0" i="0" u="none" strike="noStrike" cap="none" dirty="0">
              <a:solidFill>
                <a:schemeClr val="dk1"/>
              </a:solidFill>
              <a:latin typeface="Calibri"/>
              <a:ea typeface="Calibri"/>
              <a:cs typeface="Calibri"/>
              <a:sym typeface="Calibri"/>
            </a:endParaRPr>
          </a:p>
        </p:txBody>
      </p:sp>
      <p:pic>
        <p:nvPicPr>
          <p:cNvPr id="5" name="Google Shape;140;p24" descr="Immagine che contiene schermata, diagramma, Piano&#10;&#10;Descrizione generata automaticamente">
            <a:extLst>
              <a:ext uri="{FF2B5EF4-FFF2-40B4-BE49-F238E27FC236}">
                <a16:creationId xmlns:a16="http://schemas.microsoft.com/office/drawing/2014/main" id="{435185FA-187D-ECD7-0A88-CD55EEF569DF}"/>
              </a:ext>
            </a:extLst>
          </p:cNvPr>
          <p:cNvPicPr preferRelativeResize="0"/>
          <p:nvPr/>
        </p:nvPicPr>
        <p:blipFill rotWithShape="1">
          <a:blip r:embed="rId3">
            <a:alphaModFix/>
          </a:blip>
          <a:srcRect/>
          <a:stretch/>
        </p:blipFill>
        <p:spPr>
          <a:xfrm>
            <a:off x="8617033" y="4067472"/>
            <a:ext cx="2828515" cy="423202"/>
          </a:xfrm>
          <a:prstGeom prst="rect">
            <a:avLst/>
          </a:prstGeom>
          <a:noFill/>
          <a:ln>
            <a:noFill/>
          </a:ln>
        </p:spPr>
      </p:pic>
      <p:pic>
        <p:nvPicPr>
          <p:cNvPr id="7" name="Google Shape;141;p24">
            <a:extLst>
              <a:ext uri="{FF2B5EF4-FFF2-40B4-BE49-F238E27FC236}">
                <a16:creationId xmlns:a16="http://schemas.microsoft.com/office/drawing/2014/main" id="{4631DFB5-3EBF-2B51-F9C4-12CE1B408F9F}"/>
              </a:ext>
            </a:extLst>
          </p:cNvPr>
          <p:cNvPicPr preferRelativeResize="0"/>
          <p:nvPr/>
        </p:nvPicPr>
        <p:blipFill rotWithShape="1">
          <a:blip r:embed="rId4">
            <a:alphaModFix/>
          </a:blip>
          <a:srcRect/>
          <a:stretch/>
        </p:blipFill>
        <p:spPr>
          <a:xfrm>
            <a:off x="8551384" y="4804841"/>
            <a:ext cx="2894164" cy="441048"/>
          </a:xfrm>
          <a:prstGeom prst="rect">
            <a:avLst/>
          </a:prstGeom>
          <a:noFill/>
          <a:ln>
            <a:noFill/>
          </a:ln>
        </p:spPr>
      </p:pic>
      <p:pic>
        <p:nvPicPr>
          <p:cNvPr id="8" name="Google Shape;142;p24">
            <a:extLst>
              <a:ext uri="{FF2B5EF4-FFF2-40B4-BE49-F238E27FC236}">
                <a16:creationId xmlns:a16="http://schemas.microsoft.com/office/drawing/2014/main" id="{177CBB59-9643-A398-2089-AAE5247FD79A}"/>
              </a:ext>
            </a:extLst>
          </p:cNvPr>
          <p:cNvPicPr preferRelativeResize="0"/>
          <p:nvPr/>
        </p:nvPicPr>
        <p:blipFill>
          <a:blip r:embed="rId5">
            <a:alphaModFix/>
          </a:blip>
          <a:stretch>
            <a:fillRect/>
          </a:stretch>
        </p:blipFill>
        <p:spPr>
          <a:xfrm>
            <a:off x="7887206" y="1307976"/>
            <a:ext cx="4104076" cy="2016775"/>
          </a:xfrm>
          <a:prstGeom prst="rect">
            <a:avLst/>
          </a:prstGeom>
          <a:noFill/>
          <a:ln>
            <a:noFill/>
          </a:ln>
        </p:spPr>
      </p:pic>
      <p:sp>
        <p:nvSpPr>
          <p:cNvPr id="6" name="CasellaDiTesto 5">
            <a:extLst>
              <a:ext uri="{FF2B5EF4-FFF2-40B4-BE49-F238E27FC236}">
                <a16:creationId xmlns:a16="http://schemas.microsoft.com/office/drawing/2014/main" id="{A29B34C3-483B-68D6-FE11-92DB6313A2D8}"/>
              </a:ext>
            </a:extLst>
          </p:cNvPr>
          <p:cNvSpPr txBox="1"/>
          <p:nvPr/>
        </p:nvSpPr>
        <p:spPr>
          <a:xfrm>
            <a:off x="3050649" y="5229347"/>
            <a:ext cx="5360365" cy="1477328"/>
          </a:xfrm>
          <a:prstGeom prst="rect">
            <a:avLst/>
          </a:prstGeom>
          <a:noFill/>
        </p:spPr>
        <p:txBody>
          <a:bodyPr wrap="square" rtlCol="0">
            <a:spAutoFit/>
          </a:bodyPr>
          <a:lstStyle/>
          <a:p>
            <a:br>
              <a:rPr lang="it-IT" dirty="0">
                <a:solidFill>
                  <a:schemeClr val="accent1">
                    <a:lumMod val="50000"/>
                  </a:schemeClr>
                </a:solidFill>
                <a:latin typeface="Garamond" panose="02020404030301010803" pitchFamily="18" charset="0"/>
                <a:sym typeface="Calibri"/>
              </a:rPr>
            </a:br>
            <a:r>
              <a:rPr lang="it-IT" dirty="0">
                <a:solidFill>
                  <a:schemeClr val="accent1">
                    <a:lumMod val="50000"/>
                  </a:schemeClr>
                </a:solidFill>
                <a:latin typeface="Garamond" panose="02020404030301010803" pitchFamily="18" charset="0"/>
                <a:sym typeface="Calibri"/>
              </a:rPr>
              <a:t>Per avere ulteriore conferma delle criticità individuate con il procedimento descritto, è stato utilizzato il software </a:t>
            </a:r>
            <a:r>
              <a:rPr lang="it-IT" dirty="0" err="1">
                <a:solidFill>
                  <a:schemeClr val="accent1">
                    <a:lumMod val="50000"/>
                  </a:schemeClr>
                </a:solidFill>
                <a:latin typeface="Garamond" panose="02020404030301010803" pitchFamily="18" charset="0"/>
                <a:sym typeface="Calibri"/>
              </a:rPr>
              <a:t>Apromore</a:t>
            </a:r>
            <a:r>
              <a:rPr lang="it-IT" dirty="0">
                <a:solidFill>
                  <a:schemeClr val="accent1">
                    <a:lumMod val="50000"/>
                  </a:schemeClr>
                </a:solidFill>
                <a:latin typeface="Garamond" panose="02020404030301010803" pitchFamily="18" charset="0"/>
                <a:sym typeface="Calibri"/>
              </a:rPr>
              <a:t> che potrebbe mettere in evidenza quali fasi processuali sono le più dispendiose in termini di tempo.</a:t>
            </a:r>
            <a:endParaRPr lang="it-IT" dirty="0"/>
          </a:p>
        </p:txBody>
      </p:sp>
      <p:cxnSp>
        <p:nvCxnSpPr>
          <p:cNvPr id="10" name="Connettore 7 9">
            <a:extLst>
              <a:ext uri="{FF2B5EF4-FFF2-40B4-BE49-F238E27FC236}">
                <a16:creationId xmlns:a16="http://schemas.microsoft.com/office/drawing/2014/main" id="{66E5F2B5-F7D6-EC9E-1DEE-C8B00B09F91B}"/>
              </a:ext>
            </a:extLst>
          </p:cNvPr>
          <p:cNvCxnSpPr>
            <a:cxnSpLocks/>
          </p:cNvCxnSpPr>
          <p:nvPr/>
        </p:nvCxnSpPr>
        <p:spPr>
          <a:xfrm rot="16200000" flipH="1">
            <a:off x="2173586" y="5384750"/>
            <a:ext cx="738664" cy="67271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4130117"/>
      </p:ext>
    </p:extLst>
  </p:cSld>
  <p:clrMapOvr>
    <a:masterClrMapping/>
  </p:clrMapOvr>
  <p:transition spd="slow">
    <p:wipe dir="d"/>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2"/>
          <a:srcRect b="7499"/>
          <a:stretch/>
        </p:blipFill>
        <p:spPr>
          <a:xfrm>
            <a:off x="200718" y="5872431"/>
            <a:ext cx="1933511" cy="834244"/>
          </a:xfrm>
          <a:prstGeom prst="rect">
            <a:avLst/>
          </a:prstGeom>
        </p:spPr>
      </p:pic>
      <p:sp>
        <p:nvSpPr>
          <p:cNvPr id="2" name="CasellaDiTesto 1">
            <a:extLst>
              <a:ext uri="{FF2B5EF4-FFF2-40B4-BE49-F238E27FC236}">
                <a16:creationId xmlns:a16="http://schemas.microsoft.com/office/drawing/2014/main" id="{A0800CB5-EC23-5CCB-954A-96D3C21DD2AF}"/>
              </a:ext>
            </a:extLst>
          </p:cNvPr>
          <p:cNvSpPr txBox="1"/>
          <p:nvPr/>
        </p:nvSpPr>
        <p:spPr>
          <a:xfrm>
            <a:off x="1167473" y="420390"/>
            <a:ext cx="10088643"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4. REALIZZAZIONE DI UN PROGRAMMA PER LA GESTIONE DEI CURATORI DEI MINORI</a:t>
            </a:r>
          </a:p>
        </p:txBody>
      </p:sp>
      <p:sp>
        <p:nvSpPr>
          <p:cNvPr id="6" name="Google Shape;150;p3">
            <a:extLst>
              <a:ext uri="{FF2B5EF4-FFF2-40B4-BE49-F238E27FC236}">
                <a16:creationId xmlns:a16="http://schemas.microsoft.com/office/drawing/2014/main" id="{047B3C5E-3A29-AB05-6606-B86F1A28E0AB}"/>
              </a:ext>
            </a:extLst>
          </p:cNvPr>
          <p:cNvSpPr txBox="1"/>
          <p:nvPr/>
        </p:nvSpPr>
        <p:spPr>
          <a:xfrm>
            <a:off x="875377" y="1432266"/>
            <a:ext cx="6182941" cy="5274409"/>
          </a:xfrm>
          <a:prstGeom prst="rect">
            <a:avLst/>
          </a:prstGeom>
          <a:noFill/>
          <a:ln>
            <a:noFill/>
          </a:ln>
        </p:spPr>
        <p:txBody>
          <a:bodyPr spcFirstLastPara="1" wrap="square" lIns="91425" tIns="45700" rIns="91425" bIns="45700" anchor="t" anchorCtr="0">
            <a:normAutofit lnSpcReduction="10000"/>
          </a:bodyPr>
          <a:lstStyle/>
          <a:p>
            <a:pPr marL="228600" marR="0" lvl="0" indent="-228600" algn="l" rtl="0">
              <a:lnSpc>
                <a:spcPct val="90000"/>
              </a:lnSpc>
              <a:spcBef>
                <a:spcPts val="0"/>
              </a:spcBef>
              <a:spcAft>
                <a:spcPts val="0"/>
              </a:spcAft>
              <a:buClr>
                <a:srgbClr val="000000"/>
              </a:buClr>
              <a:buSzPct val="100000"/>
              <a:buFont typeface="Arial"/>
              <a:buChar char="•"/>
            </a:pPr>
            <a:r>
              <a:rPr lang="it-IT" sz="2400" b="1" dirty="0">
                <a:solidFill>
                  <a:schemeClr val="accent1">
                    <a:lumMod val="50000"/>
                  </a:schemeClr>
                </a:solidFill>
                <a:latin typeface="Garamond" panose="02020404030301010803" pitchFamily="18" charset="0"/>
                <a:sym typeface="Calibri"/>
              </a:rPr>
              <a:t>Obiettivo</a:t>
            </a:r>
            <a:r>
              <a:rPr lang="it-IT" sz="2400" dirty="0">
                <a:solidFill>
                  <a:schemeClr val="accent1">
                    <a:lumMod val="50000"/>
                  </a:schemeClr>
                </a:solidFill>
                <a:latin typeface="Garamond" panose="02020404030301010803" pitchFamily="18" charset="0"/>
                <a:sym typeface="Calibri"/>
              </a:rPr>
              <a:t>: </a:t>
            </a:r>
            <a:br>
              <a:rPr lang="it-IT" sz="2400" dirty="0">
                <a:solidFill>
                  <a:schemeClr val="accent1">
                    <a:lumMod val="50000"/>
                  </a:schemeClr>
                </a:solidFill>
                <a:latin typeface="Garamond" panose="02020404030301010803" pitchFamily="18" charset="0"/>
                <a:sym typeface="Calibri"/>
              </a:rPr>
            </a:br>
            <a:r>
              <a:rPr lang="it-IT" sz="2400" dirty="0">
                <a:solidFill>
                  <a:schemeClr val="accent1">
                    <a:lumMod val="50000"/>
                  </a:schemeClr>
                </a:solidFill>
                <a:latin typeface="Garamond" panose="02020404030301010803" pitchFamily="18" charset="0"/>
                <a:sym typeface="Calibri"/>
              </a:rPr>
              <a:t>realizzare un programma da consultare in fase di nomina dei tutori/curatori del Tribunale dei minori, al fine di garantire la rotazione degli incarichi.</a:t>
            </a:r>
          </a:p>
          <a:p>
            <a:pPr marR="0" lvl="0" algn="l" rtl="0">
              <a:lnSpc>
                <a:spcPct val="90000"/>
              </a:lnSpc>
              <a:spcBef>
                <a:spcPts val="0"/>
              </a:spcBef>
              <a:spcAft>
                <a:spcPts val="0"/>
              </a:spcAft>
              <a:buClr>
                <a:srgbClr val="000000"/>
              </a:buClr>
              <a:buSzPct val="100000"/>
            </a:pPr>
            <a:endParaRPr sz="2400" dirty="0">
              <a:solidFill>
                <a:schemeClr val="accent1">
                  <a:lumMod val="50000"/>
                </a:schemeClr>
              </a:solidFill>
              <a:latin typeface="Garamond" panose="02020404030301010803" pitchFamily="18" charset="0"/>
            </a:endParaRPr>
          </a:p>
          <a:p>
            <a:pPr marL="228600" marR="0" lvl="0" indent="-228600" algn="l" rtl="0">
              <a:lnSpc>
                <a:spcPct val="90000"/>
              </a:lnSpc>
              <a:spcBef>
                <a:spcPts val="0"/>
              </a:spcBef>
              <a:spcAft>
                <a:spcPts val="0"/>
              </a:spcAft>
              <a:buClr>
                <a:srgbClr val="000000"/>
              </a:buClr>
              <a:buSzPct val="100000"/>
              <a:buFont typeface="Arial"/>
              <a:buChar char="•"/>
            </a:pPr>
            <a:r>
              <a:rPr lang="it-IT" sz="2400" b="1" dirty="0">
                <a:solidFill>
                  <a:schemeClr val="accent1">
                    <a:lumMod val="50000"/>
                  </a:schemeClr>
                </a:solidFill>
                <a:latin typeface="Garamond" panose="02020404030301010803" pitchFamily="18" charset="0"/>
                <a:sym typeface="Calibri"/>
              </a:rPr>
              <a:t>Realizzazione</a:t>
            </a:r>
            <a:r>
              <a:rPr lang="it-IT" sz="2400" dirty="0">
                <a:solidFill>
                  <a:schemeClr val="accent1">
                    <a:lumMod val="50000"/>
                  </a:schemeClr>
                </a:solidFill>
                <a:latin typeface="Garamond" panose="02020404030301010803" pitchFamily="18" charset="0"/>
                <a:sym typeface="Calibri"/>
              </a:rPr>
              <a:t>: </a:t>
            </a:r>
            <a:br>
              <a:rPr lang="it-IT" sz="2400" dirty="0">
                <a:solidFill>
                  <a:schemeClr val="accent1">
                    <a:lumMod val="50000"/>
                  </a:schemeClr>
                </a:solidFill>
                <a:latin typeface="Garamond" panose="02020404030301010803" pitchFamily="18" charset="0"/>
                <a:sym typeface="Calibri"/>
              </a:rPr>
            </a:br>
            <a:r>
              <a:rPr lang="it-IT" sz="2400" dirty="0">
                <a:solidFill>
                  <a:schemeClr val="accent1">
                    <a:lumMod val="50000"/>
                  </a:schemeClr>
                </a:solidFill>
                <a:latin typeface="Garamond" panose="02020404030301010803" pitchFamily="18" charset="0"/>
                <a:sym typeface="Calibri"/>
              </a:rPr>
              <a:t>lo strumento utilizzato per realizzare il programma è stato Excel: sono state create delle macro attraverso la programmazione  in Visual Basic. </a:t>
            </a:r>
            <a:br>
              <a:rPr lang="it-IT" sz="2400" dirty="0">
                <a:solidFill>
                  <a:schemeClr val="accent1">
                    <a:lumMod val="50000"/>
                  </a:schemeClr>
                </a:solidFill>
                <a:latin typeface="Garamond" panose="02020404030301010803" pitchFamily="18" charset="0"/>
                <a:sym typeface="Calibri"/>
              </a:rPr>
            </a:br>
            <a:r>
              <a:rPr lang="it-IT" sz="2400" dirty="0">
                <a:solidFill>
                  <a:schemeClr val="accent1">
                    <a:lumMod val="50000"/>
                  </a:schemeClr>
                </a:solidFill>
                <a:latin typeface="Garamond" panose="02020404030301010803" pitchFamily="18" charset="0"/>
                <a:sym typeface="Calibri"/>
              </a:rPr>
              <a:t>Come si osserva nelle immagini a lato, l’esecuzione della macro apre delle </a:t>
            </a:r>
            <a:r>
              <a:rPr lang="it-IT" sz="2400" i="1" dirty="0" err="1">
                <a:solidFill>
                  <a:schemeClr val="accent1">
                    <a:lumMod val="50000"/>
                  </a:schemeClr>
                </a:solidFill>
                <a:latin typeface="Garamond" panose="02020404030301010803" pitchFamily="18" charset="0"/>
                <a:sym typeface="Calibri"/>
              </a:rPr>
              <a:t>form</a:t>
            </a:r>
            <a:r>
              <a:rPr lang="it-IT" sz="2400" dirty="0">
                <a:solidFill>
                  <a:schemeClr val="accent1">
                    <a:lumMod val="50000"/>
                  </a:schemeClr>
                </a:solidFill>
                <a:latin typeface="Garamond" panose="02020404030301010803" pitchFamily="18" charset="0"/>
                <a:sym typeface="Calibri"/>
              </a:rPr>
              <a:t> che mostrano il numero di incarichi per ogni persona che può essere nominata per l’incarico scelto.</a:t>
            </a:r>
            <a:endParaRPr sz="2400" dirty="0">
              <a:solidFill>
                <a:schemeClr val="accent1">
                  <a:lumMod val="50000"/>
                </a:schemeClr>
              </a:solidFill>
              <a:latin typeface="Garamond" panose="02020404030301010803" pitchFamily="18" charset="0"/>
            </a:endParaRPr>
          </a:p>
          <a:p>
            <a:pPr marL="228600" marR="0" lvl="0" indent="-99377" algn="l" rtl="0">
              <a:lnSpc>
                <a:spcPct val="90000"/>
              </a:lnSpc>
              <a:spcBef>
                <a:spcPts val="0"/>
              </a:spcBef>
              <a:spcAft>
                <a:spcPts val="0"/>
              </a:spcAft>
              <a:buClr>
                <a:srgbClr val="000000"/>
              </a:buClr>
              <a:buSzPct val="100000"/>
              <a:buFont typeface="Arial"/>
              <a:buNone/>
            </a:pPr>
            <a:endParaRPr sz="2200" b="1" i="0" u="none" strike="noStrike" cap="none" dirty="0">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r>
              <a:rPr lang="it-IT" sz="1400" b="0" i="0" u="none" strike="noStrike" cap="none" dirty="0">
                <a:solidFill>
                  <a:srgbClr val="000000"/>
                </a:solidFill>
                <a:latin typeface="Arial"/>
                <a:ea typeface="Arial"/>
                <a:cs typeface="Arial"/>
                <a:sym typeface="Arial"/>
              </a:rPr>
              <a:t>    </a:t>
            </a:r>
            <a:endParaRPr dirty="0"/>
          </a:p>
        </p:txBody>
      </p:sp>
      <p:pic>
        <p:nvPicPr>
          <p:cNvPr id="9" name="Google Shape;151;p3" descr="Immagine che contiene testo, schermata, software, schermo&#10;&#10;Descrizione generata automaticamente">
            <a:extLst>
              <a:ext uri="{FF2B5EF4-FFF2-40B4-BE49-F238E27FC236}">
                <a16:creationId xmlns:a16="http://schemas.microsoft.com/office/drawing/2014/main" id="{D46EB393-65BF-5800-2B6F-41EE7A5308CB}"/>
              </a:ext>
            </a:extLst>
          </p:cNvPr>
          <p:cNvPicPr preferRelativeResize="0"/>
          <p:nvPr/>
        </p:nvPicPr>
        <p:blipFill rotWithShape="1">
          <a:blip r:embed="rId3">
            <a:alphaModFix/>
          </a:blip>
          <a:srcRect/>
          <a:stretch/>
        </p:blipFill>
        <p:spPr>
          <a:xfrm>
            <a:off x="7138705" y="1597710"/>
            <a:ext cx="3074139" cy="1993748"/>
          </a:xfrm>
          <a:prstGeom prst="rect">
            <a:avLst/>
          </a:prstGeom>
          <a:noFill/>
          <a:ln>
            <a:noFill/>
          </a:ln>
        </p:spPr>
      </p:pic>
      <p:pic>
        <p:nvPicPr>
          <p:cNvPr id="10" name="Google Shape;152;p3" descr="Immagine che contiene testo, schermata, schermo, software&#10;&#10;Descrizione generata automaticamente">
            <a:extLst>
              <a:ext uri="{FF2B5EF4-FFF2-40B4-BE49-F238E27FC236}">
                <a16:creationId xmlns:a16="http://schemas.microsoft.com/office/drawing/2014/main" id="{7C64A1FB-CC55-20F6-A98B-AA970C4630C5}"/>
              </a:ext>
            </a:extLst>
          </p:cNvPr>
          <p:cNvPicPr preferRelativeResize="0"/>
          <p:nvPr/>
        </p:nvPicPr>
        <p:blipFill rotWithShape="1">
          <a:blip r:embed="rId4">
            <a:alphaModFix/>
          </a:blip>
          <a:srcRect/>
          <a:stretch/>
        </p:blipFill>
        <p:spPr>
          <a:xfrm>
            <a:off x="8183204" y="3814671"/>
            <a:ext cx="3285478" cy="2119664"/>
          </a:xfrm>
          <a:prstGeom prst="rect">
            <a:avLst/>
          </a:prstGeom>
          <a:noFill/>
          <a:ln>
            <a:noFill/>
          </a:ln>
        </p:spPr>
      </p:pic>
    </p:spTree>
    <p:extLst>
      <p:ext uri="{BB962C8B-B14F-4D97-AF65-F5344CB8AC3E}">
        <p14:creationId xmlns:p14="http://schemas.microsoft.com/office/powerpoint/2010/main" val="3434995068"/>
      </p:ext>
    </p:extLst>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grpSp>
        <p:nvGrpSpPr>
          <p:cNvPr id="14" name="Gruppo 13">
            <a:extLst>
              <a:ext uri="{FF2B5EF4-FFF2-40B4-BE49-F238E27FC236}">
                <a16:creationId xmlns:a16="http://schemas.microsoft.com/office/drawing/2014/main" id="{B363209A-1B7B-3B47-BF4A-B652464DCCC7}"/>
              </a:ext>
            </a:extLst>
          </p:cNvPr>
          <p:cNvGrpSpPr/>
          <p:nvPr/>
        </p:nvGrpSpPr>
        <p:grpSpPr>
          <a:xfrm>
            <a:off x="1250163" y="823693"/>
            <a:ext cx="10848987" cy="2845626"/>
            <a:chOff x="1250164" y="1279881"/>
            <a:chExt cx="10848987" cy="1727200"/>
          </a:xfrm>
        </p:grpSpPr>
        <p:sp>
          <p:nvSpPr>
            <p:cNvPr id="9" name="Rettangolo 8">
              <a:extLst>
                <a:ext uri="{FF2B5EF4-FFF2-40B4-BE49-F238E27FC236}">
                  <a16:creationId xmlns:a16="http://schemas.microsoft.com/office/drawing/2014/main" id="{42F8C567-A70A-644A-8C6B-F45FB11A16F5}"/>
                </a:ext>
              </a:extLst>
            </p:cNvPr>
            <p:cNvSpPr/>
            <p:nvPr/>
          </p:nvSpPr>
          <p:spPr>
            <a:xfrm>
              <a:off x="1250164" y="1279881"/>
              <a:ext cx="10579100" cy="1727200"/>
            </a:xfrm>
            <a:prstGeom prst="rect">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Pentagono 1">
              <a:extLst>
                <a:ext uri="{FF2B5EF4-FFF2-40B4-BE49-F238E27FC236}">
                  <a16:creationId xmlns:a16="http://schemas.microsoft.com/office/drawing/2014/main" id="{C19BC8F6-0CB7-9640-8E49-51F236E64B67}"/>
                </a:ext>
              </a:extLst>
            </p:cNvPr>
            <p:cNvSpPr/>
            <p:nvPr/>
          </p:nvSpPr>
          <p:spPr>
            <a:xfrm>
              <a:off x="1250164" y="1279881"/>
              <a:ext cx="1828564" cy="1727200"/>
            </a:xfrm>
            <a:prstGeom prst="homePlate">
              <a:avLst/>
            </a:prstGeom>
            <a:solidFill>
              <a:srgbClr val="FFF1C9"/>
            </a:solidFill>
            <a:ln w="38100">
              <a:solidFill>
                <a:srgbClr val="FFD6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effectLst>
                  <a:outerShdw blurRad="50800" dist="38100" dir="8100000" algn="tr" rotWithShape="0">
                    <a:prstClr val="black">
                      <a:alpha val="40000"/>
                    </a:prstClr>
                  </a:outerShdw>
                </a:effectLst>
              </a:endParaRPr>
            </a:p>
          </p:txBody>
        </p:sp>
        <p:sp>
          <p:nvSpPr>
            <p:cNvPr id="4" name="CasellaDiTesto 3">
              <a:extLst>
                <a:ext uri="{FF2B5EF4-FFF2-40B4-BE49-F238E27FC236}">
                  <a16:creationId xmlns:a16="http://schemas.microsoft.com/office/drawing/2014/main" id="{692A948A-4BAD-2C3B-93B6-3932C44F4ED1}"/>
                </a:ext>
              </a:extLst>
            </p:cNvPr>
            <p:cNvSpPr txBox="1"/>
            <p:nvPr/>
          </p:nvSpPr>
          <p:spPr>
            <a:xfrm>
              <a:off x="3162914" y="1344434"/>
              <a:ext cx="8936237" cy="1625248"/>
            </a:xfrm>
            <a:prstGeom prst="rect">
              <a:avLst/>
            </a:prstGeom>
            <a:noFill/>
          </p:spPr>
          <p:txBody>
            <a:bodyPr wrap="square" rtlCol="0">
              <a:spAutoFit/>
            </a:bodyPr>
            <a:lstStyle/>
            <a:p>
              <a:r>
                <a:rPr lang="it-IT" sz="2400" b="1" dirty="0">
                  <a:solidFill>
                    <a:schemeClr val="accent1">
                      <a:lumMod val="75000"/>
                    </a:schemeClr>
                  </a:solidFill>
                  <a:latin typeface="Garamond" panose="02020404030301010803" pitchFamily="18" charset="0"/>
                </a:rPr>
                <a:t>SCHEDA DEL PROCESSO</a:t>
              </a:r>
            </a:p>
            <a:p>
              <a:r>
                <a:rPr lang="it-IT" sz="2400" b="1" dirty="0">
                  <a:solidFill>
                    <a:schemeClr val="accent1">
                      <a:lumMod val="75000"/>
                    </a:schemeClr>
                  </a:solidFill>
                  <a:latin typeface="Garamond" panose="02020404030301010803" pitchFamily="18" charset="0"/>
                </a:rPr>
                <a:t>SPERIMENTAZIONE MEDIAZIONE DEMANDATA</a:t>
              </a:r>
            </a:p>
            <a:p>
              <a:r>
                <a:rPr lang="it-IT" sz="2400" b="1" dirty="0">
                  <a:solidFill>
                    <a:schemeClr val="accent1">
                      <a:lumMod val="75000"/>
                    </a:schemeClr>
                  </a:solidFill>
                  <a:latin typeface="Garamond" panose="02020404030301010803" pitchFamily="18" charset="0"/>
                </a:rPr>
                <a:t>DATABASE GIURISPRUDENZIALE</a:t>
              </a:r>
            </a:p>
            <a:p>
              <a:r>
                <a:rPr lang="it-IT" sz="2400" b="1" dirty="0">
                  <a:solidFill>
                    <a:schemeClr val="accent1">
                      <a:lumMod val="75000"/>
                    </a:schemeClr>
                  </a:solidFill>
                  <a:latin typeface="Garamond" panose="02020404030301010803" pitchFamily="18" charset="0"/>
                </a:rPr>
                <a:t>RIORGANIZZAZIONE IN MATERIA DI DECRETI PENALI</a:t>
              </a:r>
            </a:p>
            <a:p>
              <a:r>
                <a:rPr lang="it-IT" sz="2400" b="1" dirty="0">
                  <a:solidFill>
                    <a:schemeClr val="accent1">
                      <a:lumMod val="75000"/>
                    </a:schemeClr>
                  </a:solidFill>
                  <a:latin typeface="Garamond" panose="02020404030301010803" pitchFamily="18" charset="0"/>
                </a:rPr>
                <a:t>UNIFORMAZIONE MODULISTICA PENALE</a:t>
              </a:r>
            </a:p>
            <a:p>
              <a:r>
                <a:rPr lang="it-IT" sz="2400" b="1" dirty="0">
                  <a:solidFill>
                    <a:schemeClr val="accent1">
                      <a:lumMod val="75000"/>
                    </a:schemeClr>
                  </a:solidFill>
                  <a:latin typeface="Garamond" panose="02020404030301010803" pitchFamily="18" charset="0"/>
                </a:rPr>
                <a:t>DEMATERIALIZZAZIONE FASCICOLI</a:t>
              </a:r>
            </a:p>
            <a:p>
              <a:r>
                <a:rPr lang="it-IT" sz="2400" b="1" dirty="0">
                  <a:solidFill>
                    <a:schemeClr val="accent1">
                      <a:lumMod val="75000"/>
                    </a:schemeClr>
                  </a:solidFill>
                  <a:latin typeface="Garamond" panose="02020404030301010803" pitchFamily="18" charset="0"/>
                </a:rPr>
                <a:t>RIMODULAZIONE OFFERTA FORMATIVA</a:t>
              </a:r>
            </a:p>
          </p:txBody>
        </p:sp>
        <p:sp>
          <p:nvSpPr>
            <p:cNvPr id="7" name="CasellaDiTesto 6">
              <a:extLst>
                <a:ext uri="{FF2B5EF4-FFF2-40B4-BE49-F238E27FC236}">
                  <a16:creationId xmlns:a16="http://schemas.microsoft.com/office/drawing/2014/main" id="{1D19A8A7-E1C6-1744-963A-71583493F833}"/>
                </a:ext>
              </a:extLst>
            </p:cNvPr>
            <p:cNvSpPr txBox="1"/>
            <p:nvPr/>
          </p:nvSpPr>
          <p:spPr>
            <a:xfrm>
              <a:off x="1314284" y="1916969"/>
              <a:ext cx="1387265" cy="707886"/>
            </a:xfrm>
            <a:prstGeom prst="rect">
              <a:avLst/>
            </a:prstGeom>
            <a:noFill/>
          </p:spPr>
          <p:txBody>
            <a:bodyPr wrap="square" rtlCol="0">
              <a:spAutoFit/>
            </a:bodyPr>
            <a:lstStyle/>
            <a:p>
              <a:r>
                <a:rPr lang="it-IT" sz="4000" b="1" i="1" dirty="0">
                  <a:solidFill>
                    <a:srgbClr val="F2B300"/>
                  </a:solidFill>
                  <a:effectLst>
                    <a:outerShdw blurRad="50800" dist="38100" dir="8100000" algn="tr" rotWithShape="0">
                      <a:prstClr val="black">
                        <a:alpha val="40000"/>
                      </a:prstClr>
                    </a:outerShdw>
                  </a:effectLst>
                  <a:latin typeface="Garamond" panose="02020404030301010803" pitchFamily="18" charset="0"/>
                </a:rPr>
                <a:t>DIGI</a:t>
              </a:r>
            </a:p>
          </p:txBody>
        </p:sp>
      </p:grpSp>
      <p:sp>
        <p:nvSpPr>
          <p:cNvPr id="38" name="CasellaDiTesto 37">
            <a:extLst>
              <a:ext uri="{FF2B5EF4-FFF2-40B4-BE49-F238E27FC236}">
                <a16:creationId xmlns:a16="http://schemas.microsoft.com/office/drawing/2014/main" id="{DA85D926-FE5A-AB4B-BEE9-81F25BF03F22}"/>
              </a:ext>
            </a:extLst>
          </p:cNvPr>
          <p:cNvSpPr txBox="1"/>
          <p:nvPr/>
        </p:nvSpPr>
        <p:spPr>
          <a:xfrm>
            <a:off x="1250163" y="3886147"/>
            <a:ext cx="6096000" cy="707886"/>
          </a:xfrm>
          <a:prstGeom prst="rect">
            <a:avLst/>
          </a:prstGeom>
          <a:noFill/>
        </p:spPr>
        <p:txBody>
          <a:bodyPr wrap="square">
            <a:spAutoFit/>
          </a:bodyPr>
          <a:lstStyle/>
          <a:p>
            <a:r>
              <a:rPr lang="it-IT" sz="2000" b="1" dirty="0">
                <a:solidFill>
                  <a:schemeClr val="accent1">
                    <a:lumMod val="50000"/>
                  </a:schemeClr>
                </a:solidFill>
                <a:latin typeface="Garamond" panose="02020404030301010803" pitchFamily="18" charset="0"/>
              </a:rPr>
              <a:t>Team di area giuridica</a:t>
            </a:r>
          </a:p>
          <a:p>
            <a:endParaRPr lang="it-IT" sz="2000" b="1" dirty="0">
              <a:solidFill>
                <a:schemeClr val="accent1">
                  <a:lumMod val="50000"/>
                </a:schemeClr>
              </a:solidFill>
              <a:latin typeface="Garamond" panose="02020404030301010803" pitchFamily="18" charset="0"/>
            </a:endParaRPr>
          </a:p>
        </p:txBody>
      </p:sp>
      <p:sp>
        <p:nvSpPr>
          <p:cNvPr id="39" name="CasellaDiTesto 38">
            <a:extLst>
              <a:ext uri="{FF2B5EF4-FFF2-40B4-BE49-F238E27FC236}">
                <a16:creationId xmlns:a16="http://schemas.microsoft.com/office/drawing/2014/main" id="{7F15FBBB-F4B7-BC4A-9AE1-1CA456583A48}"/>
              </a:ext>
            </a:extLst>
          </p:cNvPr>
          <p:cNvSpPr txBox="1"/>
          <p:nvPr/>
        </p:nvSpPr>
        <p:spPr>
          <a:xfrm>
            <a:off x="3764546" y="4382278"/>
            <a:ext cx="2796557" cy="1200329"/>
          </a:xfrm>
          <a:prstGeom prst="rect">
            <a:avLst/>
          </a:prstGeom>
          <a:noFill/>
        </p:spPr>
        <p:txBody>
          <a:bodyPr wrap="square">
            <a:spAutoFit/>
          </a:bodyPr>
          <a:lstStyle/>
          <a:p>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Dott.ssa Patrizia Brambilla</a:t>
            </a:r>
          </a:p>
          <a:p>
            <a:r>
              <a:rPr lang="it-IT" dirty="0">
                <a:solidFill>
                  <a:schemeClr val="accent1">
                    <a:lumMod val="50000"/>
                  </a:schemeClr>
                </a:solidFill>
                <a:latin typeface="Garamond" panose="02020404030301010803" pitchFamily="18" charset="0"/>
              </a:rPr>
              <a:t>Dott. Marco Ladu</a:t>
            </a:r>
          </a:p>
          <a:p>
            <a:r>
              <a:rPr lang="it-IT" dirty="0">
                <a:solidFill>
                  <a:schemeClr val="accent1">
                    <a:lumMod val="50000"/>
                  </a:schemeClr>
                </a:solidFill>
                <a:latin typeface="Garamond" panose="02020404030301010803" pitchFamily="18" charset="0"/>
              </a:rPr>
              <a:t>Dott. Federico Micheli</a:t>
            </a:r>
          </a:p>
        </p:txBody>
      </p:sp>
      <p:sp>
        <p:nvSpPr>
          <p:cNvPr id="40" name="CasellaDiTesto 39">
            <a:extLst>
              <a:ext uri="{FF2B5EF4-FFF2-40B4-BE49-F238E27FC236}">
                <a16:creationId xmlns:a16="http://schemas.microsoft.com/office/drawing/2014/main" id="{D7A523E7-38CC-D648-88D9-355571DFDD02}"/>
              </a:ext>
            </a:extLst>
          </p:cNvPr>
          <p:cNvSpPr txBox="1"/>
          <p:nvPr/>
        </p:nvSpPr>
        <p:spPr>
          <a:xfrm>
            <a:off x="1008062" y="4450626"/>
            <a:ext cx="2653769" cy="1477328"/>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Prof. Luca Passanante</a:t>
            </a:r>
          </a:p>
          <a:p>
            <a:r>
              <a:rPr lang="it-IT" dirty="0">
                <a:solidFill>
                  <a:schemeClr val="accent1">
                    <a:lumMod val="50000"/>
                  </a:schemeClr>
                </a:solidFill>
                <a:latin typeface="Garamond" panose="02020404030301010803" pitchFamily="18" charset="0"/>
              </a:rPr>
              <a:t>Prof.ssa Cristina Alessi</a:t>
            </a:r>
          </a:p>
          <a:p>
            <a:r>
              <a:rPr lang="it-IT" dirty="0">
                <a:solidFill>
                  <a:schemeClr val="accent1">
                    <a:lumMod val="50000"/>
                  </a:schemeClr>
                </a:solidFill>
                <a:latin typeface="Garamond" panose="02020404030301010803" pitchFamily="18" charset="0"/>
              </a:rPr>
              <a:t>Prof. Hervé </a:t>
            </a:r>
            <a:r>
              <a:rPr lang="it-IT" dirty="0" err="1">
                <a:solidFill>
                  <a:schemeClr val="accent1">
                    <a:lumMod val="50000"/>
                  </a:schemeClr>
                </a:solidFill>
                <a:latin typeface="Garamond" panose="02020404030301010803" pitchFamily="18" charset="0"/>
              </a:rPr>
              <a:t>Belluta</a:t>
            </a:r>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Prof.ssa Arianna Carminati</a:t>
            </a:r>
          </a:p>
          <a:p>
            <a:r>
              <a:rPr lang="it-IT" dirty="0">
                <a:solidFill>
                  <a:schemeClr val="accent1">
                    <a:lumMod val="50000"/>
                  </a:schemeClr>
                </a:solidFill>
                <a:latin typeface="Garamond" panose="02020404030301010803" pitchFamily="18" charset="0"/>
              </a:rPr>
              <a:t>Prof. Alberto Venturelli</a:t>
            </a:r>
          </a:p>
        </p:txBody>
      </p:sp>
      <p:sp>
        <p:nvSpPr>
          <p:cNvPr id="41" name="CasellaDiTesto 40">
            <a:extLst>
              <a:ext uri="{FF2B5EF4-FFF2-40B4-BE49-F238E27FC236}">
                <a16:creationId xmlns:a16="http://schemas.microsoft.com/office/drawing/2014/main" id="{F9B2AAC3-6B0E-EB4F-B823-19625D3D8423}"/>
              </a:ext>
            </a:extLst>
          </p:cNvPr>
          <p:cNvSpPr txBox="1"/>
          <p:nvPr/>
        </p:nvSpPr>
        <p:spPr>
          <a:xfrm>
            <a:off x="6448333" y="4382278"/>
            <a:ext cx="2796557" cy="1200329"/>
          </a:xfrm>
          <a:prstGeom prst="rect">
            <a:avLst/>
          </a:prstGeom>
          <a:noFill/>
        </p:spPr>
        <p:txBody>
          <a:bodyPr wrap="square">
            <a:spAutoFit/>
          </a:bodyPr>
          <a:lstStyle/>
          <a:p>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Dott.ssa Chiara Migliorati</a:t>
            </a:r>
          </a:p>
          <a:p>
            <a:r>
              <a:rPr lang="it-IT" dirty="0">
                <a:solidFill>
                  <a:schemeClr val="accent1">
                    <a:lumMod val="50000"/>
                  </a:schemeClr>
                </a:solidFill>
                <a:latin typeface="Garamond" panose="02020404030301010803" pitchFamily="18" charset="0"/>
              </a:rPr>
              <a:t>Dott. Marco Morotti</a:t>
            </a:r>
          </a:p>
          <a:p>
            <a:r>
              <a:rPr lang="it-IT" dirty="0">
                <a:solidFill>
                  <a:schemeClr val="accent1">
                    <a:lumMod val="50000"/>
                  </a:schemeClr>
                </a:solidFill>
                <a:latin typeface="Garamond" panose="02020404030301010803" pitchFamily="18" charset="0"/>
              </a:rPr>
              <a:t>Dott.ssa Emma </a:t>
            </a:r>
            <a:r>
              <a:rPr lang="it-IT" dirty="0" err="1">
                <a:solidFill>
                  <a:schemeClr val="accent1">
                    <a:lumMod val="50000"/>
                  </a:schemeClr>
                </a:solidFill>
                <a:latin typeface="Garamond" panose="02020404030301010803" pitchFamily="18" charset="0"/>
              </a:rPr>
              <a:t>Rolfi</a:t>
            </a:r>
            <a:endParaRPr lang="it-IT" dirty="0">
              <a:solidFill>
                <a:schemeClr val="accent1">
                  <a:lumMod val="50000"/>
                </a:schemeClr>
              </a:solidFill>
              <a:latin typeface="Garamond" panose="02020404030301010803" pitchFamily="18" charset="0"/>
            </a:endParaRPr>
          </a:p>
        </p:txBody>
      </p:sp>
      <p:sp>
        <p:nvSpPr>
          <p:cNvPr id="42" name="CasellaDiTesto 41">
            <a:extLst>
              <a:ext uri="{FF2B5EF4-FFF2-40B4-BE49-F238E27FC236}">
                <a16:creationId xmlns:a16="http://schemas.microsoft.com/office/drawing/2014/main" id="{EC569AB5-7851-C546-80A3-440EFF0CE015}"/>
              </a:ext>
            </a:extLst>
          </p:cNvPr>
          <p:cNvSpPr txBox="1"/>
          <p:nvPr/>
        </p:nvSpPr>
        <p:spPr>
          <a:xfrm>
            <a:off x="9000431" y="4669499"/>
            <a:ext cx="2796557" cy="923330"/>
          </a:xfrm>
          <a:prstGeom prst="rect">
            <a:avLst/>
          </a:prstGeom>
          <a:noFill/>
        </p:spPr>
        <p:txBody>
          <a:bodyPr wrap="square">
            <a:spAutoFit/>
          </a:bodyPr>
          <a:lstStyle/>
          <a:p>
            <a:r>
              <a:rPr lang="it-IT" dirty="0">
                <a:solidFill>
                  <a:schemeClr val="accent1">
                    <a:lumMod val="50000"/>
                  </a:schemeClr>
                </a:solidFill>
                <a:latin typeface="Garamond" panose="02020404030301010803" pitchFamily="18" charset="0"/>
              </a:rPr>
              <a:t>Dott. Andrea </a:t>
            </a:r>
            <a:r>
              <a:rPr lang="it-IT" dirty="0" err="1">
                <a:solidFill>
                  <a:schemeClr val="accent1">
                    <a:lumMod val="50000"/>
                  </a:schemeClr>
                </a:solidFill>
                <a:latin typeface="Garamond" panose="02020404030301010803" pitchFamily="18" charset="0"/>
              </a:rPr>
              <a:t>Sardini</a:t>
            </a:r>
            <a:endParaRPr lang="it-IT" dirty="0">
              <a:solidFill>
                <a:schemeClr val="accent1">
                  <a:lumMod val="50000"/>
                </a:schemeClr>
              </a:solidFill>
              <a:latin typeface="Garamond" panose="02020404030301010803" pitchFamily="18" charset="0"/>
            </a:endParaRPr>
          </a:p>
          <a:p>
            <a:r>
              <a:rPr lang="it-IT" dirty="0">
                <a:solidFill>
                  <a:schemeClr val="accent1">
                    <a:lumMod val="50000"/>
                  </a:schemeClr>
                </a:solidFill>
                <a:latin typeface="Garamond" panose="02020404030301010803" pitchFamily="18" charset="0"/>
              </a:rPr>
              <a:t>Dott. Adriano Spinelli</a:t>
            </a:r>
          </a:p>
          <a:p>
            <a:r>
              <a:rPr lang="it-IT" dirty="0">
                <a:solidFill>
                  <a:schemeClr val="accent1">
                    <a:lumMod val="50000"/>
                  </a:schemeClr>
                </a:solidFill>
                <a:latin typeface="Garamond" panose="02020404030301010803" pitchFamily="18" charset="0"/>
              </a:rPr>
              <a:t>Dott. Matteo </a:t>
            </a:r>
            <a:r>
              <a:rPr lang="it-IT" dirty="0" err="1">
                <a:solidFill>
                  <a:schemeClr val="accent1">
                    <a:lumMod val="50000"/>
                  </a:schemeClr>
                </a:solidFill>
                <a:latin typeface="Garamond" panose="02020404030301010803" pitchFamily="18" charset="0"/>
              </a:rPr>
              <a:t>Vricella</a:t>
            </a:r>
            <a:endParaRPr lang="it-IT" dirty="0">
              <a:solidFill>
                <a:schemeClr val="accent1">
                  <a:lumMod val="50000"/>
                </a:schemeClr>
              </a:solidFill>
              <a:latin typeface="Garamond" panose="02020404030301010803" pitchFamily="18" charset="0"/>
            </a:endParaRPr>
          </a:p>
        </p:txBody>
      </p:sp>
    </p:spTree>
    <p:extLst>
      <p:ext uri="{BB962C8B-B14F-4D97-AF65-F5344CB8AC3E}">
        <p14:creationId xmlns:p14="http://schemas.microsoft.com/office/powerpoint/2010/main" val="2743772268"/>
      </p:ext>
    </p:extLst>
  </p:cSld>
  <p:clrMapOvr>
    <a:masterClrMapping/>
  </p:clrMapOvr>
  <p:transition spd="slow">
    <p:wipe dir="d"/>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681570" y="431639"/>
            <a:ext cx="10442856"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SCHEDA DEL PROCESSO</a:t>
            </a:r>
          </a:p>
        </p:txBody>
      </p:sp>
      <p:sp>
        <p:nvSpPr>
          <p:cNvPr id="2" name="Segnaposto contenuto 2">
            <a:extLst>
              <a:ext uri="{FF2B5EF4-FFF2-40B4-BE49-F238E27FC236}">
                <a16:creationId xmlns:a16="http://schemas.microsoft.com/office/drawing/2014/main" id="{0D1FEA57-B16C-B4CE-A442-2E31F3536DC3}"/>
              </a:ext>
            </a:extLst>
          </p:cNvPr>
          <p:cNvSpPr txBox="1">
            <a:spLocks/>
          </p:cNvSpPr>
          <p:nvPr/>
        </p:nvSpPr>
        <p:spPr>
          <a:xfrm>
            <a:off x="1458960" y="1310862"/>
            <a:ext cx="9241697" cy="2121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it-IT" sz="2000" dirty="0">
                <a:solidFill>
                  <a:schemeClr val="accent1">
                    <a:lumMod val="50000"/>
                  </a:schemeClr>
                </a:solidFill>
                <a:latin typeface="Garamond" panose="02020404030301010803" pitchFamily="18" charset="0"/>
              </a:rPr>
              <a:t>Predisposizione di una scheda del processo con riferimento alle cause civili e di lavoro per coadiuvare il giudice nell’</a:t>
            </a:r>
            <a:r>
              <a:rPr lang="it-IT" sz="2000" dirty="0" err="1">
                <a:solidFill>
                  <a:schemeClr val="accent1">
                    <a:lumMod val="50000"/>
                  </a:schemeClr>
                </a:solidFill>
                <a:latin typeface="Garamond" panose="02020404030301010803" pitchFamily="18" charset="0"/>
              </a:rPr>
              <a:t>attivita</a:t>
            </a:r>
            <a:r>
              <a:rPr lang="it-IT" sz="2000" dirty="0">
                <a:solidFill>
                  <a:schemeClr val="accent1">
                    <a:lumMod val="50000"/>
                  </a:schemeClr>
                </a:solidFill>
                <a:latin typeface="Garamond" panose="02020404030301010803" pitchFamily="18" charset="0"/>
              </a:rPr>
              <a:t>̀ di </a:t>
            </a:r>
            <a:r>
              <a:rPr lang="it-IT" sz="2000" b="1" i="1" dirty="0">
                <a:solidFill>
                  <a:schemeClr val="accent1">
                    <a:lumMod val="50000"/>
                  </a:schemeClr>
                </a:solidFill>
                <a:latin typeface="Garamond" panose="02020404030301010803" pitchFamily="18" charset="0"/>
              </a:rPr>
              <a:t>case management</a:t>
            </a:r>
          </a:p>
          <a:p>
            <a:pPr>
              <a:lnSpc>
                <a:spcPct val="120000"/>
              </a:lnSpc>
            </a:pPr>
            <a:r>
              <a:rPr lang="it-IT" sz="2000" dirty="0">
                <a:solidFill>
                  <a:schemeClr val="accent1">
                    <a:lumMod val="50000"/>
                  </a:schemeClr>
                </a:solidFill>
                <a:latin typeface="Garamond" panose="02020404030301010803" pitchFamily="18" charset="0"/>
              </a:rPr>
              <a:t>verifiche preliminari di cui all’art. 171-bis c.p.c. anche in attuazione delle disposizioni di cui all’art. 5, comma 1, lett. a), b), d.lgs. 10 ottobre 2022</a:t>
            </a:r>
          </a:p>
          <a:p>
            <a:pPr>
              <a:lnSpc>
                <a:spcPct val="120000"/>
              </a:lnSpc>
            </a:pPr>
            <a:r>
              <a:rPr lang="it-IT" sz="2000" dirty="0">
                <a:solidFill>
                  <a:schemeClr val="accent1">
                    <a:lumMod val="50000"/>
                  </a:schemeClr>
                </a:solidFill>
                <a:latin typeface="Garamond" panose="02020404030301010803" pitchFamily="18" charset="0"/>
              </a:rPr>
              <a:t>costantemente aggiornata nel corso del procedimento</a:t>
            </a:r>
          </a:p>
          <a:p>
            <a:pPr>
              <a:lnSpc>
                <a:spcPct val="120000"/>
              </a:lnSpc>
            </a:pPr>
            <a:r>
              <a:rPr lang="it-IT" sz="2000" dirty="0">
                <a:solidFill>
                  <a:schemeClr val="accent1">
                    <a:lumMod val="50000"/>
                  </a:schemeClr>
                </a:solidFill>
                <a:latin typeface="Garamond" panose="02020404030301010803" pitchFamily="18" charset="0"/>
              </a:rPr>
              <a:t>eventuali indici di </a:t>
            </a:r>
            <a:r>
              <a:rPr lang="it-IT" sz="2000" dirty="0" err="1">
                <a:solidFill>
                  <a:schemeClr val="accent1">
                    <a:lumMod val="50000"/>
                  </a:schemeClr>
                </a:solidFill>
                <a:latin typeface="Garamond" panose="02020404030301010803" pitchFamily="18" charset="0"/>
              </a:rPr>
              <a:t>mediabilità</a:t>
            </a:r>
            <a:r>
              <a:rPr lang="it-IT" sz="2000" dirty="0">
                <a:solidFill>
                  <a:schemeClr val="accent1">
                    <a:lumMod val="50000"/>
                  </a:schemeClr>
                </a:solidFill>
                <a:latin typeface="Garamond" panose="02020404030301010803" pitchFamily="18" charset="0"/>
              </a:rPr>
              <a:t> della controversia e individuazione delle “cause mediabili” </a:t>
            </a:r>
          </a:p>
          <a:p>
            <a:pPr>
              <a:lnSpc>
                <a:spcPct val="120000"/>
              </a:lnSpc>
            </a:pPr>
            <a:endParaRPr lang="it-IT" sz="2000" dirty="0">
              <a:solidFill>
                <a:schemeClr val="accent1">
                  <a:lumMod val="50000"/>
                </a:schemeClr>
              </a:solidFill>
              <a:latin typeface="Garamond" panose="02020404030301010803" pitchFamily="18" charset="0"/>
            </a:endParaRPr>
          </a:p>
        </p:txBody>
      </p:sp>
      <p:graphicFrame>
        <p:nvGraphicFramePr>
          <p:cNvPr id="14" name="Diagramma 13">
            <a:extLst>
              <a:ext uri="{FF2B5EF4-FFF2-40B4-BE49-F238E27FC236}">
                <a16:creationId xmlns:a16="http://schemas.microsoft.com/office/drawing/2014/main" id="{1813A8BF-D4AC-588C-27A3-16DDAD3DE97F}"/>
              </a:ext>
            </a:extLst>
          </p:cNvPr>
          <p:cNvGraphicFramePr/>
          <p:nvPr>
            <p:extLst>
              <p:ext uri="{D42A27DB-BD31-4B8C-83A1-F6EECF244321}">
                <p14:modId xmlns:p14="http://schemas.microsoft.com/office/powerpoint/2010/main" val="4087672524"/>
              </p:ext>
            </p:extLst>
          </p:nvPr>
        </p:nvGraphicFramePr>
        <p:xfrm>
          <a:off x="1898260" y="4245136"/>
          <a:ext cx="8456351" cy="24481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6" name="Immagine 15">
            <a:extLst>
              <a:ext uri="{FF2B5EF4-FFF2-40B4-BE49-F238E27FC236}">
                <a16:creationId xmlns:a16="http://schemas.microsoft.com/office/drawing/2014/main" id="{A46FBAE8-5B60-F097-2EFF-803880EA2820}"/>
              </a:ext>
            </a:extLst>
          </p:cNvPr>
          <p:cNvPicPr>
            <a:picLocks noChangeAspect="1"/>
          </p:cNvPicPr>
          <p:nvPr/>
        </p:nvPicPr>
        <p:blipFill>
          <a:blip r:embed="rId9">
            <a:alphaModFix amt="68000"/>
            <a:extLst>
              <a:ext uri="{BEBA8EAE-BF5A-486C-A8C5-ECC9F3942E4B}">
                <a14:imgProps xmlns:a14="http://schemas.microsoft.com/office/drawing/2010/main">
                  <a14:imgLayer r:embed="rId10">
                    <a14:imgEffect>
                      <a14:saturation sat="200000"/>
                    </a14:imgEffect>
                  </a14:imgLayer>
                </a14:imgProps>
              </a:ext>
            </a:extLst>
          </a:blip>
          <a:stretch>
            <a:fillRect/>
          </a:stretch>
        </p:blipFill>
        <p:spPr>
          <a:xfrm>
            <a:off x="10354611" y="299901"/>
            <a:ext cx="803246" cy="968131"/>
          </a:xfrm>
          <a:prstGeom prst="rect">
            <a:avLst/>
          </a:prstGeom>
          <a:solidFill>
            <a:schemeClr val="bg1"/>
          </a:solidFill>
        </p:spPr>
      </p:pic>
      <p:sp>
        <p:nvSpPr>
          <p:cNvPr id="18" name="CasellaDiTesto 17">
            <a:extLst>
              <a:ext uri="{FF2B5EF4-FFF2-40B4-BE49-F238E27FC236}">
                <a16:creationId xmlns:a16="http://schemas.microsoft.com/office/drawing/2014/main" id="{3F67BE32-6889-38E2-7AB0-259101593951}"/>
              </a:ext>
            </a:extLst>
          </p:cNvPr>
          <p:cNvSpPr txBox="1"/>
          <p:nvPr/>
        </p:nvSpPr>
        <p:spPr>
          <a:xfrm>
            <a:off x="4653779" y="4207013"/>
            <a:ext cx="2852057" cy="369332"/>
          </a:xfrm>
          <a:prstGeom prst="rect">
            <a:avLst/>
          </a:prstGeom>
          <a:solidFill>
            <a:schemeClr val="accent5">
              <a:lumMod val="40000"/>
              <a:lumOff val="60000"/>
            </a:schemeClr>
          </a:solidFill>
        </p:spPr>
        <p:txBody>
          <a:bodyPr wrap="square" rtlCol="0">
            <a:spAutoFit/>
          </a:bodyPr>
          <a:lstStyle/>
          <a:p>
            <a:r>
              <a:rPr lang="it-IT" b="1" dirty="0">
                <a:solidFill>
                  <a:schemeClr val="accent1">
                    <a:lumMod val="75000"/>
                  </a:schemeClr>
                </a:solidFill>
                <a:latin typeface="Garamond" panose="02020404030301010803" pitchFamily="18" charset="0"/>
              </a:rPr>
              <a:t>MODELLO OPERATIVO</a:t>
            </a:r>
          </a:p>
        </p:txBody>
      </p:sp>
    </p:spTree>
    <p:extLst>
      <p:ext uri="{BB962C8B-B14F-4D97-AF65-F5344CB8AC3E}">
        <p14:creationId xmlns:p14="http://schemas.microsoft.com/office/powerpoint/2010/main" val="1079310591"/>
      </p:ext>
    </p:extLst>
  </p:cSld>
  <p:clrMapOvr>
    <a:masterClrMapping/>
  </p:clrMapOvr>
  <p:transition spd="slow">
    <p:wipe dir="d"/>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370114" y="496613"/>
            <a:ext cx="10899844"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SPERIMENTAZIONE DEL MODELLO OPERATIVO:</a:t>
            </a:r>
          </a:p>
          <a:p>
            <a:pPr algn="ctr"/>
            <a:r>
              <a:rPr lang="it-IT" sz="2800" b="1" dirty="0">
                <a:solidFill>
                  <a:schemeClr val="accent1">
                    <a:lumMod val="75000"/>
                  </a:schemeClr>
                </a:solidFill>
                <a:latin typeface="Garamond" panose="02020404030301010803" pitchFamily="18" charset="0"/>
              </a:rPr>
              <a:t>LA MEDIAZIONE DEMANDATA</a:t>
            </a:r>
          </a:p>
        </p:txBody>
      </p:sp>
      <p:pic>
        <p:nvPicPr>
          <p:cNvPr id="5" name="Picture 1" descr="page7image6445152">
            <a:extLst>
              <a:ext uri="{FF2B5EF4-FFF2-40B4-BE49-F238E27FC236}">
                <a16:creationId xmlns:a16="http://schemas.microsoft.com/office/drawing/2014/main" id="{F26BDD61-B99F-21B1-0DF1-0E1D3CDDC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4175" y="510121"/>
            <a:ext cx="1349506" cy="1013559"/>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con angoli arrotondati 5">
            <a:extLst>
              <a:ext uri="{FF2B5EF4-FFF2-40B4-BE49-F238E27FC236}">
                <a16:creationId xmlns:a16="http://schemas.microsoft.com/office/drawing/2014/main" id="{C5641972-E1F9-1083-19CB-0B2FAE788DA1}"/>
              </a:ext>
            </a:extLst>
          </p:cNvPr>
          <p:cNvSpPr/>
          <p:nvPr/>
        </p:nvSpPr>
        <p:spPr>
          <a:xfrm>
            <a:off x="990601" y="2477634"/>
            <a:ext cx="2560547" cy="1567723"/>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it-IT"/>
          </a:p>
        </p:txBody>
      </p:sp>
      <p:grpSp>
        <p:nvGrpSpPr>
          <p:cNvPr id="7" name="Gruppo 6">
            <a:extLst>
              <a:ext uri="{FF2B5EF4-FFF2-40B4-BE49-F238E27FC236}">
                <a16:creationId xmlns:a16="http://schemas.microsoft.com/office/drawing/2014/main" id="{808D3D43-7938-1F3B-6C6E-DD81E80EB041}"/>
              </a:ext>
            </a:extLst>
          </p:cNvPr>
          <p:cNvGrpSpPr/>
          <p:nvPr/>
        </p:nvGrpSpPr>
        <p:grpSpPr>
          <a:xfrm>
            <a:off x="1187145" y="2664351"/>
            <a:ext cx="2560547" cy="1567723"/>
            <a:chOff x="199021" y="755791"/>
            <a:chExt cx="1768896" cy="1123249"/>
          </a:xfrm>
        </p:grpSpPr>
        <p:sp>
          <p:nvSpPr>
            <p:cNvPr id="8" name="Rettangolo con angoli arrotondati 7">
              <a:extLst>
                <a:ext uri="{FF2B5EF4-FFF2-40B4-BE49-F238E27FC236}">
                  <a16:creationId xmlns:a16="http://schemas.microsoft.com/office/drawing/2014/main" id="{5E1F3732-418B-03B4-779C-3ECEACBB278F}"/>
                </a:ext>
              </a:extLst>
            </p:cNvPr>
            <p:cNvSpPr/>
            <p:nvPr/>
          </p:nvSpPr>
          <p:spPr>
            <a:xfrm>
              <a:off x="199021" y="755791"/>
              <a:ext cx="1768896" cy="1123249"/>
            </a:xfrm>
            <a:prstGeom prst="roundRect">
              <a:avLst>
                <a:gd name="adj" fmla="val 10000"/>
              </a:avLst>
            </a:prstGeom>
            <a:solidFill>
              <a:srgbClr val="FFD661"/>
            </a:solidFill>
          </p:spPr>
          <p:style>
            <a:lnRef idx="2">
              <a:schemeClr val="accent4">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it-IT"/>
            </a:p>
          </p:txBody>
        </p:sp>
        <p:sp>
          <p:nvSpPr>
            <p:cNvPr id="9" name="CasellaDiTesto 8">
              <a:extLst>
                <a:ext uri="{FF2B5EF4-FFF2-40B4-BE49-F238E27FC236}">
                  <a16:creationId xmlns:a16="http://schemas.microsoft.com/office/drawing/2014/main" id="{71751F1D-8752-3B35-AE3C-E2057C4650F4}"/>
                </a:ext>
              </a:extLst>
            </p:cNvPr>
            <p:cNvSpPr txBox="1"/>
            <p:nvPr/>
          </p:nvSpPr>
          <p:spPr>
            <a:xfrm>
              <a:off x="231920" y="788690"/>
              <a:ext cx="1703098" cy="105745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2000" kern="1200" dirty="0">
                  <a:solidFill>
                    <a:schemeClr val="tx2">
                      <a:lumMod val="50000"/>
                    </a:schemeClr>
                  </a:solidFill>
                  <a:latin typeface="Garamond" panose="02020404030301010803" pitchFamily="18" charset="0"/>
                </a:rPr>
                <a:t>Formazione degli UPP</a:t>
              </a:r>
              <a:endParaRPr lang="it-IT" sz="2000" kern="1200" dirty="0">
                <a:solidFill>
                  <a:schemeClr val="tx2">
                    <a:lumMod val="50000"/>
                  </a:schemeClr>
                </a:solidFill>
              </a:endParaRPr>
            </a:p>
          </p:txBody>
        </p:sp>
      </p:grpSp>
      <p:grpSp>
        <p:nvGrpSpPr>
          <p:cNvPr id="10" name="Gruppo 9">
            <a:extLst>
              <a:ext uri="{FF2B5EF4-FFF2-40B4-BE49-F238E27FC236}">
                <a16:creationId xmlns:a16="http://schemas.microsoft.com/office/drawing/2014/main" id="{71355D64-68CD-924B-9DEB-5FEA925E19A5}"/>
              </a:ext>
            </a:extLst>
          </p:cNvPr>
          <p:cNvGrpSpPr/>
          <p:nvPr/>
        </p:nvGrpSpPr>
        <p:grpSpPr>
          <a:xfrm>
            <a:off x="4230391" y="4308220"/>
            <a:ext cx="5869066" cy="1323439"/>
            <a:chOff x="4204483" y="4212244"/>
            <a:chExt cx="7220961" cy="1323439"/>
          </a:xfrm>
        </p:grpSpPr>
        <p:sp>
          <p:nvSpPr>
            <p:cNvPr id="12" name="CasellaDiTesto 11">
              <a:extLst>
                <a:ext uri="{FF2B5EF4-FFF2-40B4-BE49-F238E27FC236}">
                  <a16:creationId xmlns:a16="http://schemas.microsoft.com/office/drawing/2014/main" id="{2AE15CFD-6069-E768-B844-AA46FBF6B499}"/>
                </a:ext>
              </a:extLst>
            </p:cNvPr>
            <p:cNvSpPr txBox="1"/>
            <p:nvPr/>
          </p:nvSpPr>
          <p:spPr>
            <a:xfrm>
              <a:off x="4602769" y="4212244"/>
              <a:ext cx="6822675" cy="1323439"/>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Stipula di una convenzione Università-Uffici giudiziari-Ordine avvocati per la formazione di magistrati e addetti UPP in materia di mediazione, con particolare attenzione alla mediazione demandata  </a:t>
              </a:r>
            </a:p>
          </p:txBody>
        </p:sp>
        <p:sp>
          <p:nvSpPr>
            <p:cNvPr id="16" name="Freccia a destra 15">
              <a:extLst>
                <a:ext uri="{FF2B5EF4-FFF2-40B4-BE49-F238E27FC236}">
                  <a16:creationId xmlns:a16="http://schemas.microsoft.com/office/drawing/2014/main" id="{9A86E178-F7D1-3560-EFED-83CEFF0FFB39}"/>
                </a:ext>
              </a:extLst>
            </p:cNvPr>
            <p:cNvSpPr/>
            <p:nvPr/>
          </p:nvSpPr>
          <p:spPr>
            <a:xfrm>
              <a:off x="4204483" y="4298322"/>
              <a:ext cx="337624" cy="298660"/>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a:p>
          </p:txBody>
        </p:sp>
      </p:grpSp>
      <p:grpSp>
        <p:nvGrpSpPr>
          <p:cNvPr id="18" name="Gruppo 17">
            <a:extLst>
              <a:ext uri="{FF2B5EF4-FFF2-40B4-BE49-F238E27FC236}">
                <a16:creationId xmlns:a16="http://schemas.microsoft.com/office/drawing/2014/main" id="{89FE64B3-128E-EC43-AE92-A67F865A1F3D}"/>
              </a:ext>
            </a:extLst>
          </p:cNvPr>
          <p:cNvGrpSpPr/>
          <p:nvPr/>
        </p:nvGrpSpPr>
        <p:grpSpPr>
          <a:xfrm>
            <a:off x="4034427" y="1712605"/>
            <a:ext cx="7956855" cy="2429653"/>
            <a:chOff x="3944236" y="1603694"/>
            <a:chExt cx="7956855" cy="2429653"/>
          </a:xfrm>
        </p:grpSpPr>
        <p:sp>
          <p:nvSpPr>
            <p:cNvPr id="2" name="Segnaposto contenuto 2">
              <a:extLst>
                <a:ext uri="{FF2B5EF4-FFF2-40B4-BE49-F238E27FC236}">
                  <a16:creationId xmlns:a16="http://schemas.microsoft.com/office/drawing/2014/main" id="{3CC7DB78-72FD-3A86-14BF-16939A31B7CB}"/>
                </a:ext>
              </a:extLst>
            </p:cNvPr>
            <p:cNvSpPr txBox="1">
              <a:spLocks/>
            </p:cNvSpPr>
            <p:nvPr/>
          </p:nvSpPr>
          <p:spPr>
            <a:xfrm>
              <a:off x="4602769" y="1603694"/>
              <a:ext cx="6262640" cy="62557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it-IT" sz="2000" dirty="0">
                  <a:solidFill>
                    <a:schemeClr val="accent1">
                      <a:lumMod val="50000"/>
                    </a:schemeClr>
                  </a:solidFill>
                  <a:latin typeface="Garamond" panose="02020404030301010803" pitchFamily="18" charset="0"/>
                </a:rPr>
                <a:t>Incontri di formazione per gli UPP</a:t>
              </a:r>
            </a:p>
            <a:p>
              <a:pPr marL="0" indent="0">
                <a:lnSpc>
                  <a:spcPct val="120000"/>
                </a:lnSpc>
                <a:buFont typeface="Arial" panose="020B0604020202020204" pitchFamily="34" charset="0"/>
                <a:buNone/>
              </a:pPr>
              <a:endParaRPr lang="it-IT" sz="2000" b="1" i="1" dirty="0">
                <a:solidFill>
                  <a:schemeClr val="accent1">
                    <a:lumMod val="50000"/>
                  </a:schemeClr>
                </a:solidFill>
                <a:latin typeface="Garamond" panose="02020404030301010803" pitchFamily="18" charset="0"/>
              </a:endParaRPr>
            </a:p>
          </p:txBody>
        </p:sp>
        <p:sp>
          <p:nvSpPr>
            <p:cNvPr id="14" name="Freccia a destra 13">
              <a:extLst>
                <a:ext uri="{FF2B5EF4-FFF2-40B4-BE49-F238E27FC236}">
                  <a16:creationId xmlns:a16="http://schemas.microsoft.com/office/drawing/2014/main" id="{4A6A32A3-A73F-74A9-63E5-E0AE2D5A8F30}"/>
                </a:ext>
              </a:extLst>
            </p:cNvPr>
            <p:cNvSpPr/>
            <p:nvPr/>
          </p:nvSpPr>
          <p:spPr>
            <a:xfrm>
              <a:off x="4140200" y="1720790"/>
              <a:ext cx="279400" cy="292100"/>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dirty="0"/>
            </a:p>
          </p:txBody>
        </p:sp>
        <p:sp>
          <p:nvSpPr>
            <p:cNvPr id="20" name="CasellaDiTesto 19">
              <a:extLst>
                <a:ext uri="{FF2B5EF4-FFF2-40B4-BE49-F238E27FC236}">
                  <a16:creationId xmlns:a16="http://schemas.microsoft.com/office/drawing/2014/main" id="{337C6F00-2B4B-78EF-319E-2C91E6C2709B}"/>
                </a:ext>
              </a:extLst>
            </p:cNvPr>
            <p:cNvSpPr txBox="1"/>
            <p:nvPr/>
          </p:nvSpPr>
          <p:spPr>
            <a:xfrm>
              <a:off x="3944236" y="2002022"/>
              <a:ext cx="7956855" cy="2031325"/>
            </a:xfrm>
            <a:prstGeom prst="rect">
              <a:avLst/>
            </a:prstGeom>
            <a:noFill/>
          </p:spPr>
          <p:txBody>
            <a:bodyPr wrap="square">
              <a:spAutoFit/>
            </a:bodyPr>
            <a:lstStyle/>
            <a:p>
              <a:pPr marL="400050" indent="-400050">
                <a:buAutoNum type="romanUcPeriod"/>
              </a:pPr>
              <a:r>
                <a:rPr lang="it-IT" dirty="0">
                  <a:solidFill>
                    <a:schemeClr val="accent1">
                      <a:lumMod val="50000"/>
                    </a:schemeClr>
                  </a:solidFill>
                  <a:latin typeface="Garamond" panose="02020404030301010803" pitchFamily="18" charset="0"/>
                </a:rPr>
                <a:t>incontri dal taglio puramente teorico sulla disciplina della mediazione, sull’individuazione degli indici di </a:t>
              </a:r>
              <a:r>
                <a:rPr lang="it-IT" dirty="0" err="1">
                  <a:solidFill>
                    <a:schemeClr val="accent1">
                      <a:lumMod val="50000"/>
                    </a:schemeClr>
                  </a:solidFill>
                  <a:latin typeface="Garamond" panose="02020404030301010803" pitchFamily="18" charset="0"/>
                </a:rPr>
                <a:t>mediabilità</a:t>
              </a:r>
              <a:r>
                <a:rPr lang="it-IT" dirty="0">
                  <a:solidFill>
                    <a:schemeClr val="accent1">
                      <a:lumMod val="50000"/>
                    </a:schemeClr>
                  </a:solidFill>
                  <a:latin typeface="Garamond" panose="02020404030301010803" pitchFamily="18" charset="0"/>
                </a:rPr>
                <a:t> etc.; </a:t>
              </a:r>
            </a:p>
            <a:p>
              <a:pPr marL="400050" indent="-400050">
                <a:buAutoNum type="romanUcPeriod"/>
              </a:pPr>
              <a:r>
                <a:rPr lang="it-IT" dirty="0">
                  <a:solidFill>
                    <a:schemeClr val="accent1">
                      <a:lumMod val="50000"/>
                    </a:schemeClr>
                  </a:solidFill>
                  <a:latin typeface="Garamond" panose="02020404030301010803" pitchFamily="18" charset="0"/>
                </a:rPr>
                <a:t> incontri aventi taglio essenzialmente pratico, gestiti anche con la collaborazione della Prof. Lucarelli dell’Università di Firenze, aventi ad oggetto: </a:t>
              </a:r>
            </a:p>
            <a:p>
              <a:r>
                <a:rPr lang="it-IT" dirty="0">
                  <a:solidFill>
                    <a:schemeClr val="accent1">
                      <a:lumMod val="50000"/>
                    </a:schemeClr>
                  </a:solidFill>
                  <a:latin typeface="Garamond" panose="02020404030301010803" pitchFamily="18" charset="0"/>
                </a:rPr>
                <a:t> 	1. scheda del processo</a:t>
              </a:r>
              <a:br>
                <a:rPr lang="it-IT" dirty="0">
                  <a:solidFill>
                    <a:schemeClr val="accent1">
                      <a:lumMod val="50000"/>
                    </a:schemeClr>
                  </a:solidFill>
                  <a:latin typeface="Garamond" panose="02020404030301010803" pitchFamily="18" charset="0"/>
                </a:rPr>
              </a:br>
              <a:r>
                <a:rPr lang="it-IT" dirty="0">
                  <a:solidFill>
                    <a:schemeClr val="accent1">
                      <a:lumMod val="50000"/>
                    </a:schemeClr>
                  </a:solidFill>
                  <a:latin typeface="Garamond" panose="02020404030301010803" pitchFamily="18" charset="0"/>
                </a:rPr>
                <a:t>       	2. mappatura del contenzioso </a:t>
              </a:r>
            </a:p>
            <a:p>
              <a:r>
                <a:rPr lang="it-IT" dirty="0">
                  <a:solidFill>
                    <a:schemeClr val="accent1">
                      <a:lumMod val="50000"/>
                    </a:schemeClr>
                  </a:solidFill>
                  <a:latin typeface="Garamond" panose="02020404030301010803" pitchFamily="18" charset="0"/>
                </a:rPr>
                <a:t>	3. bozza di ordinanza </a:t>
              </a:r>
            </a:p>
          </p:txBody>
        </p:sp>
      </p:grpSp>
      <p:pic>
        <p:nvPicPr>
          <p:cNvPr id="21" name="Immagine 20">
            <a:extLst>
              <a:ext uri="{FF2B5EF4-FFF2-40B4-BE49-F238E27FC236}">
                <a16:creationId xmlns:a16="http://schemas.microsoft.com/office/drawing/2014/main" id="{AE2A211B-E9E9-FF4A-9DB7-BF6BCA055500}"/>
              </a:ext>
            </a:extLst>
          </p:cNvPr>
          <p:cNvPicPr>
            <a:picLocks noChangeAspect="1"/>
          </p:cNvPicPr>
          <p:nvPr/>
        </p:nvPicPr>
        <p:blipFill>
          <a:blip r:embed="rId5">
            <a:duotone>
              <a:schemeClr val="accent5">
                <a:shade val="45000"/>
                <a:satMod val="135000"/>
              </a:schemeClr>
              <a:prstClr val="white"/>
            </a:duotone>
          </a:blip>
          <a:stretch>
            <a:fillRect/>
          </a:stretch>
        </p:blipFill>
        <p:spPr>
          <a:xfrm>
            <a:off x="10408169" y="4416723"/>
            <a:ext cx="914479" cy="914479"/>
          </a:xfrm>
          <a:prstGeom prst="rect">
            <a:avLst/>
          </a:prstGeom>
        </p:spPr>
      </p:pic>
    </p:spTree>
    <p:extLst>
      <p:ext uri="{BB962C8B-B14F-4D97-AF65-F5344CB8AC3E}">
        <p14:creationId xmlns:p14="http://schemas.microsoft.com/office/powerpoint/2010/main" val="1293417609"/>
      </p:ext>
    </p:extLst>
  </p:cSld>
  <p:clrMapOvr>
    <a:masterClrMapping/>
  </p:clrMapOvr>
  <p:transition spd="slow">
    <p:wipe dir="d"/>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pic>
        <p:nvPicPr>
          <p:cNvPr id="5" name="Picture 1" descr="page7image6445152">
            <a:extLst>
              <a:ext uri="{FF2B5EF4-FFF2-40B4-BE49-F238E27FC236}">
                <a16:creationId xmlns:a16="http://schemas.microsoft.com/office/drawing/2014/main" id="{F26BDD61-B99F-21B1-0DF1-0E1D3CDDC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4175" y="510121"/>
            <a:ext cx="1349506" cy="1013559"/>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con angoli arrotondati 5">
            <a:extLst>
              <a:ext uri="{FF2B5EF4-FFF2-40B4-BE49-F238E27FC236}">
                <a16:creationId xmlns:a16="http://schemas.microsoft.com/office/drawing/2014/main" id="{C5641972-E1F9-1083-19CB-0B2FAE788DA1}"/>
              </a:ext>
            </a:extLst>
          </p:cNvPr>
          <p:cNvSpPr/>
          <p:nvPr/>
        </p:nvSpPr>
        <p:spPr>
          <a:xfrm>
            <a:off x="990601" y="2477634"/>
            <a:ext cx="2560547" cy="1567723"/>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it-IT"/>
          </a:p>
        </p:txBody>
      </p:sp>
      <p:grpSp>
        <p:nvGrpSpPr>
          <p:cNvPr id="7" name="Gruppo 6">
            <a:extLst>
              <a:ext uri="{FF2B5EF4-FFF2-40B4-BE49-F238E27FC236}">
                <a16:creationId xmlns:a16="http://schemas.microsoft.com/office/drawing/2014/main" id="{808D3D43-7938-1F3B-6C6E-DD81E80EB041}"/>
              </a:ext>
            </a:extLst>
          </p:cNvPr>
          <p:cNvGrpSpPr/>
          <p:nvPr/>
        </p:nvGrpSpPr>
        <p:grpSpPr>
          <a:xfrm>
            <a:off x="1187145" y="2664351"/>
            <a:ext cx="2560547" cy="1567723"/>
            <a:chOff x="199021" y="755791"/>
            <a:chExt cx="1768896" cy="1123249"/>
          </a:xfrm>
        </p:grpSpPr>
        <p:sp>
          <p:nvSpPr>
            <p:cNvPr id="8" name="Rettangolo con angoli arrotondati 7">
              <a:extLst>
                <a:ext uri="{FF2B5EF4-FFF2-40B4-BE49-F238E27FC236}">
                  <a16:creationId xmlns:a16="http://schemas.microsoft.com/office/drawing/2014/main" id="{5E1F3732-418B-03B4-779C-3ECEACBB278F}"/>
                </a:ext>
              </a:extLst>
            </p:cNvPr>
            <p:cNvSpPr/>
            <p:nvPr/>
          </p:nvSpPr>
          <p:spPr>
            <a:xfrm>
              <a:off x="199021" y="755791"/>
              <a:ext cx="1768896" cy="1123249"/>
            </a:xfrm>
            <a:prstGeom prst="roundRect">
              <a:avLst>
                <a:gd name="adj" fmla="val 10000"/>
              </a:avLst>
            </a:prstGeom>
            <a:solidFill>
              <a:srgbClr val="FFD661"/>
            </a:solidFill>
          </p:spPr>
          <p:style>
            <a:lnRef idx="2">
              <a:schemeClr val="accent4">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it-IT"/>
            </a:p>
          </p:txBody>
        </p:sp>
        <p:sp>
          <p:nvSpPr>
            <p:cNvPr id="9" name="CasellaDiTesto 8">
              <a:extLst>
                <a:ext uri="{FF2B5EF4-FFF2-40B4-BE49-F238E27FC236}">
                  <a16:creationId xmlns:a16="http://schemas.microsoft.com/office/drawing/2014/main" id="{71751F1D-8752-3B35-AE3C-E2057C4650F4}"/>
                </a:ext>
              </a:extLst>
            </p:cNvPr>
            <p:cNvSpPr txBox="1"/>
            <p:nvPr/>
          </p:nvSpPr>
          <p:spPr>
            <a:xfrm>
              <a:off x="231920" y="788690"/>
              <a:ext cx="1703098" cy="105745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a:r>
                <a:rPr lang="it-IT" sz="2000" dirty="0">
                  <a:solidFill>
                    <a:schemeClr val="tx2">
                      <a:lumMod val="50000"/>
                    </a:schemeClr>
                  </a:solidFill>
                  <a:latin typeface="Garamond" panose="02020404030301010803" pitchFamily="18" charset="0"/>
                </a:rPr>
                <a:t>Mappatura generale del contenzioso</a:t>
              </a:r>
              <a:endParaRPr lang="it-IT" sz="2000" dirty="0">
                <a:solidFill>
                  <a:schemeClr val="tx2">
                    <a:lumMod val="50000"/>
                  </a:schemeClr>
                </a:solidFill>
              </a:endParaRPr>
            </a:p>
          </p:txBody>
        </p:sp>
      </p:grpSp>
      <p:sp>
        <p:nvSpPr>
          <p:cNvPr id="10" name="CasellaDiTesto 9">
            <a:extLst>
              <a:ext uri="{FF2B5EF4-FFF2-40B4-BE49-F238E27FC236}">
                <a16:creationId xmlns:a16="http://schemas.microsoft.com/office/drawing/2014/main" id="{741EEEC0-2B16-52FD-A199-CF278E5FAFE9}"/>
              </a:ext>
            </a:extLst>
          </p:cNvPr>
          <p:cNvSpPr txBox="1"/>
          <p:nvPr/>
        </p:nvSpPr>
        <p:spPr>
          <a:xfrm>
            <a:off x="5005914" y="1868931"/>
            <a:ext cx="6096000" cy="707886"/>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Elaborazione di criteri per la individuazione delle controversie mediabili</a:t>
            </a:r>
          </a:p>
        </p:txBody>
      </p:sp>
      <p:sp>
        <p:nvSpPr>
          <p:cNvPr id="12" name="Freccia a destra 11">
            <a:extLst>
              <a:ext uri="{FF2B5EF4-FFF2-40B4-BE49-F238E27FC236}">
                <a16:creationId xmlns:a16="http://schemas.microsoft.com/office/drawing/2014/main" id="{DC42848D-1854-6375-1FB9-5E41CE2684A5}"/>
              </a:ext>
            </a:extLst>
          </p:cNvPr>
          <p:cNvSpPr/>
          <p:nvPr/>
        </p:nvSpPr>
        <p:spPr>
          <a:xfrm>
            <a:off x="4641233" y="1986125"/>
            <a:ext cx="279400" cy="292100"/>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a:p>
        </p:txBody>
      </p:sp>
      <p:pic>
        <p:nvPicPr>
          <p:cNvPr id="16" name="Google Shape;116;p23">
            <a:extLst>
              <a:ext uri="{FF2B5EF4-FFF2-40B4-BE49-F238E27FC236}">
                <a16:creationId xmlns:a16="http://schemas.microsoft.com/office/drawing/2014/main" id="{6AD791F7-EA00-4920-4B19-2D6F1CD59276}"/>
              </a:ext>
            </a:extLst>
          </p:cNvPr>
          <p:cNvPicPr preferRelativeResize="0"/>
          <p:nvPr/>
        </p:nvPicPr>
        <p:blipFill rotWithShape="1">
          <a:blip r:embed="rId5">
            <a:alphaModFix/>
          </a:blip>
          <a:srcRect t="1" b="73104"/>
          <a:stretch/>
        </p:blipFill>
        <p:spPr>
          <a:xfrm>
            <a:off x="4973732" y="3693344"/>
            <a:ext cx="6051274" cy="1982460"/>
          </a:xfrm>
          <a:prstGeom prst="rect">
            <a:avLst/>
          </a:prstGeom>
          <a:noFill/>
          <a:ln>
            <a:noFill/>
          </a:ln>
        </p:spPr>
      </p:pic>
      <p:sp>
        <p:nvSpPr>
          <p:cNvPr id="18" name="CasellaDiTesto 17">
            <a:extLst>
              <a:ext uri="{FF2B5EF4-FFF2-40B4-BE49-F238E27FC236}">
                <a16:creationId xmlns:a16="http://schemas.microsoft.com/office/drawing/2014/main" id="{344DBDC6-35D4-C3AD-F16A-6AE306C67780}"/>
              </a:ext>
            </a:extLst>
          </p:cNvPr>
          <p:cNvSpPr txBox="1"/>
          <p:nvPr/>
        </p:nvSpPr>
        <p:spPr>
          <a:xfrm>
            <a:off x="4874495" y="2540278"/>
            <a:ext cx="6096000" cy="1200329"/>
          </a:xfrm>
          <a:prstGeom prst="rect">
            <a:avLst/>
          </a:prstGeom>
          <a:noFill/>
        </p:spPr>
        <p:txBody>
          <a:bodyPr wrap="square">
            <a:spAutoFit/>
          </a:bodyPr>
          <a:lstStyle/>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estrapolazione dei dati relativi ai fascicoli pendenti ad una certa data tramite il “pacchetto ispettori” </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priorità all’arretrato </a:t>
            </a:r>
            <a:r>
              <a:rPr lang="it-IT" dirty="0" err="1">
                <a:solidFill>
                  <a:schemeClr val="accent1">
                    <a:lumMod val="50000"/>
                  </a:schemeClr>
                </a:solidFill>
                <a:latin typeface="Garamond" panose="02020404030301010803" pitchFamily="18" charset="0"/>
              </a:rPr>
              <a:t>ultratriennale</a:t>
            </a:r>
            <a:endParaRPr lang="it-IT" dirty="0">
              <a:solidFill>
                <a:schemeClr val="accent1">
                  <a:lumMod val="50000"/>
                </a:schemeClr>
              </a:solidFill>
              <a:latin typeface="Garamond" panose="02020404030301010803" pitchFamily="18" charset="0"/>
            </a:endParaRP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classificazione delle cause in base allo stato</a:t>
            </a:r>
          </a:p>
        </p:txBody>
      </p:sp>
      <p:sp>
        <p:nvSpPr>
          <p:cNvPr id="20" name="CasellaDiTesto 19">
            <a:extLst>
              <a:ext uri="{FF2B5EF4-FFF2-40B4-BE49-F238E27FC236}">
                <a16:creationId xmlns:a16="http://schemas.microsoft.com/office/drawing/2014/main" id="{E7745026-45E1-514E-BA85-C65EB7022B8C}"/>
              </a:ext>
            </a:extLst>
          </p:cNvPr>
          <p:cNvSpPr txBox="1"/>
          <p:nvPr/>
        </p:nvSpPr>
        <p:spPr>
          <a:xfrm>
            <a:off x="370114" y="496613"/>
            <a:ext cx="10899844"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SPERIMENTAZIONE DEL MODELLO OPERATIVO:</a:t>
            </a:r>
          </a:p>
          <a:p>
            <a:pPr algn="ctr"/>
            <a:r>
              <a:rPr lang="it-IT" sz="2800" b="1" dirty="0">
                <a:solidFill>
                  <a:schemeClr val="accent1">
                    <a:lumMod val="75000"/>
                  </a:schemeClr>
                </a:solidFill>
                <a:latin typeface="Garamond" panose="02020404030301010803" pitchFamily="18" charset="0"/>
              </a:rPr>
              <a:t>LA MEDIAZIONE DEMANDATA</a:t>
            </a:r>
          </a:p>
        </p:txBody>
      </p:sp>
    </p:spTree>
    <p:extLst>
      <p:ext uri="{BB962C8B-B14F-4D97-AF65-F5344CB8AC3E}">
        <p14:creationId xmlns:p14="http://schemas.microsoft.com/office/powerpoint/2010/main" val="1592175669"/>
      </p:ext>
    </p:extLst>
  </p:cSld>
  <p:clrMapOvr>
    <a:masterClrMapping/>
  </p:clrMapOvr>
  <p:transition spd="slow">
    <p:wipe dir="d"/>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pic>
        <p:nvPicPr>
          <p:cNvPr id="5" name="Picture 1" descr="page7image6445152">
            <a:extLst>
              <a:ext uri="{FF2B5EF4-FFF2-40B4-BE49-F238E27FC236}">
                <a16:creationId xmlns:a16="http://schemas.microsoft.com/office/drawing/2014/main" id="{F26BDD61-B99F-21B1-0DF1-0E1D3CDDC9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4175" y="510121"/>
            <a:ext cx="1349506" cy="1013559"/>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con angoli arrotondati 5">
            <a:extLst>
              <a:ext uri="{FF2B5EF4-FFF2-40B4-BE49-F238E27FC236}">
                <a16:creationId xmlns:a16="http://schemas.microsoft.com/office/drawing/2014/main" id="{C5641972-E1F9-1083-19CB-0B2FAE788DA1}"/>
              </a:ext>
            </a:extLst>
          </p:cNvPr>
          <p:cNvSpPr/>
          <p:nvPr/>
        </p:nvSpPr>
        <p:spPr>
          <a:xfrm>
            <a:off x="990601" y="1575934"/>
            <a:ext cx="2560547" cy="1567723"/>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it-IT"/>
          </a:p>
        </p:txBody>
      </p:sp>
      <p:grpSp>
        <p:nvGrpSpPr>
          <p:cNvPr id="7" name="Gruppo 6">
            <a:extLst>
              <a:ext uri="{FF2B5EF4-FFF2-40B4-BE49-F238E27FC236}">
                <a16:creationId xmlns:a16="http://schemas.microsoft.com/office/drawing/2014/main" id="{808D3D43-7938-1F3B-6C6E-DD81E80EB041}"/>
              </a:ext>
            </a:extLst>
          </p:cNvPr>
          <p:cNvGrpSpPr/>
          <p:nvPr/>
        </p:nvGrpSpPr>
        <p:grpSpPr>
          <a:xfrm>
            <a:off x="1187145" y="1762651"/>
            <a:ext cx="2560547" cy="1567723"/>
            <a:chOff x="199021" y="755791"/>
            <a:chExt cx="1768896" cy="1123249"/>
          </a:xfrm>
        </p:grpSpPr>
        <p:sp>
          <p:nvSpPr>
            <p:cNvPr id="8" name="Rettangolo con angoli arrotondati 7">
              <a:extLst>
                <a:ext uri="{FF2B5EF4-FFF2-40B4-BE49-F238E27FC236}">
                  <a16:creationId xmlns:a16="http://schemas.microsoft.com/office/drawing/2014/main" id="{5E1F3732-418B-03B4-779C-3ECEACBB278F}"/>
                </a:ext>
              </a:extLst>
            </p:cNvPr>
            <p:cNvSpPr/>
            <p:nvPr/>
          </p:nvSpPr>
          <p:spPr>
            <a:xfrm>
              <a:off x="199021" y="755791"/>
              <a:ext cx="1768896" cy="1123249"/>
            </a:xfrm>
            <a:prstGeom prst="roundRect">
              <a:avLst>
                <a:gd name="adj" fmla="val 10000"/>
              </a:avLst>
            </a:prstGeom>
            <a:solidFill>
              <a:srgbClr val="FFD661"/>
            </a:solidFill>
          </p:spPr>
          <p:style>
            <a:lnRef idx="2">
              <a:schemeClr val="accent4">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it-IT"/>
            </a:p>
          </p:txBody>
        </p:sp>
        <p:sp>
          <p:nvSpPr>
            <p:cNvPr id="9" name="CasellaDiTesto 8">
              <a:extLst>
                <a:ext uri="{FF2B5EF4-FFF2-40B4-BE49-F238E27FC236}">
                  <a16:creationId xmlns:a16="http://schemas.microsoft.com/office/drawing/2014/main" id="{71751F1D-8752-3B35-AE3C-E2057C4650F4}"/>
                </a:ext>
              </a:extLst>
            </p:cNvPr>
            <p:cNvSpPr txBox="1"/>
            <p:nvPr/>
          </p:nvSpPr>
          <p:spPr>
            <a:xfrm>
              <a:off x="231920" y="788690"/>
              <a:ext cx="1703098" cy="105745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a:r>
                <a:rPr lang="it-IT" sz="2000" dirty="0">
                  <a:solidFill>
                    <a:schemeClr val="tx2">
                      <a:lumMod val="50000"/>
                    </a:schemeClr>
                  </a:solidFill>
                  <a:latin typeface="Garamond" panose="02020404030301010803" pitchFamily="18" charset="0"/>
                </a:rPr>
                <a:t>Selezione del ruolo del/dei giudici su cui avviare la sperimentazione</a:t>
              </a:r>
              <a:endParaRPr lang="it-IT" sz="2000" dirty="0">
                <a:solidFill>
                  <a:schemeClr val="tx2">
                    <a:lumMod val="50000"/>
                  </a:schemeClr>
                </a:solidFill>
              </a:endParaRPr>
            </a:p>
          </p:txBody>
        </p:sp>
      </p:grpSp>
      <p:sp>
        <p:nvSpPr>
          <p:cNvPr id="2" name="Rettangolo con angoli arrotondati 1">
            <a:extLst>
              <a:ext uri="{FF2B5EF4-FFF2-40B4-BE49-F238E27FC236}">
                <a16:creationId xmlns:a16="http://schemas.microsoft.com/office/drawing/2014/main" id="{C5390C3B-39BA-1D0F-83EF-EF4320FF2D34}"/>
              </a:ext>
            </a:extLst>
          </p:cNvPr>
          <p:cNvSpPr/>
          <p:nvPr/>
        </p:nvSpPr>
        <p:spPr>
          <a:xfrm>
            <a:off x="990601" y="3519034"/>
            <a:ext cx="2560547" cy="1567723"/>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it-IT"/>
          </a:p>
        </p:txBody>
      </p:sp>
      <p:grpSp>
        <p:nvGrpSpPr>
          <p:cNvPr id="10" name="Gruppo 9">
            <a:extLst>
              <a:ext uri="{FF2B5EF4-FFF2-40B4-BE49-F238E27FC236}">
                <a16:creationId xmlns:a16="http://schemas.microsoft.com/office/drawing/2014/main" id="{08AFE7D9-40A0-C909-4A70-ED7186E54DE0}"/>
              </a:ext>
            </a:extLst>
          </p:cNvPr>
          <p:cNvGrpSpPr/>
          <p:nvPr/>
        </p:nvGrpSpPr>
        <p:grpSpPr>
          <a:xfrm>
            <a:off x="1187145" y="3705751"/>
            <a:ext cx="2560547" cy="1567723"/>
            <a:chOff x="199021" y="755791"/>
            <a:chExt cx="1768896" cy="1123249"/>
          </a:xfrm>
        </p:grpSpPr>
        <p:sp>
          <p:nvSpPr>
            <p:cNvPr id="12" name="Rettangolo con angoli arrotondati 11">
              <a:extLst>
                <a:ext uri="{FF2B5EF4-FFF2-40B4-BE49-F238E27FC236}">
                  <a16:creationId xmlns:a16="http://schemas.microsoft.com/office/drawing/2014/main" id="{FBEDE7BE-F1B4-2A34-3E9C-1DE1F97FB417}"/>
                </a:ext>
              </a:extLst>
            </p:cNvPr>
            <p:cNvSpPr/>
            <p:nvPr/>
          </p:nvSpPr>
          <p:spPr>
            <a:xfrm>
              <a:off x="199021" y="755791"/>
              <a:ext cx="1768896" cy="1123249"/>
            </a:xfrm>
            <a:prstGeom prst="roundRect">
              <a:avLst>
                <a:gd name="adj" fmla="val 10000"/>
              </a:avLst>
            </a:prstGeom>
            <a:solidFill>
              <a:srgbClr val="FFD661"/>
            </a:solidFill>
          </p:spPr>
          <p:style>
            <a:lnRef idx="2">
              <a:schemeClr val="accent4">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it-IT"/>
            </a:p>
          </p:txBody>
        </p:sp>
        <p:sp>
          <p:nvSpPr>
            <p:cNvPr id="14" name="CasellaDiTesto 13">
              <a:extLst>
                <a:ext uri="{FF2B5EF4-FFF2-40B4-BE49-F238E27FC236}">
                  <a16:creationId xmlns:a16="http://schemas.microsoft.com/office/drawing/2014/main" id="{50E00BB3-7593-C245-4B45-8EAD12CFF4FA}"/>
                </a:ext>
              </a:extLst>
            </p:cNvPr>
            <p:cNvSpPr txBox="1"/>
            <p:nvPr/>
          </p:nvSpPr>
          <p:spPr>
            <a:xfrm>
              <a:off x="231920" y="788690"/>
              <a:ext cx="1703098" cy="105745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a:r>
                <a:rPr lang="it-IT" sz="2000" dirty="0" err="1">
                  <a:solidFill>
                    <a:schemeClr val="tx2">
                      <a:lumMod val="50000"/>
                    </a:schemeClr>
                  </a:solidFill>
                  <a:latin typeface="Garamond" panose="02020404030301010803" pitchFamily="18" charset="0"/>
                </a:rPr>
                <a:t>Attivita</a:t>
              </a:r>
              <a:r>
                <a:rPr lang="it-IT" sz="2000" dirty="0">
                  <a:solidFill>
                    <a:schemeClr val="tx2">
                      <a:lumMod val="50000"/>
                    </a:schemeClr>
                  </a:solidFill>
                  <a:latin typeface="Garamond" panose="02020404030301010803" pitchFamily="18" charset="0"/>
                </a:rPr>
                <a:t>̀ di affiancamento degli UPP al magistrato di riferimento</a:t>
              </a:r>
              <a:endParaRPr lang="it-IT" sz="2000" dirty="0">
                <a:solidFill>
                  <a:schemeClr val="tx2">
                    <a:lumMod val="50000"/>
                  </a:schemeClr>
                </a:solidFill>
              </a:endParaRPr>
            </a:p>
          </p:txBody>
        </p:sp>
      </p:grpSp>
      <p:sp>
        <p:nvSpPr>
          <p:cNvPr id="16" name="CasellaDiTesto 15">
            <a:extLst>
              <a:ext uri="{FF2B5EF4-FFF2-40B4-BE49-F238E27FC236}">
                <a16:creationId xmlns:a16="http://schemas.microsoft.com/office/drawing/2014/main" id="{D61E7C5E-14E2-2131-F9CE-AE90B474AE83}"/>
              </a:ext>
            </a:extLst>
          </p:cNvPr>
          <p:cNvSpPr txBox="1"/>
          <p:nvPr/>
        </p:nvSpPr>
        <p:spPr>
          <a:xfrm>
            <a:off x="4474817" y="1996680"/>
            <a:ext cx="6649997" cy="707886"/>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Individuazione di uno/due giudici per la sperimentazione, con priorità per i ruoli con arretrato ultra-biennale consistente</a:t>
            </a:r>
          </a:p>
        </p:txBody>
      </p:sp>
      <p:sp>
        <p:nvSpPr>
          <p:cNvPr id="18" name="Freccia a destra 17">
            <a:extLst>
              <a:ext uri="{FF2B5EF4-FFF2-40B4-BE49-F238E27FC236}">
                <a16:creationId xmlns:a16="http://schemas.microsoft.com/office/drawing/2014/main" id="{C7101847-C163-3B0F-92BE-E3D0EFF27EF8}"/>
              </a:ext>
            </a:extLst>
          </p:cNvPr>
          <p:cNvSpPr/>
          <p:nvPr/>
        </p:nvSpPr>
        <p:spPr>
          <a:xfrm>
            <a:off x="4134756" y="2082758"/>
            <a:ext cx="279400" cy="292100"/>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a:p>
        </p:txBody>
      </p:sp>
      <p:sp>
        <p:nvSpPr>
          <p:cNvPr id="20" name="CasellaDiTesto 19">
            <a:extLst>
              <a:ext uri="{FF2B5EF4-FFF2-40B4-BE49-F238E27FC236}">
                <a16:creationId xmlns:a16="http://schemas.microsoft.com/office/drawing/2014/main" id="{E15F62D8-2CE0-788A-1778-DA0FB978926D}"/>
              </a:ext>
            </a:extLst>
          </p:cNvPr>
          <p:cNvSpPr txBox="1"/>
          <p:nvPr/>
        </p:nvSpPr>
        <p:spPr>
          <a:xfrm>
            <a:off x="4474817" y="3650564"/>
            <a:ext cx="6649997" cy="400110"/>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L’attività di affiancamento dell’UPP interessa:</a:t>
            </a:r>
          </a:p>
        </p:txBody>
      </p:sp>
      <p:sp>
        <p:nvSpPr>
          <p:cNvPr id="21" name="Freccia a destra 20">
            <a:extLst>
              <a:ext uri="{FF2B5EF4-FFF2-40B4-BE49-F238E27FC236}">
                <a16:creationId xmlns:a16="http://schemas.microsoft.com/office/drawing/2014/main" id="{411E311F-EC31-AFAA-38FD-D6B34221E0F0}"/>
              </a:ext>
            </a:extLst>
          </p:cNvPr>
          <p:cNvSpPr/>
          <p:nvPr/>
        </p:nvSpPr>
        <p:spPr>
          <a:xfrm>
            <a:off x="4134756" y="3736642"/>
            <a:ext cx="279400" cy="292100"/>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a:p>
        </p:txBody>
      </p:sp>
      <p:sp>
        <p:nvSpPr>
          <p:cNvPr id="22" name="CasellaDiTesto 21">
            <a:extLst>
              <a:ext uri="{FF2B5EF4-FFF2-40B4-BE49-F238E27FC236}">
                <a16:creationId xmlns:a16="http://schemas.microsoft.com/office/drawing/2014/main" id="{201F1EDE-F292-58B8-B8CE-A58E65A80DC9}"/>
              </a:ext>
            </a:extLst>
          </p:cNvPr>
          <p:cNvSpPr txBox="1"/>
          <p:nvPr/>
        </p:nvSpPr>
        <p:spPr>
          <a:xfrm>
            <a:off x="4423418" y="4059679"/>
            <a:ext cx="6096000" cy="1200329"/>
          </a:xfrm>
          <a:prstGeom prst="rect">
            <a:avLst/>
          </a:prstGeom>
          <a:noFill/>
        </p:spPr>
        <p:txBody>
          <a:bodyPr wrap="square">
            <a:spAutoFit/>
          </a:bodyPr>
          <a:lstStyle/>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lo studio della causa</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la compilazione della scheda del processo</a:t>
            </a: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l’individuazione di indici di </a:t>
            </a:r>
            <a:r>
              <a:rPr lang="it-IT" dirty="0" err="1">
                <a:solidFill>
                  <a:schemeClr val="accent1">
                    <a:lumMod val="50000"/>
                  </a:schemeClr>
                </a:solidFill>
                <a:latin typeface="Garamond" panose="02020404030301010803" pitchFamily="18" charset="0"/>
              </a:rPr>
              <a:t>mediabilità</a:t>
            </a:r>
            <a:endParaRPr lang="it-IT" dirty="0">
              <a:solidFill>
                <a:schemeClr val="accent1">
                  <a:lumMod val="50000"/>
                </a:schemeClr>
              </a:solidFill>
              <a:latin typeface="Garamond" panose="02020404030301010803" pitchFamily="18" charset="0"/>
            </a:endParaRPr>
          </a:p>
          <a:p>
            <a:pPr marL="285750" indent="-285750">
              <a:buFont typeface="Arial" panose="020B0604020202020204" pitchFamily="34" charset="0"/>
              <a:buChar char="•"/>
            </a:pPr>
            <a:r>
              <a:rPr lang="it-IT" dirty="0">
                <a:solidFill>
                  <a:schemeClr val="accent1">
                    <a:lumMod val="50000"/>
                  </a:schemeClr>
                </a:solidFill>
                <a:latin typeface="Garamond" panose="02020404030301010803" pitchFamily="18" charset="0"/>
              </a:rPr>
              <a:t>la redazione di una proposta di invito alla mediazione</a:t>
            </a:r>
          </a:p>
        </p:txBody>
      </p:sp>
      <p:sp>
        <p:nvSpPr>
          <p:cNvPr id="23" name="CasellaDiTesto 22">
            <a:extLst>
              <a:ext uri="{FF2B5EF4-FFF2-40B4-BE49-F238E27FC236}">
                <a16:creationId xmlns:a16="http://schemas.microsoft.com/office/drawing/2014/main" id="{942E2ABF-57A2-8043-B760-C48F844F40B5}"/>
              </a:ext>
            </a:extLst>
          </p:cNvPr>
          <p:cNvSpPr txBox="1"/>
          <p:nvPr/>
        </p:nvSpPr>
        <p:spPr>
          <a:xfrm>
            <a:off x="370114" y="496613"/>
            <a:ext cx="10899844"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SPERIMENTAZIONE DEL MODELLO OPERATIVO:</a:t>
            </a:r>
          </a:p>
          <a:p>
            <a:pPr algn="ctr"/>
            <a:r>
              <a:rPr lang="it-IT" sz="2800" b="1" dirty="0">
                <a:solidFill>
                  <a:schemeClr val="accent1">
                    <a:lumMod val="75000"/>
                  </a:schemeClr>
                </a:solidFill>
                <a:latin typeface="Garamond" panose="02020404030301010803" pitchFamily="18" charset="0"/>
              </a:rPr>
              <a:t>LA MEDIAZIONE DEMANDATA</a:t>
            </a:r>
          </a:p>
        </p:txBody>
      </p:sp>
    </p:spTree>
    <p:extLst>
      <p:ext uri="{BB962C8B-B14F-4D97-AF65-F5344CB8AC3E}">
        <p14:creationId xmlns:p14="http://schemas.microsoft.com/office/powerpoint/2010/main" val="2789389955"/>
      </p:ext>
    </p:extLst>
  </p:cSld>
  <p:clrMapOvr>
    <a:masterClrMapping/>
  </p:clrMapOvr>
  <p:transition spd="slow">
    <p:wipe dir="d"/>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544074" y="550850"/>
            <a:ext cx="10899844" cy="523220"/>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DATABASE GIURISPRUDENZIALE</a:t>
            </a:r>
          </a:p>
        </p:txBody>
      </p:sp>
      <p:sp>
        <p:nvSpPr>
          <p:cNvPr id="16" name="CasellaDiTesto 15">
            <a:extLst>
              <a:ext uri="{FF2B5EF4-FFF2-40B4-BE49-F238E27FC236}">
                <a16:creationId xmlns:a16="http://schemas.microsoft.com/office/drawing/2014/main" id="{D61E7C5E-14E2-2131-F9CE-AE90B474AE83}"/>
              </a:ext>
            </a:extLst>
          </p:cNvPr>
          <p:cNvSpPr txBox="1"/>
          <p:nvPr/>
        </p:nvSpPr>
        <p:spPr>
          <a:xfrm>
            <a:off x="2025777" y="1444909"/>
            <a:ext cx="8083423" cy="1785104"/>
          </a:xfrm>
          <a:prstGeom prst="rect">
            <a:avLst/>
          </a:prstGeom>
          <a:noFill/>
        </p:spPr>
        <p:txBody>
          <a:bodyPr wrap="square">
            <a:spAutoFit/>
          </a:bodyPr>
          <a:lstStyle/>
          <a:p>
            <a:r>
              <a:rPr lang="it-IT" sz="2200" dirty="0">
                <a:solidFill>
                  <a:schemeClr val="accent1">
                    <a:lumMod val="50000"/>
                  </a:schemeClr>
                </a:solidFill>
                <a:latin typeface="Garamond" panose="02020404030301010803" pitchFamily="18" charset="0"/>
              </a:rPr>
              <a:t>Predisposizione di un database, interamente digitalizzato, contenente tutte le sentenze e i provvedimenti della Corte distrettuale per esteso, consultabili attraverso due criteri concorrenti: </a:t>
            </a:r>
          </a:p>
          <a:p>
            <a:pPr marL="342900" indent="-342900">
              <a:buFont typeface="Arial" panose="020B0604020202020204" pitchFamily="34" charset="0"/>
              <a:buChar char="•"/>
            </a:pPr>
            <a:r>
              <a:rPr lang="it-IT" sz="2200" dirty="0">
                <a:solidFill>
                  <a:schemeClr val="accent1">
                    <a:lumMod val="50000"/>
                  </a:schemeClr>
                </a:solidFill>
                <a:latin typeface="Garamond" panose="02020404030301010803" pitchFamily="18" charset="0"/>
              </a:rPr>
              <a:t>i codici oggetto</a:t>
            </a:r>
          </a:p>
          <a:p>
            <a:pPr marL="342900" indent="-342900">
              <a:buFont typeface="Arial" panose="020B0604020202020204" pitchFamily="34" charset="0"/>
              <a:buChar char="•"/>
            </a:pPr>
            <a:r>
              <a:rPr lang="it-IT" sz="2200" dirty="0">
                <a:solidFill>
                  <a:schemeClr val="accent1">
                    <a:lumMod val="50000"/>
                  </a:schemeClr>
                </a:solidFill>
                <a:latin typeface="Garamond" panose="02020404030301010803" pitchFamily="18" charset="0"/>
              </a:rPr>
              <a:t>le parole chiave</a:t>
            </a:r>
          </a:p>
        </p:txBody>
      </p:sp>
      <p:sp>
        <p:nvSpPr>
          <p:cNvPr id="20" name="CasellaDiTesto 19">
            <a:extLst>
              <a:ext uri="{FF2B5EF4-FFF2-40B4-BE49-F238E27FC236}">
                <a16:creationId xmlns:a16="http://schemas.microsoft.com/office/drawing/2014/main" id="{E15F62D8-2CE0-788A-1778-DA0FB978926D}"/>
              </a:ext>
            </a:extLst>
          </p:cNvPr>
          <p:cNvSpPr txBox="1"/>
          <p:nvPr/>
        </p:nvSpPr>
        <p:spPr>
          <a:xfrm>
            <a:off x="4423418" y="3758020"/>
            <a:ext cx="6649997" cy="400110"/>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raccolta e anonimizzazione dei provvedimenti</a:t>
            </a:r>
          </a:p>
        </p:txBody>
      </p:sp>
      <p:graphicFrame>
        <p:nvGraphicFramePr>
          <p:cNvPr id="23" name="Segnaposto contenuto 3">
            <a:extLst>
              <a:ext uri="{FF2B5EF4-FFF2-40B4-BE49-F238E27FC236}">
                <a16:creationId xmlns:a16="http://schemas.microsoft.com/office/drawing/2014/main" id="{D3FE0778-5334-2ABF-9C0B-F090DDC875E4}"/>
              </a:ext>
            </a:extLst>
          </p:cNvPr>
          <p:cNvGraphicFramePr>
            <a:graphicFrameLocks/>
          </p:cNvGraphicFramePr>
          <p:nvPr>
            <p:extLst>
              <p:ext uri="{D42A27DB-BD31-4B8C-83A1-F6EECF244321}">
                <p14:modId xmlns:p14="http://schemas.microsoft.com/office/powerpoint/2010/main" val="775459526"/>
              </p:ext>
            </p:extLst>
          </p:nvPr>
        </p:nvGraphicFramePr>
        <p:xfrm>
          <a:off x="9872378" y="176246"/>
          <a:ext cx="1723814" cy="1501488"/>
        </p:xfrm>
        <a:graphic>
          <a:graphicData uri="http://schemas.openxmlformats.org/drawingml/2006/chart">
            <c:chart xmlns:c="http://schemas.openxmlformats.org/drawingml/2006/chart" xmlns:r="http://schemas.openxmlformats.org/officeDocument/2006/relationships" r:id="rId4"/>
          </a:graphicData>
        </a:graphic>
      </p:graphicFrame>
      <p:sp>
        <p:nvSpPr>
          <p:cNvPr id="24" name="Freccia a destra 23">
            <a:extLst>
              <a:ext uri="{FF2B5EF4-FFF2-40B4-BE49-F238E27FC236}">
                <a16:creationId xmlns:a16="http://schemas.microsoft.com/office/drawing/2014/main" id="{8FC5DC61-B6B4-7607-0E86-BA4C1731EBB2}"/>
              </a:ext>
            </a:extLst>
          </p:cNvPr>
          <p:cNvSpPr/>
          <p:nvPr/>
        </p:nvSpPr>
        <p:spPr>
          <a:xfrm>
            <a:off x="2303556" y="3759635"/>
            <a:ext cx="1687000" cy="400110"/>
          </a:xfrm>
          <a:prstGeom prst="rightArrow">
            <a:avLst>
              <a:gd name="adj1" fmla="val 100000"/>
              <a:gd name="adj2" fmla="val 50000"/>
            </a:avLst>
          </a:prstGeom>
          <a:solidFill>
            <a:srgbClr val="FFD6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rgbClr val="002060"/>
                </a:solidFill>
                <a:latin typeface="Garamond" panose="02020404030301010803" pitchFamily="18" charset="0"/>
              </a:rPr>
              <a:t>I fase</a:t>
            </a:r>
          </a:p>
        </p:txBody>
      </p:sp>
      <p:sp>
        <p:nvSpPr>
          <p:cNvPr id="25" name="CasellaDiTesto 24">
            <a:extLst>
              <a:ext uri="{FF2B5EF4-FFF2-40B4-BE49-F238E27FC236}">
                <a16:creationId xmlns:a16="http://schemas.microsoft.com/office/drawing/2014/main" id="{ED8FD8FD-83EC-53E1-9603-262C14A4AC8F}"/>
              </a:ext>
            </a:extLst>
          </p:cNvPr>
          <p:cNvSpPr txBox="1"/>
          <p:nvPr/>
        </p:nvSpPr>
        <p:spPr>
          <a:xfrm>
            <a:off x="4423418" y="4704530"/>
            <a:ext cx="6649997" cy="400110"/>
          </a:xfrm>
          <a:prstGeom prst="rect">
            <a:avLst/>
          </a:prstGeom>
          <a:noFill/>
        </p:spPr>
        <p:txBody>
          <a:bodyPr wrap="square">
            <a:spAutoFit/>
          </a:bodyPr>
          <a:lstStyle/>
          <a:p>
            <a:r>
              <a:rPr lang="it-IT" sz="2000" dirty="0">
                <a:solidFill>
                  <a:schemeClr val="accent1">
                    <a:lumMod val="50000"/>
                  </a:schemeClr>
                </a:solidFill>
                <a:latin typeface="Garamond" panose="02020404030301010803" pitchFamily="18" charset="0"/>
              </a:rPr>
              <a:t>creazione del database informatico</a:t>
            </a:r>
          </a:p>
        </p:txBody>
      </p:sp>
      <p:sp>
        <p:nvSpPr>
          <p:cNvPr id="26" name="Freccia a destra 25">
            <a:extLst>
              <a:ext uri="{FF2B5EF4-FFF2-40B4-BE49-F238E27FC236}">
                <a16:creationId xmlns:a16="http://schemas.microsoft.com/office/drawing/2014/main" id="{DDC77547-5558-E596-CD1A-217F20B3A958}"/>
              </a:ext>
            </a:extLst>
          </p:cNvPr>
          <p:cNvSpPr/>
          <p:nvPr/>
        </p:nvSpPr>
        <p:spPr>
          <a:xfrm>
            <a:off x="2303556" y="4704530"/>
            <a:ext cx="1687000" cy="400110"/>
          </a:xfrm>
          <a:prstGeom prst="rightArrow">
            <a:avLst>
              <a:gd name="adj1" fmla="val 100000"/>
              <a:gd name="adj2" fmla="val 50000"/>
            </a:avLst>
          </a:prstGeom>
          <a:solidFill>
            <a:srgbClr val="FFD6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solidFill>
                  <a:srgbClr val="002060"/>
                </a:solidFill>
                <a:latin typeface="Garamond" panose="02020404030301010803" pitchFamily="18" charset="0"/>
              </a:rPr>
              <a:t>II fase</a:t>
            </a:r>
          </a:p>
        </p:txBody>
      </p:sp>
    </p:spTree>
    <p:extLst>
      <p:ext uri="{BB962C8B-B14F-4D97-AF65-F5344CB8AC3E}">
        <p14:creationId xmlns:p14="http://schemas.microsoft.com/office/powerpoint/2010/main" val="4219322995"/>
      </p:ext>
    </p:extLst>
  </p:cSld>
  <p:clrMapOvr>
    <a:masterClrMapping/>
  </p:clrMapOvr>
  <p:transition spd="slow">
    <p:wipe dir="d"/>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A297797-5C89-4791-8204-AB071FA1FB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569BBA9B-8F4E-4D2B-BEFA-41A475443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851012D1-8033-40B1-9EC0-91390FFC7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Rectangle 16">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80943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D291F021-C45C-4D44-A2B8-A789E386CC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3444"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a:extLst>
              <a:ext uri="{FF2B5EF4-FFF2-40B4-BE49-F238E27FC236}">
                <a16:creationId xmlns:a16="http://schemas.microsoft.com/office/drawing/2014/main" id="{BD706BA7-2C63-4E02-240A-CFBFE4D4EE89}"/>
              </a:ext>
            </a:extLst>
          </p:cNvPr>
          <p:cNvPicPr>
            <a:picLocks noChangeAspect="1"/>
          </p:cNvPicPr>
          <p:nvPr/>
        </p:nvPicPr>
        <p:blipFill rotWithShape="1">
          <a:blip r:embed="rId3"/>
          <a:srcRect b="7499"/>
          <a:stretch/>
        </p:blipFill>
        <p:spPr>
          <a:xfrm>
            <a:off x="200718" y="5872431"/>
            <a:ext cx="1933511" cy="834244"/>
          </a:xfrm>
          <a:prstGeom prst="rect">
            <a:avLst/>
          </a:prstGeom>
        </p:spPr>
      </p:pic>
      <p:sp>
        <p:nvSpPr>
          <p:cNvPr id="4" name="CasellaDiTesto 3">
            <a:extLst>
              <a:ext uri="{FF2B5EF4-FFF2-40B4-BE49-F238E27FC236}">
                <a16:creationId xmlns:a16="http://schemas.microsoft.com/office/drawing/2014/main" id="{692A948A-4BAD-2C3B-93B6-3932C44F4ED1}"/>
              </a:ext>
            </a:extLst>
          </p:cNvPr>
          <p:cNvSpPr txBox="1"/>
          <p:nvPr/>
        </p:nvSpPr>
        <p:spPr>
          <a:xfrm>
            <a:off x="440279" y="898792"/>
            <a:ext cx="6318739" cy="954107"/>
          </a:xfrm>
          <a:prstGeom prst="rect">
            <a:avLst/>
          </a:prstGeom>
          <a:noFill/>
        </p:spPr>
        <p:txBody>
          <a:bodyPr wrap="square" rtlCol="0">
            <a:spAutoFit/>
          </a:bodyPr>
          <a:lstStyle/>
          <a:p>
            <a:pPr algn="ctr"/>
            <a:r>
              <a:rPr lang="it-IT" sz="2800" b="1" dirty="0">
                <a:solidFill>
                  <a:schemeClr val="accent1">
                    <a:lumMod val="75000"/>
                  </a:schemeClr>
                </a:solidFill>
                <a:latin typeface="Garamond" panose="02020404030301010803" pitchFamily="18" charset="0"/>
              </a:rPr>
              <a:t>UNIFORMAZIONE DELLA </a:t>
            </a:r>
          </a:p>
          <a:p>
            <a:pPr algn="ctr"/>
            <a:r>
              <a:rPr lang="it-IT" sz="2800" b="1" dirty="0">
                <a:solidFill>
                  <a:schemeClr val="accent1">
                    <a:lumMod val="75000"/>
                  </a:schemeClr>
                </a:solidFill>
                <a:latin typeface="Garamond" panose="02020404030301010803" pitchFamily="18" charset="0"/>
              </a:rPr>
              <a:t>MODULISTICA PENALE</a:t>
            </a:r>
          </a:p>
        </p:txBody>
      </p:sp>
      <p:sp>
        <p:nvSpPr>
          <p:cNvPr id="16" name="CasellaDiTesto 15">
            <a:extLst>
              <a:ext uri="{FF2B5EF4-FFF2-40B4-BE49-F238E27FC236}">
                <a16:creationId xmlns:a16="http://schemas.microsoft.com/office/drawing/2014/main" id="{D61E7C5E-14E2-2131-F9CE-AE90B474AE83}"/>
              </a:ext>
            </a:extLst>
          </p:cNvPr>
          <p:cNvSpPr txBox="1"/>
          <p:nvPr/>
        </p:nvSpPr>
        <p:spPr>
          <a:xfrm>
            <a:off x="1747044" y="2843785"/>
            <a:ext cx="4269164" cy="1446550"/>
          </a:xfrm>
          <a:prstGeom prst="rect">
            <a:avLst/>
          </a:prstGeom>
          <a:noFill/>
        </p:spPr>
        <p:txBody>
          <a:bodyPr wrap="square">
            <a:spAutoFit/>
          </a:bodyPr>
          <a:lstStyle/>
          <a:p>
            <a:r>
              <a:rPr lang="it-IT" sz="2200" dirty="0">
                <a:solidFill>
                  <a:schemeClr val="accent1">
                    <a:lumMod val="50000"/>
                  </a:schemeClr>
                </a:solidFill>
                <a:latin typeface="Garamond" panose="02020404030301010803" pitchFamily="18" charset="0"/>
              </a:rPr>
              <a:t>Elaborazione di format chiari, sintetici, completi e comuni alla prima e alla seconda sezione della Corte d’Appello di Brescia</a:t>
            </a:r>
          </a:p>
        </p:txBody>
      </p:sp>
      <p:pic>
        <p:nvPicPr>
          <p:cNvPr id="10" name="Immagine 9">
            <a:extLst>
              <a:ext uri="{FF2B5EF4-FFF2-40B4-BE49-F238E27FC236}">
                <a16:creationId xmlns:a16="http://schemas.microsoft.com/office/drawing/2014/main" id="{A55EF72C-96C8-8522-3F7C-7934530F9DD1}"/>
              </a:ext>
            </a:extLst>
          </p:cNvPr>
          <p:cNvPicPr>
            <a:picLocks noChangeAspect="1"/>
          </p:cNvPicPr>
          <p:nvPr/>
        </p:nvPicPr>
        <p:blipFill>
          <a:blip r:embed="rId4"/>
          <a:stretch>
            <a:fillRect/>
          </a:stretch>
        </p:blipFill>
        <p:spPr>
          <a:xfrm>
            <a:off x="6311866" y="31017"/>
            <a:ext cx="5080204" cy="6459913"/>
          </a:xfrm>
          <a:prstGeom prst="rect">
            <a:avLst/>
          </a:prstGeom>
        </p:spPr>
      </p:pic>
      <p:pic>
        <p:nvPicPr>
          <p:cNvPr id="12" name="Elemento grafico 6" descr="Blog contorno">
            <a:extLst>
              <a:ext uri="{FF2B5EF4-FFF2-40B4-BE49-F238E27FC236}">
                <a16:creationId xmlns:a16="http://schemas.microsoft.com/office/drawing/2014/main" id="{BA38BB1C-B3B0-86E1-BA55-8B01EB7A5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38" y="3177137"/>
            <a:ext cx="914397" cy="914406"/>
          </a:xfrm>
          <a:prstGeom prst="rect">
            <a:avLst/>
          </a:prstGeom>
        </p:spPr>
      </p:pic>
    </p:spTree>
    <p:extLst>
      <p:ext uri="{BB962C8B-B14F-4D97-AF65-F5344CB8AC3E}">
        <p14:creationId xmlns:p14="http://schemas.microsoft.com/office/powerpoint/2010/main" val="1729079422"/>
      </p:ext>
    </p:extLst>
  </p:cSld>
  <p:clrMapOvr>
    <a:masterClrMapping/>
  </p:clrMapOvr>
  <p:transition spd="slow">
    <p:wipe dir="d"/>
  </p:transition>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C2BED075D094D47BEED1432A078DA6D" ma:contentTypeVersion="13" ma:contentTypeDescription="Creare un nuovo documento." ma:contentTypeScope="" ma:versionID="f3cbd1be3cf80f9eb7a1eab8f663d263">
  <xsd:schema xmlns:xsd="http://www.w3.org/2001/XMLSchema" xmlns:xs="http://www.w3.org/2001/XMLSchema" xmlns:p="http://schemas.microsoft.com/office/2006/metadata/properties" xmlns:ns2="e51b996e-8e65-4322-ab1b-b6986186a920" xmlns:ns3="d9027789-733c-4c69-9658-3261ad6a2ebe" targetNamespace="http://schemas.microsoft.com/office/2006/metadata/properties" ma:root="true" ma:fieldsID="132414a1fc5ad5f9535c9b5d22d52284" ns2:_="" ns3:_="">
    <xsd:import namespace="e51b996e-8e65-4322-ab1b-b6986186a920"/>
    <xsd:import namespace="d9027789-733c-4c69-9658-3261ad6a2eb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1b996e-8e65-4322-ab1b-b6986186a9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Tag immagine" ma:readOnly="false" ma:fieldId="{5cf76f15-5ced-4ddc-b409-7134ff3c332f}" ma:taxonomyMulti="true" ma:sspId="b96d6b56-9229-47fc-a629-c3c0cfd3ea3e"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9027789-733c-4c69-9658-3261ad6a2ebe"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1f769226-c558-4de1-8254-a74a995603fc}" ma:internalName="TaxCatchAll" ma:showField="CatchAllData" ma:web="d9027789-733c-4c69-9658-3261ad6a2eb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3320A5-ACED-4277-8F76-CC6327526220}"/>
</file>

<file path=customXml/itemProps2.xml><?xml version="1.0" encoding="utf-8"?>
<ds:datastoreItem xmlns:ds="http://schemas.openxmlformats.org/officeDocument/2006/customXml" ds:itemID="{9BF55CB8-78F3-4EB4-A606-4322619622DC}"/>
</file>

<file path=docProps/app.xml><?xml version="1.0" encoding="utf-8"?>
<Properties xmlns="http://schemas.openxmlformats.org/officeDocument/2006/extended-properties" xmlns:vt="http://schemas.openxmlformats.org/officeDocument/2006/docPropsVTypes">
  <Template>Office 2013 - 2022 Theme</Template>
  <TotalTime>2627</TotalTime>
  <Words>4690</Words>
  <Application>Microsoft Office PowerPoint</Application>
  <PresentationFormat>Widescreen</PresentationFormat>
  <Paragraphs>334</Paragraphs>
  <Slides>27</Slides>
  <Notes>21</Notes>
  <HiddenSlides>0</HiddenSlides>
  <MMClips>1</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27</vt:i4>
      </vt:variant>
    </vt:vector>
  </HeadingPairs>
  <TitlesOfParts>
    <vt:vector size="34" baseType="lpstr">
      <vt:lpstr>Arial</vt:lpstr>
      <vt:lpstr>Calibri</vt:lpstr>
      <vt:lpstr>Calibri Light</vt:lpstr>
      <vt:lpstr>Comfortaa</vt:lpstr>
      <vt:lpstr>Courier New</vt:lpstr>
      <vt:lpstr>Garamond</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Progetto Next Generation UPP</dc:title>
  <dc:creator>MIGLIORATI CHIARA</dc:creator>
  <cp:lastModifiedBy>Emma Rolfi</cp:lastModifiedBy>
  <cp:revision>53</cp:revision>
  <dcterms:created xsi:type="dcterms:W3CDTF">2023-01-24T12:43:45Z</dcterms:created>
  <dcterms:modified xsi:type="dcterms:W3CDTF">2023-09-12T13:16:55Z</dcterms:modified>
</cp:coreProperties>
</file>