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PPIj4RqRiBiI3aVIAbuaJjWXH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496"/>
    <a:srgbClr val="1A2E52"/>
    <a:srgbClr val="1F5EB1"/>
    <a:srgbClr val="1A4D93"/>
    <a:srgbClr val="8BC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Il progetto, iniziato con la mappatura delle procedure presso tre uffici del Tribunale e della Corte di Brescia ha fatto emergere come obiettivi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innanzitutto, la necessità di monitorare in modo automatico la presenza di ritardi nello svolgimento delle pratiche;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automatizzare le fasi che richiedono all’addetto di ripetere la stessa sequenza di azioni ottenendo così un risparmio di tempo ed evitando il problema di incoerenze ed errori;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ottenere statistiche in tempo reale;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e infine migliorare la tracciabilità del fascicolo fornendo un accesso centralizzato ai dati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Abbiamo preparato un breve video per mostrare le principali funzioni dell’applicativo web realizzato.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Dopo aver effettuato la login il sistema presenta la lista dei fascicoli in lavorazione.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In questo caso abbiamo usato un utente dell’ufficio esecuzioni penali e quindi troviamo oltre ai dati generali del fascicolo tutta una serie di campi relativi alla registrazione delle date delle comunicazioni da effettuare per ogni imputato.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La prima funzionalità introdotta riguarda la verifica della data di irrevocabilità, a cui si accede tramite l’icona a forma di calendario vicina alla data. 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Al click sull’icona si apre una finestra in cui sono presenti 3 casistiche, si seleziona quella corretta e il sistema calcola in automatico la data di irrevocabilità.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L’addetto clicca il pulsante verifica e il sistema fornisce un feedback, in questo caso la data non era stata inserita e viene richiesto come procedere.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Un’altra funzione riguarda le comunicazioni, per ogni imputato abbiamo un’icona a forma di stampante che apre una finestra in cui l’addetto seleziona il formato pdf o email, seleziona quali comunicazioni sono necessarie e il numero di copie.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Nel caso si debbano stampare, viene creato un pdf unico contenente tutte le comunicazioni selezionate, nel numero di copie indicato, e queste sono compilate con i dati inseriti nel fascicolo e i dati dell’addetto.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Nel caso delle mail, viene aperta in outlook una bozza per ogni comunicazione con tutti i dati compilati esattamente come nel pdf e l’addetto deve solo aggiungere allegati e destinatario nel caso non sia quello prestabilito.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Passando a un addetto dell’ufficio spese di giustizia, la sezione dei fascicoli attivi presenta invece un insieme di campi necessari per identificare la categoria della spesa e i diversi importi.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L’inserimento di alcuni datibè necessario non solo per popolare la sezione statistiche ma anche per la gestione automatica dello stato del fascicolo.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Al momento sono state implementate 3 statistiche, ognuna ha un filtro relativo allo stato in cui si trova il fascicolo, in questo modo posso scegliere di vedere il quadro complessivo o solo i fascicoli in un determinato stato.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Statistiche simili sono presenti anche nella vista delle esecuzioni penali.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100">
                <a:latin typeface="Arial"/>
                <a:ea typeface="Arial"/>
                <a:cs typeface="Arial"/>
                <a:sym typeface="Arial"/>
              </a:rPr>
              <a:t>Infine, per monitorare i ritardi è presente un’icona rossa visibile in tutte le schermate che al click mostra l’elenco di tutti i fascicoli che si trovano fermi da più di 60 giorni in un determinato stato.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100" dirty="0">
                <a:latin typeface="Arial"/>
                <a:ea typeface="Arial"/>
                <a:cs typeface="Arial"/>
                <a:sym typeface="Arial"/>
              </a:rPr>
              <a:t>La fase di validazione è stata effettuata mediante il confronto di alcuni indicatori, come il tempo impiegato e numero di click, ovvero l’interazione con il sistema. 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1100" dirty="0">
                <a:latin typeface="Arial"/>
                <a:ea typeface="Arial"/>
                <a:cs typeface="Arial"/>
                <a:sym typeface="Arial"/>
              </a:rPr>
              <a:t>Questi indicatori sono stati rilevati sia per le pratiche lavorative attualmente svolte attraverso fogli Excel, sia per il nuovo sistema sviluppato, e sono stati confrontati per ottenere dei risultati quantitativi del miglioramento ottenuto.</a:t>
            </a:r>
            <a:endParaRPr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descr="Immagine che contiene testo, schermata, Carattere, software"/>
          <p:cNvPicPr preferRelativeResize="0"/>
          <p:nvPr/>
        </p:nvPicPr>
        <p:blipFill rotWithShape="1">
          <a:blip r:embed="rId3">
            <a:alphaModFix/>
          </a:blip>
          <a:srcRect b="1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B5399"/>
            </a:gs>
            <a:gs pos="89000">
              <a:srgbClr val="16162E"/>
            </a:gs>
            <a:gs pos="100000">
              <a:srgbClr val="16162E"/>
            </a:gs>
          </a:gsLst>
          <a:lin ang="2700000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747333" y="5597812"/>
            <a:ext cx="911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UNIVERSITÀ DEGLI STUDI DI BRESCIA, Dipartimento di Ingegneria dell’Informazione 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581911" y="3705931"/>
            <a:ext cx="8988553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i="0" u="none" strike="noStrike" cap="none" dirty="0" err="1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Devis</a:t>
            </a:r>
            <a:r>
              <a:rPr lang="it-IT" sz="2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Bianchini - Daniela Fogli - Letizia Iemmolo - </a:t>
            </a:r>
            <a:r>
              <a:rPr lang="it-IT" sz="2800" i="0" u="sng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Paola Magrino</a:t>
            </a:r>
            <a:r>
              <a:rPr lang="it-IT" sz="2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- </a:t>
            </a:r>
            <a:r>
              <a:rPr lang="it-IT" sz="2800" i="0" u="none" strike="noStrike" cap="none" dirty="0" err="1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Anisa</a:t>
            </a:r>
            <a:r>
              <a:rPr lang="it-IT" sz="2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Rula – Marina Zanella</a:t>
            </a:r>
            <a:endParaRPr sz="2800" i="0" u="none" strike="noStrike" cap="none" dirty="0">
              <a:solidFill>
                <a:schemeClr val="lt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 dirty="0">
              <a:solidFill>
                <a:schemeClr val="lt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Lavoro svolto presso la Corte d’Appello e il Tribunale di Brescia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94975" y="798250"/>
            <a:ext cx="120156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PROGETTO PILOTA </a:t>
            </a:r>
            <a:b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</a:br>
            <a: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SUL CONTROLLO DI GESTIONE </a:t>
            </a:r>
            <a:b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</a:br>
            <a: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DELLE ESECUZIONI PENALI E DELLE </a:t>
            </a:r>
            <a:b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</a:br>
            <a:r>
              <a:rPr lang="it-IT" sz="40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SPESE DI GIUSTIZIA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0">
                <a:srgbClr val="1A4D93"/>
              </a:gs>
              <a:gs pos="22000">
                <a:srgbClr val="1A4D93"/>
              </a:gs>
              <a:gs pos="96000">
                <a:srgbClr val="191A33"/>
              </a:gs>
              <a:gs pos="100000">
                <a:srgbClr val="191A3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" name="Google Shape;103;p19"/>
          <p:cNvGrpSpPr/>
          <p:nvPr/>
        </p:nvGrpSpPr>
        <p:grpSpPr>
          <a:xfrm>
            <a:off x="4978577" y="1709944"/>
            <a:ext cx="3953917" cy="3953917"/>
            <a:chOff x="3018304" y="1378094"/>
            <a:chExt cx="3096667" cy="3096667"/>
          </a:xfrm>
        </p:grpSpPr>
        <p:sp>
          <p:nvSpPr>
            <p:cNvPr id="104" name="Google Shape;104;p19"/>
            <p:cNvSpPr/>
            <p:nvPr/>
          </p:nvSpPr>
          <p:spPr>
            <a:xfrm rot="8261054">
              <a:off x="3018304" y="1378094"/>
              <a:ext cx="3096667" cy="3096667"/>
            </a:xfrm>
            <a:prstGeom prst="blockArc">
              <a:avLst>
                <a:gd name="adj1" fmla="val 12844453"/>
                <a:gd name="adj2" fmla="val 16226960"/>
                <a:gd name="adj3" fmla="val 8671"/>
              </a:avLst>
            </a:prstGeom>
            <a:solidFill>
              <a:srgbClr val="2F54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9"/>
            <p:cNvSpPr/>
            <p:nvPr/>
          </p:nvSpPr>
          <p:spPr>
            <a:xfrm rot="-2567948">
              <a:off x="3018304" y="1378094"/>
              <a:ext cx="3096667" cy="3096667"/>
            </a:xfrm>
            <a:prstGeom prst="blockArc">
              <a:avLst>
                <a:gd name="adj1" fmla="val 10501722"/>
                <a:gd name="adj2" fmla="val 13996043"/>
                <a:gd name="adj3" fmla="val 9379"/>
              </a:avLst>
            </a:prstGeom>
            <a:solidFill>
              <a:srgbClr val="BBD6EE"/>
            </a:solidFill>
            <a:ln w="25400" cap="flat" cmpd="sng">
              <a:solidFill>
                <a:srgbClr val="BBD6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 rot="5400000">
              <a:off x="3018304" y="1378094"/>
              <a:ext cx="3096667" cy="3096667"/>
            </a:xfrm>
            <a:prstGeom prst="blockArc">
              <a:avLst>
                <a:gd name="adj1" fmla="val 10783276"/>
                <a:gd name="adj2" fmla="val 15587134"/>
                <a:gd name="adj3" fmla="val 8843"/>
              </a:avLst>
            </a:prstGeom>
            <a:solidFill>
              <a:srgbClr val="2E7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 rot="2854464">
              <a:off x="3018304" y="1378094"/>
              <a:ext cx="3096667" cy="3096667"/>
            </a:xfrm>
            <a:prstGeom prst="blockArc">
              <a:avLst>
                <a:gd name="adj1" fmla="val 8737954"/>
                <a:gd name="adj2" fmla="val 13185303"/>
                <a:gd name="adj3" fmla="val 9026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10" name="Google Shape;110;p19"/>
          <p:cNvCxnSpPr/>
          <p:nvPr/>
        </p:nvCxnSpPr>
        <p:spPr>
          <a:xfrm rot="10800000" flipH="1">
            <a:off x="8754708" y="2262979"/>
            <a:ext cx="759497" cy="224651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" name="Google Shape;111;p19"/>
          <p:cNvSpPr/>
          <p:nvPr/>
        </p:nvSpPr>
        <p:spPr>
          <a:xfrm flipH="1">
            <a:off x="3952155" y="4200890"/>
            <a:ext cx="952195" cy="188938"/>
          </a:xfrm>
          <a:custGeom>
            <a:avLst/>
            <a:gdLst/>
            <a:ahLst/>
            <a:cxnLst/>
            <a:rect l="l" t="t" r="r" b="b"/>
            <a:pathLst>
              <a:path w="670560" h="137160" extrusionOk="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9"/>
          <p:cNvCxnSpPr/>
          <p:nvPr/>
        </p:nvCxnSpPr>
        <p:spPr>
          <a:xfrm rot="10800000">
            <a:off x="4494847" y="2307109"/>
            <a:ext cx="709069" cy="134165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3" name="Google Shape;113;p19"/>
          <p:cNvSpPr/>
          <p:nvPr/>
        </p:nvSpPr>
        <p:spPr>
          <a:xfrm>
            <a:off x="9043288" y="4200988"/>
            <a:ext cx="1196147" cy="188840"/>
          </a:xfrm>
          <a:custGeom>
            <a:avLst/>
            <a:gdLst/>
            <a:ahLst/>
            <a:cxnLst/>
            <a:rect l="l" t="t" r="r" b="b"/>
            <a:pathLst>
              <a:path w="670560" h="137160" extrusionOk="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9"/>
          <p:cNvGrpSpPr/>
          <p:nvPr/>
        </p:nvGrpSpPr>
        <p:grpSpPr>
          <a:xfrm>
            <a:off x="5795814" y="2442388"/>
            <a:ext cx="2231630" cy="1758502"/>
            <a:chOff x="4477201" y="3209349"/>
            <a:chExt cx="1130718" cy="807495"/>
          </a:xfrm>
        </p:grpSpPr>
        <p:grpSp>
          <p:nvGrpSpPr>
            <p:cNvPr id="115" name="Google Shape;115;p19"/>
            <p:cNvGrpSpPr/>
            <p:nvPr/>
          </p:nvGrpSpPr>
          <p:grpSpPr>
            <a:xfrm>
              <a:off x="5122819" y="3642094"/>
              <a:ext cx="485100" cy="374700"/>
              <a:chOff x="5122819" y="3605542"/>
              <a:chExt cx="485100" cy="374700"/>
            </a:xfrm>
          </p:grpSpPr>
          <p:cxnSp>
            <p:nvCxnSpPr>
              <p:cNvPr id="116" name="Google Shape;116;p19"/>
              <p:cNvCxnSpPr/>
              <p:nvPr/>
            </p:nvCxnSpPr>
            <p:spPr>
              <a:xfrm>
                <a:off x="5222631" y="3642094"/>
                <a:ext cx="285600" cy="232800"/>
              </a:xfrm>
              <a:prstGeom prst="bentConnector3">
                <a:avLst>
                  <a:gd name="adj1" fmla="val 745"/>
                </a:avLst>
              </a:prstGeom>
              <a:noFill/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  <p:cxnSp>
            <p:nvCxnSpPr>
              <p:cNvPr id="117" name="Google Shape;117;p19"/>
              <p:cNvCxnSpPr/>
              <p:nvPr/>
            </p:nvCxnSpPr>
            <p:spPr>
              <a:xfrm>
                <a:off x="5122819" y="3605542"/>
                <a:ext cx="485100" cy="374700"/>
              </a:xfrm>
              <a:prstGeom prst="bentConnector3">
                <a:avLst>
                  <a:gd name="adj1" fmla="val 2889"/>
                </a:avLst>
              </a:prstGeom>
              <a:noFill/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  <p:cxnSp>
          <p:nvCxnSpPr>
            <p:cNvPr id="118" name="Google Shape;118;p19"/>
            <p:cNvCxnSpPr/>
            <p:nvPr/>
          </p:nvCxnSpPr>
          <p:spPr>
            <a:xfrm>
              <a:off x="5037112" y="3576272"/>
              <a:ext cx="10895" cy="440572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grpSp>
          <p:nvGrpSpPr>
            <p:cNvPr id="119" name="Google Shape;119;p19"/>
            <p:cNvGrpSpPr/>
            <p:nvPr/>
          </p:nvGrpSpPr>
          <p:grpSpPr>
            <a:xfrm flipH="1">
              <a:off x="4477201" y="3642094"/>
              <a:ext cx="485100" cy="374700"/>
              <a:chOff x="5122819" y="3605542"/>
              <a:chExt cx="485100" cy="374700"/>
            </a:xfrm>
          </p:grpSpPr>
          <p:cxnSp>
            <p:nvCxnSpPr>
              <p:cNvPr id="120" name="Google Shape;120;p19"/>
              <p:cNvCxnSpPr/>
              <p:nvPr/>
            </p:nvCxnSpPr>
            <p:spPr>
              <a:xfrm>
                <a:off x="5222631" y="3642094"/>
                <a:ext cx="285600" cy="232800"/>
              </a:xfrm>
              <a:prstGeom prst="bentConnector3">
                <a:avLst>
                  <a:gd name="adj1" fmla="val 740"/>
                </a:avLst>
              </a:prstGeom>
              <a:noFill/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  <p:cxnSp>
            <p:nvCxnSpPr>
              <p:cNvPr id="121" name="Google Shape;121;p19"/>
              <p:cNvCxnSpPr/>
              <p:nvPr/>
            </p:nvCxnSpPr>
            <p:spPr>
              <a:xfrm>
                <a:off x="5122819" y="3605542"/>
                <a:ext cx="485100" cy="374700"/>
              </a:xfrm>
              <a:prstGeom prst="bentConnector3">
                <a:avLst>
                  <a:gd name="adj1" fmla="val 2880"/>
                </a:avLst>
              </a:prstGeom>
              <a:noFill/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oval" w="med" len="med"/>
              </a:ln>
            </p:spPr>
          </p:cxnSp>
        </p:grpSp>
        <p:sp>
          <p:nvSpPr>
            <p:cNvPr id="122" name="Google Shape;122;p19"/>
            <p:cNvSpPr/>
            <p:nvPr/>
          </p:nvSpPr>
          <p:spPr>
            <a:xfrm flipH="1">
              <a:off x="4572054" y="3209349"/>
              <a:ext cx="913718" cy="492296"/>
            </a:xfrm>
            <a:custGeom>
              <a:avLst/>
              <a:gdLst/>
              <a:ahLst/>
              <a:cxnLst/>
              <a:rect l="l" t="t" r="r" b="b"/>
              <a:pathLst>
                <a:path w="1872168" h="1008693" extrusionOk="0">
                  <a:moveTo>
                    <a:pt x="699542" y="162"/>
                  </a:moveTo>
                  <a:cubicBezTo>
                    <a:pt x="683169" y="534"/>
                    <a:pt x="666273" y="1556"/>
                    <a:pt x="648845" y="3291"/>
                  </a:cubicBezTo>
                  <a:cubicBezTo>
                    <a:pt x="357120" y="49686"/>
                    <a:pt x="273885" y="284789"/>
                    <a:pt x="274981" y="413694"/>
                  </a:cubicBezTo>
                  <a:cubicBezTo>
                    <a:pt x="4451" y="471904"/>
                    <a:pt x="-11347" y="662854"/>
                    <a:pt x="4101" y="753457"/>
                  </a:cubicBezTo>
                  <a:cubicBezTo>
                    <a:pt x="42383" y="946818"/>
                    <a:pt x="296257" y="1004273"/>
                    <a:pt x="384912" y="1005378"/>
                  </a:cubicBezTo>
                  <a:lnTo>
                    <a:pt x="1507196" y="1008693"/>
                  </a:lnTo>
                  <a:cubicBezTo>
                    <a:pt x="1646895" y="1000406"/>
                    <a:pt x="1746295" y="947371"/>
                    <a:pt x="1825546" y="854557"/>
                  </a:cubicBezTo>
                  <a:cubicBezTo>
                    <a:pt x="1897410" y="760086"/>
                    <a:pt x="1873973" y="626012"/>
                    <a:pt x="1836613" y="558208"/>
                  </a:cubicBezTo>
                  <a:cubicBezTo>
                    <a:pt x="1808089" y="509360"/>
                    <a:pt x="1675919" y="402617"/>
                    <a:pt x="1507617" y="430504"/>
                  </a:cubicBezTo>
                  <a:cubicBezTo>
                    <a:pt x="1525469" y="335682"/>
                    <a:pt x="1477961" y="244522"/>
                    <a:pt x="1398003" y="206286"/>
                  </a:cubicBezTo>
                  <a:cubicBezTo>
                    <a:pt x="1299806" y="153261"/>
                    <a:pt x="1182195" y="177294"/>
                    <a:pt x="1108176" y="215068"/>
                  </a:cubicBezTo>
                  <a:cubicBezTo>
                    <a:pt x="1072916" y="135306"/>
                    <a:pt x="945134" y="-5422"/>
                    <a:pt x="699542" y="162"/>
                  </a:cubicBezTo>
                  <a:close/>
                </a:path>
              </a:pathLst>
            </a:custGeom>
            <a:solidFill>
              <a:srgbClr val="D8E2F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1"/>
                <a:buFont typeface="Arial"/>
                <a:buNone/>
              </a:pPr>
              <a:endParaRPr sz="270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19"/>
          <p:cNvSpPr txBox="1"/>
          <p:nvPr/>
        </p:nvSpPr>
        <p:spPr>
          <a:xfrm>
            <a:off x="4725841" y="520114"/>
            <a:ext cx="44593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i="0" u="none" strike="noStrike" cap="none" dirty="0">
                <a:solidFill>
                  <a:srgbClr val="2F549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OBIETTIVI RAGGIUNTI </a:t>
            </a:r>
            <a:r>
              <a:rPr lang="it-IT" sz="3200" i="0" u="none" strike="noStrike" cap="none" dirty="0">
                <a:solidFill>
                  <a:srgbClr val="F2B300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2442685" y="4390234"/>
            <a:ext cx="300622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000" i="0" u="none" strike="noStrike" cap="none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Efficientamento dei processi </a:t>
            </a:r>
            <a:r>
              <a:rPr lang="it-IT" sz="2000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di lavoro presso</a:t>
            </a:r>
            <a:r>
              <a:rPr lang="it-IT" sz="2000" i="0" u="none" strike="noStrike" cap="none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Esecuzioni Penali, Spese di Giustizia e Recupero crediti</a:t>
            </a:r>
            <a:endParaRPr sz="20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8932494" y="4454883"/>
            <a:ext cx="318527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000" i="0" u="none" strike="noStrike" cap="none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Automatizzazione della compilazione delle comunicazioni per l’ufficio Esecuzioni Penali</a:t>
            </a:r>
            <a:endParaRPr sz="2000" i="0" u="none" strike="noStrike" cap="none" dirty="0">
              <a:solidFill>
                <a:srgbClr val="1F3864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2376459" y="1780689"/>
            <a:ext cx="230009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000" i="0" u="none" strike="noStrike" cap="none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Monitoraggio automatico dei ritardi delle pratiche </a:t>
            </a:r>
            <a:endParaRPr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9061689" y="1780689"/>
            <a:ext cx="2855582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2000" i="0" u="none" strike="noStrike" cap="none" dirty="0">
                <a:solidFill>
                  <a:srgbClr val="1F3864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Produzione automatica di statistiche per il controllo di gestione</a:t>
            </a:r>
            <a:endParaRPr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0">
                <a:srgbClr val="1A4D93"/>
              </a:gs>
              <a:gs pos="22000">
                <a:srgbClr val="1A4D93"/>
              </a:gs>
              <a:gs pos="96000">
                <a:srgbClr val="191A33"/>
              </a:gs>
              <a:gs pos="100000">
                <a:srgbClr val="191A3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2154477" y="320040"/>
            <a:ext cx="1003752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i="0" u="none" strike="noStrike" cap="none" dirty="0">
                <a:solidFill>
                  <a:srgbClr val="2F549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PROTOTIPO CONTROLLO DI GESTIONE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pic>
        <p:nvPicPr>
          <p:cNvPr id="2" name="video_presentazione">
            <a:hlinkClick r:id="" action="ppaction://media"/>
            <a:extLst>
              <a:ext uri="{FF2B5EF4-FFF2-40B4-BE49-F238E27FC236}">
                <a16:creationId xmlns:a16="http://schemas.microsoft.com/office/drawing/2014/main" id="{A8B5D4D4-B3FE-F0A0-27FE-7BB32E8FC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98192" y="1024128"/>
            <a:ext cx="9802368" cy="55138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5"/>
          <p:cNvPicPr preferRelativeResize="0"/>
          <p:nvPr/>
        </p:nvPicPr>
        <p:blipFill rotWithShape="1">
          <a:blip r:embed="rId3">
            <a:alphaModFix/>
          </a:blip>
          <a:srcRect b="7499"/>
          <a:stretch/>
        </p:blipFill>
        <p:spPr>
          <a:xfrm>
            <a:off x="200718" y="5872431"/>
            <a:ext cx="1933511" cy="83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0" y="0"/>
            <a:ext cx="2154477" cy="6858000"/>
          </a:xfrm>
          <a:prstGeom prst="rect">
            <a:avLst/>
          </a:prstGeom>
          <a:gradFill>
            <a:gsLst>
              <a:gs pos="0">
                <a:srgbClr val="1A4D93"/>
              </a:gs>
              <a:gs pos="22000">
                <a:srgbClr val="1A4D93"/>
              </a:gs>
              <a:gs pos="96000">
                <a:srgbClr val="191A33"/>
              </a:gs>
              <a:gs pos="100000">
                <a:srgbClr val="191A3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23;p19">
            <a:extLst>
              <a:ext uri="{FF2B5EF4-FFF2-40B4-BE49-F238E27FC236}">
                <a16:creationId xmlns:a16="http://schemas.microsoft.com/office/drawing/2014/main" id="{EE908C4F-62DB-AFC3-99C1-46F933AAEB10}"/>
              </a:ext>
            </a:extLst>
          </p:cNvPr>
          <p:cNvSpPr txBox="1"/>
          <p:nvPr/>
        </p:nvSpPr>
        <p:spPr>
          <a:xfrm>
            <a:off x="2310294" y="550944"/>
            <a:ext cx="972589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3200" dirty="0">
                <a:solidFill>
                  <a:srgbClr val="2F549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VERIFICA E CONVALIDA</a:t>
            </a:r>
            <a:endParaRPr lang="it-IT"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0F74901-E01E-72B6-4C35-C0427A65F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395085"/>
              </p:ext>
            </p:extLst>
          </p:nvPr>
        </p:nvGraphicFramePr>
        <p:xfrm>
          <a:off x="2310293" y="2386495"/>
          <a:ext cx="9725890" cy="2692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0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6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8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834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6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Attività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A2E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Tempo medio</a:t>
                      </a:r>
                      <a:b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</a:b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sistema in uso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A4D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Tempo medio</a:t>
                      </a:r>
                      <a:b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</a:b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prototipo 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Percentuale </a:t>
                      </a:r>
                      <a:b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</a:br>
                      <a:r>
                        <a:rPr lang="it-IT" altLang="ko-KR" sz="1400" b="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miglioramento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5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ompilazione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comunicazioni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</a:t>
                      </a:r>
                      <a:b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</a:b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per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adempimenti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Esecuzioni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Penali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6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6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7%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7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Rilevazione statistiche per fascicoli lavorati/rendicontazione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6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9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4%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ontrollo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fascicoli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in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stato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 di </a:t>
                      </a:r>
                      <a:r>
                        <a:rPr lang="en-US" altLang="ko-KR" sz="2000" b="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cs typeface="Arial" pitchFamily="34" charset="0"/>
                        </a:rPr>
                        <a:t>stallo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Avenir Next LT Pro" panose="020B0504020202020204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min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9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2%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Google Shape;123;p19">
            <a:extLst>
              <a:ext uri="{FF2B5EF4-FFF2-40B4-BE49-F238E27FC236}">
                <a16:creationId xmlns:a16="http://schemas.microsoft.com/office/drawing/2014/main" id="{26ED6E12-10AB-8843-BE75-D1372A291582}"/>
              </a:ext>
            </a:extLst>
          </p:cNvPr>
          <p:cNvSpPr txBox="1"/>
          <p:nvPr/>
        </p:nvSpPr>
        <p:spPr>
          <a:xfrm>
            <a:off x="2061382" y="1430258"/>
            <a:ext cx="1022371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-IT" sz="1800" dirty="0">
                <a:solidFill>
                  <a:schemeClr val="tx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Miglioramento di efficienza: confronto sperimentale </a:t>
            </a:r>
            <a:endParaRPr lang="it-IT" sz="1800" i="0" u="none" strike="noStrike" cap="none" dirty="0">
              <a:solidFill>
                <a:schemeClr val="tx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B5399"/>
            </a:gs>
            <a:gs pos="89000">
              <a:srgbClr val="16162E"/>
            </a:gs>
            <a:gs pos="100000">
              <a:srgbClr val="16162E"/>
            </a:gs>
          </a:gsLst>
          <a:lin ang="2700000" scaled="0"/>
        </a:gra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/>
          <p:nvPr/>
        </p:nvSpPr>
        <p:spPr>
          <a:xfrm>
            <a:off x="2978278" y="2950657"/>
            <a:ext cx="62354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GRAZIE PER L’ATTENZIONE</a:t>
            </a:r>
            <a:endParaRPr sz="1400" i="0" u="none" strike="noStrike" cap="none" dirty="0">
              <a:solidFill>
                <a:srgbClr val="000000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674700" y="3769369"/>
            <a:ext cx="10842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i="0" u="none" strike="noStrike" cap="none" dirty="0" err="1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Devis</a:t>
            </a:r>
            <a:r>
              <a:rPr lang="it-IT" sz="1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Bianchini - Daniela Fogli - Letizia Iemmolo - Paola Magrino - </a:t>
            </a:r>
            <a:r>
              <a:rPr lang="it-IT" sz="1800" i="0" u="none" strike="noStrike" cap="none" dirty="0" err="1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Anisa</a:t>
            </a:r>
            <a:r>
              <a:rPr lang="it-IT" sz="1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 Rula – Marina Zanella</a:t>
            </a:r>
            <a:br>
              <a:rPr lang="it-IT" sz="1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</a:br>
            <a:r>
              <a:rPr lang="it-IT" sz="1800" i="0" u="none" strike="noStrike" cap="none" dirty="0">
                <a:solidFill>
                  <a:srgbClr val="F6F6F6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Università degli studi di Brescia, </a:t>
            </a:r>
            <a:r>
              <a:rPr lang="it-IT" sz="1800" i="0" u="none" strike="noStrike" cap="none" dirty="0">
                <a:solidFill>
                  <a:schemeClr val="lt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Dipartimento di Ingegneria dell’Informazione</a:t>
            </a:r>
            <a:endParaRPr sz="1800" i="0" u="none" strike="noStrike" cap="none" dirty="0">
              <a:solidFill>
                <a:schemeClr val="lt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</Words>
  <Application>Microsoft Office PowerPoint</Application>
  <PresentationFormat>Widescreen</PresentationFormat>
  <Paragraphs>53</Paragraphs>
  <Slides>6</Slides>
  <Notes>6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Thi Mandelli</dc:creator>
  <cp:lastModifiedBy>Erica Melloni</cp:lastModifiedBy>
  <cp:revision>11</cp:revision>
  <dcterms:created xsi:type="dcterms:W3CDTF">2023-09-22T10:24:38Z</dcterms:created>
  <dcterms:modified xsi:type="dcterms:W3CDTF">2023-09-28T04:39:40Z</dcterms:modified>
</cp:coreProperties>
</file>