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4"/>
    <p:sldId id="269" r:id="rId5"/>
    <p:sldId id="267" r:id="rId6"/>
    <p:sldId id="261" r:id="rId7"/>
    <p:sldId id="270" r:id="rId8"/>
    <p:sldId id="271" r:id="rId9"/>
    <p:sldId id="272" r:id="rId10"/>
    <p:sldId id="273" r:id="rId11"/>
    <p:sldId id="274" r:id="rId12"/>
    <p:sldId id="265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7148EB-F108-F797-0D61-ED96C0CF9D00}" name="Erica Melloni" initials="EM" userId="Erica Melloni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4D93"/>
    <a:srgbClr val="191A33"/>
    <a:srgbClr val="E9EEF1"/>
    <a:srgbClr val="1B5399"/>
    <a:srgbClr val="161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57A325-618A-4771-86BD-996B6ADE5761}" v="3" dt="2023-09-25T07:45:55.2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9" d="100"/>
          <a:sy n="39" d="100"/>
        </p:scale>
        <p:origin x="168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4C29F-59FD-4F72-8A0E-BB83C9529EE7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70ACE-2FAC-4310-B9E2-D622D3F8CA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650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70ACE-2FAC-4310-B9E2-D622D3F8CA0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2610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70ACE-2FAC-4310-B9E2-D622D3F8CA0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2540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70ACE-2FAC-4310-B9E2-D622D3F8CA0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3423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70ACE-2FAC-4310-B9E2-D622D3F8CA04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49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28E9FF-3A15-064F-3AC5-66D831F20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1B36D50-E59D-FDAB-494D-2879F21CD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55C0BF-99EB-699D-67B9-4B991A88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21D211-D5DD-2EFF-7BE8-F2726567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D59E1B-3F08-CCBE-242A-8B9B9B0AB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810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62E47-CCA6-7D20-1BCA-A1A8C172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408BBA-F95E-7ADC-FCAE-2269D5860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91CEC9-5EF4-3320-CA5B-475044B3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929607-66F6-C90B-A457-07C2E3FFC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E8355A-9AFE-F97F-46BD-219E307F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29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0125CE-1911-69ED-52C8-663E38382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27E344-2E27-898C-4A37-218807804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088A16-B99F-B253-3CFC-93D129E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46B03A-AE1E-F260-52A8-0596A20D0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4C8649-6369-9AFE-0A00-8632378C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60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0B3443-6678-9CD4-FA45-547F603E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8708B5-BDBE-5A2F-8B65-CE86B01C1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307B60-5996-3AA7-E9A8-EEB60BA0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71F0F4-B065-44AC-01EA-059A62EB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1EC7542-7B5F-C352-36DD-1B7971E3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F90B59-F65D-4065-9F58-7B93019B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725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1D3C18-D219-94F1-6C9B-7243D7615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9E3784-DEA9-3CB5-7654-908156694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46D5C66-E60D-2A47-0662-03B1B2200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76E437B-3730-79A5-3394-E179B135B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971B764-BEED-AE01-9695-43705762E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4F060CA-FB07-86B4-BF96-4AEFE5BB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6065610-97E2-D144-E55D-52A984A3B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A1CA012-0E28-7D68-DC1B-8563AB61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112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3ABB71-50BF-425D-5F39-1557752C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2E96EE5-771E-63EC-09E3-EA53E418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F5A69E-C35D-4C3D-7478-D85F46EC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EC32AD-9C58-9C41-9019-19F2C5EC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76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BC8C94-DD41-1D45-64B7-F4C764C9E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C7FE8E3-AB1E-A011-2923-31D3ACB0C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A307C5-B7A3-99CC-15D7-9FD7EA53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692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27C49-260A-9476-B279-D7DD12F8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D545FA-F2B1-7C1E-4A42-1777E4F50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25EC66-AB65-C055-3B7B-F72BA039E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DCEE95D-0D92-CEF4-9EF1-5E0976F69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80FD7C-AA95-8DD1-88D8-6BB3985B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61DDE8-1C23-2604-C10C-9CE066DB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88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83961E-2CAF-5A43-346A-C9728FAB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F59C7F8-783B-87FC-CAF8-4F89AF759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38E37B9-22C1-BD71-DAAE-76B45BF0B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19987BB-C969-3B08-695A-DE604310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BA0C9D-9B51-DA53-5353-932CA4AF4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63A250-3BFB-8BC0-ECBC-B1FAF49C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76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94649-B55F-DBFE-98EE-081E63A9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0FC149-C085-ADB0-3338-4C3DE9351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E70038-DC86-8D39-BCC3-424F1C9E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3DF0B8-FBC0-304B-8B2E-47F9D17F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2BB3F1-DE0D-3FD1-F2A8-759D5C8A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77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3FAB114-F753-CF95-A5C2-0479D871F7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3CA1488-B06A-D2C1-E6AF-69D32FFCB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D607AE-71C2-D50E-CDA0-A6F76B89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21F627-86DF-20ED-4652-432EA5E8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89B9E4-8BE3-D117-B054-7F30F989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835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4182628-CB05-06CB-6F75-58DE259E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165828-E620-273A-27B5-61DC923C8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42B0E6-190A-BF24-EE43-AD1A296D1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F2739-6C52-4168-BC44-2A82005A22A2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613E81-734E-8E05-E2C6-9CBE4E003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3B9DE6-45E6-C4FA-6EE8-452857EC6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989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magine 5" descr="Immagine che contiene testo, schermata, Carattere, software">
            <a:extLst>
              <a:ext uri="{FF2B5EF4-FFF2-40B4-BE49-F238E27FC236}">
                <a16:creationId xmlns:a16="http://schemas.microsoft.com/office/drawing/2014/main" id="{6D402467-B5CD-E19E-1B58-AC54FDC3E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0B9FD422-D87C-6067-A0DC-4F6DE065A8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62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A7D821-3CC8-3BB9-74A1-9A8929BC52C9}"/>
              </a:ext>
            </a:extLst>
          </p:cNvPr>
          <p:cNvSpPr txBox="1"/>
          <p:nvPr/>
        </p:nvSpPr>
        <p:spPr>
          <a:xfrm>
            <a:off x="0" y="82693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I PRINCIPALI INTERVENTI NEGLI UFFICI GIUDIZIARI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38306B7-AFB5-05F5-8C97-25BD804C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000" y="4743651"/>
            <a:ext cx="4320000" cy="17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4F2E4A6-5AFB-0B5C-FE19-2D3E5B6AA534}"/>
              </a:ext>
            </a:extLst>
          </p:cNvPr>
          <p:cNvSpPr txBox="1"/>
          <p:nvPr/>
        </p:nvSpPr>
        <p:spPr>
          <a:xfrm>
            <a:off x="0" y="2215906"/>
            <a:ext cx="12192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PROF.SSA ELISABETTA BANI</a:t>
            </a:r>
          </a:p>
          <a:p>
            <a:pPr algn="ctr"/>
            <a:r>
              <a:rPr lang="it-IT" dirty="0">
                <a:solidFill>
                  <a:schemeClr val="bg1"/>
                </a:solidFill>
                <a:latin typeface="Avenir Next LT Pro" panose="020B0504020202020204" pitchFamily="34" charset="0"/>
              </a:rPr>
              <a:t>RESPONSABILE SCIENTIFICO</a:t>
            </a:r>
          </a:p>
          <a:p>
            <a:pPr algn="ctr"/>
            <a:endParaRPr lang="it-IT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it-IT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DOTT.SSA FRANCESCA SCHIONATO</a:t>
            </a:r>
          </a:p>
          <a:p>
            <a:pPr algn="ctr"/>
            <a:r>
              <a:rPr lang="it-IT" dirty="0">
                <a:solidFill>
                  <a:schemeClr val="bg1"/>
                </a:solidFill>
                <a:latin typeface="Avenir Next LT Pro" panose="020B0504020202020204" pitchFamily="34" charset="0"/>
              </a:rPr>
              <a:t>RAPPRESENTANTE DEL </a:t>
            </a:r>
            <a:r>
              <a:rPr lang="it-IT" i="1" dirty="0">
                <a:solidFill>
                  <a:schemeClr val="bg1"/>
                </a:solidFill>
                <a:latin typeface="Avenir Next LT Pro" panose="020B0504020202020204" pitchFamily="34" charset="0"/>
              </a:rPr>
              <a:t>TEAM</a:t>
            </a:r>
            <a:r>
              <a:rPr lang="it-IT" dirty="0">
                <a:solidFill>
                  <a:schemeClr val="bg1"/>
                </a:solidFill>
                <a:latin typeface="Avenir Next LT Pro" panose="020B0504020202020204" pitchFamily="34" charset="0"/>
              </a:rPr>
              <a:t> DI RICERCA</a:t>
            </a:r>
          </a:p>
        </p:txBody>
      </p:sp>
    </p:spTree>
    <p:extLst>
      <p:ext uri="{BB962C8B-B14F-4D97-AF65-F5344CB8AC3E}">
        <p14:creationId xmlns:p14="http://schemas.microsoft.com/office/powerpoint/2010/main" val="353994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866000" y="481764"/>
            <a:ext cx="8774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CORTE D’APPELLO DI BRESCIA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3018395" y="2598003"/>
            <a:ext cx="8774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Massimario giurisprudenziale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Cruscotto di analisi e supporto decisionale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3139236-C0B0-A578-24ED-36DB01C27148}"/>
              </a:ext>
            </a:extLst>
          </p:cNvPr>
          <p:cNvSpPr txBox="1"/>
          <p:nvPr/>
        </p:nvSpPr>
        <p:spPr>
          <a:xfrm>
            <a:off x="2866000" y="4289843"/>
            <a:ext cx="8774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TRIBUNALE DI CREMONA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1221B7-215F-D4BA-0F37-6DF9A66468E2}"/>
              </a:ext>
            </a:extLst>
          </p:cNvPr>
          <p:cNvSpPr txBox="1"/>
          <p:nvPr/>
        </p:nvSpPr>
        <p:spPr>
          <a:xfrm>
            <a:off x="3018395" y="2074783"/>
            <a:ext cx="8774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TRIBUNALE DI BERGAMO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34BDA8F-2C94-A014-0B99-9B033719EB60}"/>
              </a:ext>
            </a:extLst>
          </p:cNvPr>
          <p:cNvSpPr txBox="1"/>
          <p:nvPr/>
        </p:nvSpPr>
        <p:spPr>
          <a:xfrm>
            <a:off x="3018396" y="1004984"/>
            <a:ext cx="8774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Pseudo-anonimizzazione delle sentenze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1CF8973-CA5A-CC61-578D-D51490DC9ECA}"/>
              </a:ext>
            </a:extLst>
          </p:cNvPr>
          <p:cNvSpPr txBox="1"/>
          <p:nvPr/>
        </p:nvSpPr>
        <p:spPr>
          <a:xfrm>
            <a:off x="3018395" y="4809379"/>
            <a:ext cx="89196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Rappresentazioni grafiche dei flussi BPMN (</a:t>
            </a:r>
            <a:r>
              <a:rPr lang="it-IT" sz="2400" i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Business </a:t>
            </a:r>
            <a:r>
              <a:rPr lang="it-IT" sz="2400" i="1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Process</a:t>
            </a:r>
            <a:r>
              <a:rPr lang="it-IT" sz="2400" i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Model </a:t>
            </a:r>
            <a:r>
              <a:rPr lang="it-IT" sz="2400" i="1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Notation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) e diagrammi causa-effetto </a:t>
            </a:r>
            <a:r>
              <a:rPr lang="it-IT" sz="2400" i="1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fishbone</a:t>
            </a:r>
            <a:endParaRPr lang="it-IT" sz="2400" i="1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Calendarizzazione delle udienze e iscrizione al ruolo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Compilazione pseudo-automatica del verbale d’udienza</a:t>
            </a:r>
          </a:p>
        </p:txBody>
      </p:sp>
    </p:spTree>
    <p:extLst>
      <p:ext uri="{BB962C8B-B14F-4D97-AF65-F5344CB8AC3E}">
        <p14:creationId xmlns:p14="http://schemas.microsoft.com/office/powerpoint/2010/main" val="3729191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A7D821-3CC8-3BB9-74A1-9A8929BC52C9}"/>
              </a:ext>
            </a:extLst>
          </p:cNvPr>
          <p:cNvSpPr txBox="1"/>
          <p:nvPr/>
        </p:nvSpPr>
        <p:spPr>
          <a:xfrm>
            <a:off x="0" y="151021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PSEUDO-ANONIMIZZAZIONE</a:t>
            </a:r>
          </a:p>
          <a:p>
            <a:pPr algn="ctr"/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DELLE SENTENZE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1F9F502-85DC-F387-1FF8-C79CB573F1D1}"/>
              </a:ext>
            </a:extLst>
          </p:cNvPr>
          <p:cNvSpPr txBox="1"/>
          <p:nvPr/>
        </p:nvSpPr>
        <p:spPr>
          <a:xfrm>
            <a:off x="0" y="3429000"/>
            <a:ext cx="12192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CORTE D’APPELLO DI BRESCIA</a:t>
            </a:r>
          </a:p>
          <a:p>
            <a:pPr algn="ctr"/>
            <a:endParaRPr lang="it-IT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endParaRPr lang="it-IT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it-IT" dirty="0">
                <a:solidFill>
                  <a:schemeClr val="bg1"/>
                </a:solidFill>
                <a:latin typeface="Avenir Next LT Pro" panose="020B0504020202020204" pitchFamily="34" charset="0"/>
              </a:rPr>
              <a:t>PROF.SSA ELISABETTA BANI</a:t>
            </a:r>
          </a:p>
        </p:txBody>
      </p:sp>
    </p:spTree>
    <p:extLst>
      <p:ext uri="{BB962C8B-B14F-4D97-AF65-F5344CB8AC3E}">
        <p14:creationId xmlns:p14="http://schemas.microsoft.com/office/powerpoint/2010/main" val="323994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3101588" y="1635000"/>
            <a:ext cx="8774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Numero di ruolo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Nome giudice e/o collegio giudicante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Pubblico ministero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Nomi delle parti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9E45446-7921-2B5D-41DB-7952F98BFB99}"/>
              </a:ext>
            </a:extLst>
          </p:cNvPr>
          <p:cNvSpPr txBox="1"/>
          <p:nvPr/>
        </p:nvSpPr>
        <p:spPr>
          <a:xfrm>
            <a:off x="2911508" y="899180"/>
            <a:ext cx="9154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OBIETTIVO: rimozione di dati sensibili dalle sentenze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4EB568E-5853-15BA-0E0B-6240AF651432}"/>
              </a:ext>
            </a:extLst>
          </p:cNvPr>
          <p:cNvSpPr txBox="1"/>
          <p:nvPr/>
        </p:nvSpPr>
        <p:spPr>
          <a:xfrm>
            <a:off x="3101589" y="4635381"/>
            <a:ext cx="851891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ATTIVITÀ</a:t>
            </a:r>
            <a:r>
              <a:rPr lang="it-IT" sz="32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riguardante sentenze in formato PDF tipicamente “</a:t>
            </a:r>
            <a:r>
              <a:rPr lang="it-IT" sz="2800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searchable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/</a:t>
            </a:r>
            <a:r>
              <a:rPr lang="it-IT" sz="2800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hybrid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/OCR PDF”</a:t>
            </a:r>
          </a:p>
          <a:p>
            <a:r>
              <a:rPr lang="it-IT" sz="32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</a:t>
            </a:r>
            <a:endParaRPr lang="it-IT" sz="3600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305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2764338" y="1606708"/>
            <a:ext cx="877472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Decompressione sentenza (in PDF)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Conversione in testo (in ASCII) e </a:t>
            </a: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tokenizzazione</a:t>
            </a:r>
            <a:endParaRPr lang="it-IT" sz="2400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Estrazione dati sensibili sfruttando la struttura rigida del documento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Rimozione dati sensibili mediante ricerca di espressioni regolari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Esempio: [(Dott.      S)-6.00462(</a:t>
            </a: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stefa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)-6.00744(no      )-5.99802(CONIGL)-8.00804(IO       )-6.00744(</a:t>
            </a: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Docen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)-6.9889(</a:t>
            </a: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nte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)]TJ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Ricompressione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della sentenza nel PDF originale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5551C82-869B-4763-B4E9-CB0C714D77B3}"/>
              </a:ext>
            </a:extLst>
          </p:cNvPr>
          <p:cNvSpPr txBox="1"/>
          <p:nvPr/>
        </p:nvSpPr>
        <p:spPr>
          <a:xfrm>
            <a:off x="2623032" y="831720"/>
            <a:ext cx="9057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WORKFLOW DELLO STRUMENTO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A1B5E85-C2B6-057C-6529-CA1E668D83F9}"/>
              </a:ext>
            </a:extLst>
          </p:cNvPr>
          <p:cNvSpPr txBox="1"/>
          <p:nvPr/>
        </p:nvSpPr>
        <p:spPr>
          <a:xfrm>
            <a:off x="2508732" y="5859572"/>
            <a:ext cx="9568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STATUS DI AVANZAMENTO: </a:t>
            </a: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batchizzaione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e costruzione interfaccia</a:t>
            </a:r>
            <a:endParaRPr lang="it-IT" sz="2800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22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A7D821-3CC8-3BB9-74A1-9A8929BC52C9}"/>
              </a:ext>
            </a:extLst>
          </p:cNvPr>
          <p:cNvSpPr txBox="1"/>
          <p:nvPr/>
        </p:nvSpPr>
        <p:spPr>
          <a:xfrm>
            <a:off x="0" y="151021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COMPILAZIONE PSEUDO-AUTOMATICA</a:t>
            </a:r>
          </a:p>
          <a:p>
            <a:pPr algn="ctr"/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DEL VERBALE D’UDIENZA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BCE3B49-A6D7-1FEF-F140-E0027A6666C8}"/>
              </a:ext>
            </a:extLst>
          </p:cNvPr>
          <p:cNvSpPr txBox="1"/>
          <p:nvPr/>
        </p:nvSpPr>
        <p:spPr>
          <a:xfrm>
            <a:off x="0" y="3429000"/>
            <a:ext cx="12192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TRIBUNALE DI CREMONA</a:t>
            </a:r>
          </a:p>
          <a:p>
            <a:pPr algn="ctr"/>
            <a:endParaRPr lang="it-IT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endParaRPr lang="it-IT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it-IT" dirty="0">
                <a:solidFill>
                  <a:schemeClr val="bg1"/>
                </a:solidFill>
                <a:latin typeface="Avenir Next LT Pro" panose="020B0504020202020204" pitchFamily="34" charset="0"/>
              </a:rPr>
              <a:t>DOTT.SSA FRANCESCA SCHIONATO</a:t>
            </a:r>
          </a:p>
        </p:txBody>
      </p:sp>
    </p:spTree>
    <p:extLst>
      <p:ext uri="{BB962C8B-B14F-4D97-AF65-F5344CB8AC3E}">
        <p14:creationId xmlns:p14="http://schemas.microsoft.com/office/powerpoint/2010/main" val="348240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9E45446-7921-2B5D-41DB-7952F98BFB99}"/>
              </a:ext>
            </a:extLst>
          </p:cNvPr>
          <p:cNvSpPr txBox="1"/>
          <p:nvPr/>
        </p:nvSpPr>
        <p:spPr>
          <a:xfrm>
            <a:off x="3071652" y="968120"/>
            <a:ext cx="8373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OBIETTIVO: riduzione delle tempistiche</a:t>
            </a:r>
            <a:endParaRPr lang="it-IT" sz="2800" i="1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4EB568E-5853-15BA-0E0B-6240AF651432}"/>
              </a:ext>
            </a:extLst>
          </p:cNvPr>
          <p:cNvSpPr txBox="1"/>
          <p:nvPr/>
        </p:nvSpPr>
        <p:spPr>
          <a:xfrm>
            <a:off x="3104309" y="2350648"/>
            <a:ext cx="8453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FASI DI CREAZIONE DELLO STRUMENTO: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194FBB-6AB7-335E-020D-12CB4A86BA69}"/>
              </a:ext>
            </a:extLst>
          </p:cNvPr>
          <p:cNvSpPr txBox="1"/>
          <p:nvPr/>
        </p:nvSpPr>
        <p:spPr>
          <a:xfrm>
            <a:off x="3217248" y="3037115"/>
            <a:ext cx="82277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Rappresentazioni grafica del flusso (BPMN) e diagramma causa-effetto </a:t>
            </a:r>
            <a:r>
              <a:rPr lang="it-IT" sz="2800" i="1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fishbone</a:t>
            </a:r>
            <a:endParaRPr lang="it-IT" sz="2800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Analisi dell’attuale modello di verbale utilizzato in udienza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Design e implementazione di un template di Microsoft Word realizzato mediante le funzionalità </a:t>
            </a:r>
            <a:r>
              <a:rPr lang="it-IT" sz="2800" i="1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AutoText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e </a:t>
            </a:r>
            <a:r>
              <a:rPr lang="it-IT" sz="2800" i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Building </a:t>
            </a:r>
            <a:r>
              <a:rPr lang="it-IT" sz="2800" i="1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Blocks</a:t>
            </a:r>
            <a:endParaRPr lang="it-IT" sz="2800" i="1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755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4EB568E-5853-15BA-0E0B-6240AF651432}"/>
              </a:ext>
            </a:extLst>
          </p:cNvPr>
          <p:cNvSpPr txBox="1"/>
          <p:nvPr/>
        </p:nvSpPr>
        <p:spPr>
          <a:xfrm>
            <a:off x="0" y="3265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BPMN e </a:t>
            </a:r>
            <a:r>
              <a:rPr lang="it-IT" sz="2400" i="1" dirty="0" err="1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fishbone</a:t>
            </a:r>
            <a:r>
              <a:rPr lang="it-IT" sz="2400" i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– cancelleria dibattimento penale del Tribunale di Cremona</a:t>
            </a:r>
            <a:endParaRPr lang="it-IT" sz="2400" i="1" dirty="0">
              <a:solidFill>
                <a:schemeClr val="tx2">
                  <a:lumMod val="50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1835396-8CB8-8CB4-ACCD-921CAAB8F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276"/>
            <a:ext cx="12192000" cy="151790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B29BED4-8A8D-69F6-FEFC-277B83397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951" y="2970455"/>
            <a:ext cx="5594098" cy="38797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3848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9E45446-7921-2B5D-41DB-7952F98BFB99}"/>
              </a:ext>
            </a:extLst>
          </p:cNvPr>
          <p:cNvSpPr txBox="1"/>
          <p:nvPr/>
        </p:nvSpPr>
        <p:spPr>
          <a:xfrm>
            <a:off x="0" y="24002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Template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 del verbale d’udienze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6DA1066-FE8B-F622-1A3C-B2ABCF75D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207" y="941715"/>
            <a:ext cx="8823585" cy="567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28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9E45446-7921-2B5D-41DB-7952F98BFB99}"/>
              </a:ext>
            </a:extLst>
          </p:cNvPr>
          <p:cNvSpPr txBox="1"/>
          <p:nvPr/>
        </p:nvSpPr>
        <p:spPr>
          <a:xfrm>
            <a:off x="0" y="35256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Avenir Next LT Pro" panose="020B0504020202020204" pitchFamily="34" charset="0"/>
              </a:rPr>
              <a:t>Esempi di blocchi di testo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A7BB300-6D1D-C10E-8611-73677F09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007" y="1166799"/>
            <a:ext cx="8365986" cy="533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27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606DB-82D9-3CA9-A8CE-A3C7F39458FF}"/>
              </a:ext>
            </a:extLst>
          </p:cNvPr>
          <p:cNvSpPr txBox="1"/>
          <p:nvPr/>
        </p:nvSpPr>
        <p:spPr>
          <a:xfrm>
            <a:off x="3104443" y="4014983"/>
            <a:ext cx="5983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2009790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290</Words>
  <Application>Microsoft Office PowerPoint</Application>
  <PresentationFormat>Widescreen</PresentationFormat>
  <Paragraphs>55</Paragraphs>
  <Slides>12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Avenir Next LT Pro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Thi Mandelli</dc:creator>
  <cp:lastModifiedBy>Francesca Schionato</cp:lastModifiedBy>
  <cp:revision>18</cp:revision>
  <dcterms:created xsi:type="dcterms:W3CDTF">2023-09-22T10:24:38Z</dcterms:created>
  <dcterms:modified xsi:type="dcterms:W3CDTF">2023-09-28T06:03:23Z</dcterms:modified>
</cp:coreProperties>
</file>