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7" r:id="rId3"/>
    <p:sldId id="257" r:id="rId4"/>
    <p:sldId id="268" r:id="rId5"/>
    <p:sldId id="269" r:id="rId6"/>
    <p:sldId id="265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7148EB-F108-F797-0D61-ED96C0CF9D00}" name="Erica Melloni" initials="EM" userId="Erica Melloni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5399"/>
    <a:srgbClr val="1A4D93"/>
    <a:srgbClr val="191A33"/>
    <a:srgbClr val="E9EEF1"/>
    <a:srgbClr val="161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115E95-152A-421D-BE8E-C3B3E8269357}" v="136" dt="2023-09-27T08:22:13.4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a Melloni" userId="590a7c6c-374e-41de-986e-2c5af871e5ea" providerId="ADAL" clId="{79115E95-152A-421D-BE8E-C3B3E8269357}"/>
    <pc:docChg chg="undo custSel modSld sldOrd">
      <pc:chgData name="Erica Melloni" userId="590a7c6c-374e-41de-986e-2c5af871e5ea" providerId="ADAL" clId="{79115E95-152A-421D-BE8E-C3B3E8269357}" dt="2023-09-27T10:05:15.698" v="86" actId="207"/>
      <pc:docMkLst>
        <pc:docMk/>
      </pc:docMkLst>
      <pc:sldChg chg="ord">
        <pc:chgData name="Erica Melloni" userId="590a7c6c-374e-41de-986e-2c5af871e5ea" providerId="ADAL" clId="{79115E95-152A-421D-BE8E-C3B3E8269357}" dt="2023-09-27T08:38:09.332" v="1"/>
        <pc:sldMkLst>
          <pc:docMk/>
          <pc:sldMk cId="3539948352" sldId="257"/>
        </pc:sldMkLst>
      </pc:sldChg>
      <pc:sldChg chg="modSp mod">
        <pc:chgData name="Erica Melloni" userId="590a7c6c-374e-41de-986e-2c5af871e5ea" providerId="ADAL" clId="{79115E95-152A-421D-BE8E-C3B3E8269357}" dt="2023-09-27T10:05:15.698" v="86" actId="207"/>
        <pc:sldMkLst>
          <pc:docMk/>
          <pc:sldMk cId="2338305630" sldId="267"/>
        </pc:sldMkLst>
        <pc:spChg chg="mod">
          <ac:chgData name="Erica Melloni" userId="590a7c6c-374e-41de-986e-2c5af871e5ea" providerId="ADAL" clId="{79115E95-152A-421D-BE8E-C3B3E8269357}" dt="2023-09-27T10:05:15.698" v="86" actId="207"/>
          <ac:spMkLst>
            <pc:docMk/>
            <pc:sldMk cId="2338305630" sldId="267"/>
            <ac:spMk id="7" creationId="{4A7C2E59-6513-509A-4676-4B954BF7813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C6507-9346-4FBB-A84D-1BE9C68FA483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EB80F-1D44-4E3D-987F-E5B84C5548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4313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28E9FF-3A15-064F-3AC5-66D831F20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1B36D50-E59D-FDAB-494D-2879F21CD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55C0BF-99EB-699D-67B9-4B991A88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21D211-D5DD-2EFF-7BE8-F2726567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D59E1B-3F08-CCBE-242A-8B9B9B0AB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810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62E47-CCA6-7D20-1BCA-A1A8C172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408BBA-F95E-7ADC-FCAE-2269D5860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91CEC9-5EF4-3320-CA5B-475044B3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929607-66F6-C90B-A457-07C2E3FFC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E8355A-9AFE-F97F-46BD-219E307F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293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0125CE-1911-69ED-52C8-663E38382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27E344-2E27-898C-4A37-218807804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088A16-B99F-B253-3CFC-93D129ED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46B03A-AE1E-F260-52A8-0596A20D0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4C8649-6369-9AFE-0A00-8632378C4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60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0B3443-6678-9CD4-FA45-547F603E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8708B5-BDBE-5A2F-8B65-CE86B01C1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307B60-5996-3AA7-E9A8-EEB60BA08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371F0F4-B065-44AC-01EA-059A62EB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1EC7542-7B5F-C352-36DD-1B7971E3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F90B59-F65D-4065-9F58-7B93019B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725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1D3C18-D219-94F1-6C9B-7243D7615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9E3784-DEA9-3CB5-7654-908156694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46D5C66-E60D-2A47-0662-03B1B2200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76E437B-3730-79A5-3394-E179B135B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971B764-BEED-AE01-9695-43705762E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4F060CA-FB07-86B4-BF96-4AEFE5BB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6065610-97E2-D144-E55D-52A984A3B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A1CA012-0E28-7D68-DC1B-8563AB61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112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3ABB71-50BF-425D-5F39-1557752C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2E96EE5-771E-63EC-09E3-EA53E418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6F5A69E-C35D-4C3D-7478-D85F46ECF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CEC32AD-9C58-9C41-9019-19F2C5EC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76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BC8C94-DD41-1D45-64B7-F4C764C9E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C7FE8E3-AB1E-A011-2923-31D3ACB0C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A307C5-B7A3-99CC-15D7-9FD7EA534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692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427C49-260A-9476-B279-D7DD12F8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D545FA-F2B1-7C1E-4A42-1777E4F50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425EC66-AB65-C055-3B7B-F72BA039E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DCEE95D-0D92-CEF4-9EF1-5E0976F69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80FD7C-AA95-8DD1-88D8-6BB3985B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61DDE8-1C23-2604-C10C-9CE066DB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88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83961E-2CAF-5A43-346A-C9728FAB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F59C7F8-783B-87FC-CAF8-4F89AF759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38E37B9-22C1-BD71-DAAE-76B45BF0B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19987BB-C969-3B08-695A-DE604310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BA0C9D-9B51-DA53-5353-932CA4AF4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F63A250-3BFB-8BC0-ECBC-B1FAF49C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764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94649-B55F-DBFE-98EE-081E63A9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B0FC149-C085-ADB0-3338-4C3DE9351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E70038-DC86-8D39-BCC3-424F1C9EB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3DF0B8-FBC0-304B-8B2E-47F9D17F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2BB3F1-DE0D-3FD1-F2A8-759D5C8A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774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3FAB114-F753-CF95-A5C2-0479D871F7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3CA1488-B06A-D2C1-E6AF-69D32FFCB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D607AE-71C2-D50E-CDA0-A6F76B89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21F627-86DF-20ED-4652-432EA5E8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89B9E4-8BE3-D117-B054-7F30F989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835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4182628-CB05-06CB-6F75-58DE259E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165828-E620-273A-27B5-61DC923C8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42B0E6-190A-BF24-EE43-AD1A296D1C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F2739-6C52-4168-BC44-2A82005A22A2}" type="datetimeFigureOut">
              <a:rPr lang="it-IT" smtClean="0"/>
              <a:t>27/09/2023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613E81-734E-8E05-E2C6-9CBE4E003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3B9DE6-45E6-C4FA-6EE8-452857EC6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C0305-A4B0-4D2B-BED0-7B7F5422EB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989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magine 5" descr="Immagine che contiene testo, schermata, Carattere, software">
            <a:extLst>
              <a:ext uri="{FF2B5EF4-FFF2-40B4-BE49-F238E27FC236}">
                <a16:creationId xmlns:a16="http://schemas.microsoft.com/office/drawing/2014/main" id="{6D402467-B5CD-E19E-1B58-AC54FDC3E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0B9FD422-D87C-6067-A0DC-4F6DE065A8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62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9F7136-D2EA-B627-C12C-F5E7108CC44D}"/>
              </a:ext>
            </a:extLst>
          </p:cNvPr>
          <p:cNvSpPr txBox="1"/>
          <p:nvPr/>
        </p:nvSpPr>
        <p:spPr>
          <a:xfrm>
            <a:off x="2389309" y="151405"/>
            <a:ext cx="6945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PROGETTI PRINCIPALI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187380" y="4755890"/>
            <a:ext cx="1782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Dipartimenti Polimi: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DIG, DEIB e DASTU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.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A7C2E59-6513-509A-4676-4B954BF78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3538" y="1459005"/>
            <a:ext cx="8366799" cy="5247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  <a:tab pos="57245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it-IT" altLang="it-IT" sz="20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1.   </a:t>
            </a:r>
            <a:r>
              <a:rPr kumimoji="0" lang="it-IT" altLang="it-IT" sz="2000" b="1" i="0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venir Next LT Pro" panose="020B0504020202020204" pitchFamily="34" charset="0"/>
              </a:rPr>
              <a:t>LEGALBOT</a:t>
            </a:r>
            <a:r>
              <a:rPr kumimoji="0" lang="it-IT" altLang="it-IT" sz="20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: tecnologia conversazionale per facilitare il rapporto con il cittadino </a:t>
            </a:r>
          </a:p>
          <a:p>
            <a:pPr>
              <a:spcAft>
                <a:spcPts val="600"/>
              </a:spcAft>
            </a:pPr>
            <a:r>
              <a:rPr kumimoji="0" lang="it-IT" altLang="it-IT" sz="20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2.   Progetto di revisione del sistema </a:t>
            </a:r>
            <a:r>
              <a:rPr kumimoji="0" lang="it-IT" altLang="it-IT" sz="2000" b="1" i="0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venir Next LT Pro" panose="020B0504020202020204" pitchFamily="34" charset="0"/>
              </a:rPr>
              <a:t>ASPEN/assegnazioni GIP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endParaRPr lang="it-IT" altLang="it-IT" sz="2000" b="1" dirty="0">
              <a:solidFill>
                <a:schemeClr val="accent1">
                  <a:lumMod val="75000"/>
                </a:schemeClr>
              </a:solidFill>
              <a:latin typeface="Avenir Next LT Pro" panose="020B05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it-IT" altLang="it-IT" sz="2000" b="1" dirty="0">
                <a:latin typeface="Avenir Next LT Pro" panose="020B0504020202020204" pitchFamily="34" charset="0"/>
              </a:rPr>
              <a:t>3.    </a:t>
            </a:r>
            <a:r>
              <a:rPr lang="it-IT" altLang="it-IT" sz="20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Cruscotto Direzionale &amp; Previsionale </a:t>
            </a:r>
          </a:p>
          <a:p>
            <a:pPr>
              <a:spcAft>
                <a:spcPts val="600"/>
              </a:spcAft>
            </a:pPr>
            <a:r>
              <a:rPr lang="it-IT" altLang="it-IT" sz="2000" b="1" dirty="0">
                <a:latin typeface="Avenir Next LT Pro" panose="020B0504020202020204" pitchFamily="34" charset="0"/>
              </a:rPr>
              <a:t>4.    </a:t>
            </a:r>
            <a:r>
              <a:rPr lang="it-IT" altLang="it-IT" sz="20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Modelli organizzativi</a:t>
            </a:r>
            <a:r>
              <a:rPr lang="it-IT" altLang="it-IT" sz="2000" b="1" dirty="0">
                <a:latin typeface="Avenir Next LT Pro" panose="020B0504020202020204" pitchFamily="34" charset="0"/>
              </a:rPr>
              <a:t> di gestione dell’Ufficio per il processo</a:t>
            </a:r>
          </a:p>
          <a:p>
            <a:pPr lvl="0">
              <a:spcAft>
                <a:spcPts val="600"/>
              </a:spcAft>
            </a:pPr>
            <a:r>
              <a:rPr lang="it-IT" altLang="it-IT" sz="2000" b="1" dirty="0">
                <a:latin typeface="Avenir Next LT Pro" panose="020B0504020202020204" pitchFamily="34" charset="0"/>
              </a:rPr>
              <a:t>5.    </a:t>
            </a:r>
            <a:r>
              <a:rPr lang="it-IT" altLang="it-IT" sz="20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Modello organizzativo, di gestione e digitalizzazione </a:t>
            </a:r>
            <a:r>
              <a:rPr lang="it-IT" altLang="it-IT" sz="2000" b="1" dirty="0">
                <a:latin typeface="Avenir Next LT Pro" panose="020B0504020202020204" pitchFamily="34" charset="0"/>
              </a:rPr>
              <a:t>per il Tribunale per i Minorenni di Milano</a:t>
            </a:r>
          </a:p>
          <a:p>
            <a:pPr>
              <a:spcAft>
                <a:spcPts val="600"/>
              </a:spcAft>
            </a:pPr>
            <a:r>
              <a:rPr lang="it-IT" altLang="it-IT" sz="2000" b="1" dirty="0">
                <a:latin typeface="Avenir Next LT Pro" panose="020B0504020202020204" pitchFamily="34" charset="0"/>
              </a:rPr>
              <a:t>6.    Metodo per la </a:t>
            </a:r>
            <a:r>
              <a:rPr lang="it-IT" altLang="it-IT" sz="20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Pesatura dei fascicoli</a:t>
            </a:r>
            <a:r>
              <a:rPr lang="it-IT" altLang="it-IT" sz="2000" b="1" dirty="0">
                <a:latin typeface="Avenir Next LT Pro" panose="020B0504020202020204" pitchFamily="34" charset="0"/>
              </a:rPr>
              <a:t> del settore civile 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endParaRPr lang="it-IT" altLang="it-IT" sz="2000" b="1" dirty="0">
              <a:latin typeface="Avenir Next LT Pro" panose="020B05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it-IT" altLang="it-IT" sz="2000" b="1" dirty="0">
                <a:latin typeface="Avenir Next LT Pro" panose="020B0504020202020204" pitchFamily="34" charset="0"/>
              </a:rPr>
              <a:t>7.    </a:t>
            </a:r>
            <a:r>
              <a:rPr lang="it-IT" altLang="it-IT" sz="20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Survey agli AUP </a:t>
            </a:r>
            <a:r>
              <a:rPr lang="it-IT" altLang="it-IT" sz="2000" b="1" dirty="0">
                <a:latin typeface="Avenir Next LT Pro" panose="020B0504020202020204" pitchFamily="34" charset="0"/>
              </a:rPr>
              <a:t>– chi sono e cosa fanno</a:t>
            </a:r>
          </a:p>
          <a:p>
            <a:pPr>
              <a:spcAft>
                <a:spcPts val="600"/>
              </a:spcAft>
            </a:pPr>
            <a:r>
              <a:rPr kumimoji="0" lang="it-IT" altLang="it-IT" sz="20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8.    Valutazione della </a:t>
            </a:r>
            <a:r>
              <a:rPr kumimoji="0" lang="it-IT" altLang="it-IT" sz="2000" b="1" i="0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venir Next LT Pro" panose="020B0504020202020204" pitchFamily="34" charset="0"/>
              </a:rPr>
              <a:t>performance</a:t>
            </a:r>
            <a:r>
              <a:rPr kumimoji="0" lang="it-IT" altLang="it-IT" sz="20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 degli AUP</a:t>
            </a:r>
          </a:p>
          <a:p>
            <a:pPr>
              <a:spcAft>
                <a:spcPts val="600"/>
              </a:spcAft>
            </a:pPr>
            <a:r>
              <a:rPr lang="it-IT" altLang="it-IT" sz="2000" b="1" dirty="0">
                <a:latin typeface="Avenir Next LT Pro" panose="020B0504020202020204" pitchFamily="34" charset="0"/>
              </a:rPr>
              <a:t>9.    </a:t>
            </a:r>
            <a:r>
              <a:rPr lang="it-IT" altLang="it-IT" sz="20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Valutazione dell’i</a:t>
            </a:r>
            <a:r>
              <a:rPr kumimoji="0" lang="it-IT" altLang="it-IT" sz="2000" b="1" i="0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venir Next LT Pro" panose="020B0504020202020204" pitchFamily="34" charset="0"/>
              </a:rPr>
              <a:t>mpatto degli AUP </a:t>
            </a:r>
            <a:r>
              <a:rPr kumimoji="0" lang="it-IT" altLang="it-IT" sz="2000" b="1" i="0" strike="noStrike" cap="none" normalizeH="0" baseline="0" dirty="0">
                <a:ln>
                  <a:noFill/>
                </a:ln>
                <a:effectLst/>
                <a:latin typeface="Avenir Next LT Pro" panose="020B0504020202020204" pitchFamily="34" charset="0"/>
              </a:rPr>
              <a:t>sulle archiviazioni GIP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558800" algn="l"/>
                <a:tab pos="5724525" algn="r"/>
              </a:tabLst>
            </a:pPr>
            <a:endParaRPr kumimoji="0" lang="it-IT" altLang="it-IT" sz="200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venir Next LT Pro" panose="020B0504020202020204" pitchFamily="34" charset="0"/>
            </a:endParaRPr>
          </a:p>
        </p:txBody>
      </p:sp>
      <p:pic>
        <p:nvPicPr>
          <p:cNvPr id="11" name="Immagine 10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92CA2AFF-B7A5-FDDB-AD75-59867F986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89"/>
          <a:stretch/>
        </p:blipFill>
        <p:spPr>
          <a:xfrm>
            <a:off x="2297810" y="1550588"/>
            <a:ext cx="1333500" cy="1148292"/>
          </a:xfrm>
          <a:prstGeom prst="rect">
            <a:avLst/>
          </a:prstGeom>
        </p:spPr>
      </p:pic>
      <p:pic>
        <p:nvPicPr>
          <p:cNvPr id="13" name="Immagine 12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58C4C5DF-108E-9E57-3978-CCFAB225E2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9"/>
          <a:stretch/>
        </p:blipFill>
        <p:spPr>
          <a:xfrm>
            <a:off x="2364531" y="5028799"/>
            <a:ext cx="1384605" cy="1209606"/>
          </a:xfrm>
          <a:prstGeom prst="rect">
            <a:avLst/>
          </a:prstGeom>
        </p:spPr>
      </p:pic>
      <p:pic>
        <p:nvPicPr>
          <p:cNvPr id="15" name="Immagine 14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9C9C8479-1564-C8E9-A581-A1112E364F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28"/>
          <a:stretch/>
        </p:blipFill>
        <p:spPr>
          <a:xfrm>
            <a:off x="2333525" y="3242445"/>
            <a:ext cx="1384605" cy="1190376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CF6B5E0-4A93-4F4C-4E67-EE4949623046}"/>
              </a:ext>
            </a:extLst>
          </p:cNvPr>
          <p:cNvSpPr txBox="1"/>
          <p:nvPr/>
        </p:nvSpPr>
        <p:spPr>
          <a:xfrm>
            <a:off x="188293" y="736180"/>
            <a:ext cx="17826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Uffici giudiziari: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Corte di Appello di Milano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Tribunale di Milano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Tribunale Minorenni Milano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305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606DB-82D9-3CA9-A8CE-A3C7F39458FF}"/>
              </a:ext>
            </a:extLst>
          </p:cNvPr>
          <p:cNvSpPr txBox="1"/>
          <p:nvPr/>
        </p:nvSpPr>
        <p:spPr>
          <a:xfrm>
            <a:off x="5017494" y="5192021"/>
            <a:ext cx="236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Avenir Next LT Pro" panose="020B0504020202020204" pitchFamily="34" charset="0"/>
              </a:rPr>
              <a:t>Politecnico di Milano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4A1FD9-55E2-CC26-EA16-DD3E60F7CC47}"/>
              </a:ext>
            </a:extLst>
          </p:cNvPr>
          <p:cNvSpPr txBox="1"/>
          <p:nvPr/>
        </p:nvSpPr>
        <p:spPr>
          <a:xfrm>
            <a:off x="2969233" y="3972580"/>
            <a:ext cx="62535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Erica Melloni</a:t>
            </a:r>
          </a:p>
          <a:p>
            <a:pPr algn="ctr"/>
            <a:endParaRPr lang="it-IT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2A7D821-3CC8-3BB9-74A1-9A8929BC52C9}"/>
              </a:ext>
            </a:extLst>
          </p:cNvPr>
          <p:cNvSpPr txBox="1"/>
          <p:nvPr/>
        </p:nvSpPr>
        <p:spPr>
          <a:xfrm>
            <a:off x="2832651" y="2223700"/>
            <a:ext cx="6738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Valutazione della performance degli AUP</a:t>
            </a:r>
          </a:p>
        </p:txBody>
      </p:sp>
    </p:spTree>
    <p:extLst>
      <p:ext uri="{BB962C8B-B14F-4D97-AF65-F5344CB8AC3E}">
        <p14:creationId xmlns:p14="http://schemas.microsoft.com/office/powerpoint/2010/main" val="3539948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9F7136-D2EA-B627-C12C-F5E7108CC44D}"/>
              </a:ext>
            </a:extLst>
          </p:cNvPr>
          <p:cNvSpPr txBox="1"/>
          <p:nvPr/>
        </p:nvSpPr>
        <p:spPr>
          <a:xfrm>
            <a:off x="2389309" y="151405"/>
            <a:ext cx="93740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VALUTAZIONE DELLA PERFORMANCE DEGLI AUP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187380" y="4755890"/>
            <a:ext cx="1782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Dipartimenti Polimi: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DIG</a:t>
            </a:r>
          </a:p>
        </p:txBody>
      </p:sp>
      <p:pic>
        <p:nvPicPr>
          <p:cNvPr id="13" name="Immagine 12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58C4C5DF-108E-9E57-3978-CCFAB225E2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9"/>
          <a:stretch/>
        </p:blipFill>
        <p:spPr>
          <a:xfrm>
            <a:off x="187380" y="2824197"/>
            <a:ext cx="1384605" cy="1209606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CF6B5E0-4A93-4F4C-4E67-EE4949623046}"/>
              </a:ext>
            </a:extLst>
          </p:cNvPr>
          <p:cNvSpPr txBox="1"/>
          <p:nvPr/>
        </p:nvSpPr>
        <p:spPr>
          <a:xfrm>
            <a:off x="188293" y="736180"/>
            <a:ext cx="17826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Uffici giudiziari: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Corte di Appello di Milano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9ECEBCF5-596A-D3DD-3C1A-73F30E9A3E75}"/>
              </a:ext>
            </a:extLst>
          </p:cNvPr>
          <p:cNvGrpSpPr/>
          <p:nvPr/>
        </p:nvGrpSpPr>
        <p:grpSpPr>
          <a:xfrm>
            <a:off x="2389308" y="1856542"/>
            <a:ext cx="2529843" cy="1239083"/>
            <a:chOff x="1682572" y="2648016"/>
            <a:chExt cx="2183138" cy="1935309"/>
          </a:xfrm>
        </p:grpSpPr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6AB0A431-1EAE-83D0-097C-7B7631C92189}"/>
                </a:ext>
              </a:extLst>
            </p:cNvPr>
            <p:cNvSpPr txBox="1"/>
            <p:nvPr/>
          </p:nvSpPr>
          <p:spPr>
            <a:xfrm>
              <a:off x="1941213" y="2708545"/>
              <a:ext cx="1624946" cy="18747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dirty="0">
                  <a:latin typeface="Avenir Next LT Pro" panose="020B0504020202020204" pitchFamily="34" charset="0"/>
                </a:rPr>
                <a:t>Definizione obiettivi, target e attività</a:t>
              </a: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CE00E2E6-5049-B1AF-2DAA-0C704BBAE503}"/>
                </a:ext>
              </a:extLst>
            </p:cNvPr>
            <p:cNvSpPr/>
            <p:nvPr/>
          </p:nvSpPr>
          <p:spPr>
            <a:xfrm>
              <a:off x="1682572" y="2648016"/>
              <a:ext cx="2183138" cy="1935309"/>
            </a:xfrm>
            <a:prstGeom prst="rect">
              <a:avLst/>
            </a:prstGeom>
            <a:noFill/>
            <a:ln w="38100">
              <a:solidFill>
                <a:srgbClr val="728FA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0" name="Rettangolo 19">
            <a:extLst>
              <a:ext uri="{FF2B5EF4-FFF2-40B4-BE49-F238E27FC236}">
                <a16:creationId xmlns:a16="http://schemas.microsoft.com/office/drawing/2014/main" id="{504E4A8F-29D5-01CE-4233-917A379595C2}"/>
              </a:ext>
            </a:extLst>
          </p:cNvPr>
          <p:cNvSpPr/>
          <p:nvPr/>
        </p:nvSpPr>
        <p:spPr>
          <a:xfrm rot="5400000">
            <a:off x="3472496" y="409887"/>
            <a:ext cx="363468" cy="2529842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1. </a:t>
            </a:r>
            <a:r>
              <a:rPr lang="it-IT" sz="1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PIANIFICAZIONE</a:t>
            </a:r>
            <a:endParaRPr lang="it-IT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A6125501-48C3-20B7-6550-29E06A31A2A5}"/>
              </a:ext>
            </a:extLst>
          </p:cNvPr>
          <p:cNvGrpSpPr/>
          <p:nvPr/>
        </p:nvGrpSpPr>
        <p:grpSpPr>
          <a:xfrm>
            <a:off x="5485104" y="1817786"/>
            <a:ext cx="2529844" cy="1239083"/>
            <a:chOff x="1682572" y="2648016"/>
            <a:chExt cx="2183138" cy="1935309"/>
          </a:xfrm>
        </p:grpSpPr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E57FBB05-5C50-B710-555C-218897974A42}"/>
                </a:ext>
              </a:extLst>
            </p:cNvPr>
            <p:cNvSpPr txBox="1"/>
            <p:nvPr/>
          </p:nvSpPr>
          <p:spPr>
            <a:xfrm>
              <a:off x="1941213" y="2924870"/>
              <a:ext cx="1624946" cy="144213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dirty="0">
                  <a:latin typeface="Avenir Next LT Pro" panose="020B0504020202020204" pitchFamily="34" charset="0"/>
                </a:rPr>
                <a:t>Form online; controllo mensile attività</a:t>
              </a:r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1B1ABF5D-0DAC-8E72-89F5-88E503BC9E60}"/>
                </a:ext>
              </a:extLst>
            </p:cNvPr>
            <p:cNvSpPr/>
            <p:nvPr/>
          </p:nvSpPr>
          <p:spPr>
            <a:xfrm>
              <a:off x="1682572" y="2648016"/>
              <a:ext cx="2183138" cy="1935309"/>
            </a:xfrm>
            <a:prstGeom prst="rect">
              <a:avLst/>
            </a:prstGeom>
            <a:noFill/>
            <a:ln w="38100">
              <a:solidFill>
                <a:srgbClr val="728FA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4" name="Rettangolo 23">
            <a:extLst>
              <a:ext uri="{FF2B5EF4-FFF2-40B4-BE49-F238E27FC236}">
                <a16:creationId xmlns:a16="http://schemas.microsoft.com/office/drawing/2014/main" id="{5C456A80-6F7B-FDFD-7302-869551C2B33B}"/>
              </a:ext>
            </a:extLst>
          </p:cNvPr>
          <p:cNvSpPr/>
          <p:nvPr/>
        </p:nvSpPr>
        <p:spPr>
          <a:xfrm rot="5400000">
            <a:off x="6568292" y="371130"/>
            <a:ext cx="363468" cy="2529844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2. </a:t>
            </a:r>
            <a:r>
              <a:rPr lang="it-IT" sz="1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MONITORAGGIO</a:t>
            </a:r>
            <a:endParaRPr lang="it-IT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36B7A97-8BC0-952B-0620-42A4C96D958A}"/>
              </a:ext>
            </a:extLst>
          </p:cNvPr>
          <p:cNvSpPr/>
          <p:nvPr/>
        </p:nvSpPr>
        <p:spPr>
          <a:xfrm rot="5400000">
            <a:off x="3472496" y="2012438"/>
            <a:ext cx="363468" cy="2529842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 err="1">
                <a:solidFill>
                  <a:schemeClr val="bg1"/>
                </a:solidFill>
                <a:latin typeface="Avenir Next LT Pro" panose="020B0504020202020204" pitchFamily="34" charset="0"/>
              </a:rPr>
              <a:t>Pres</a:t>
            </a:r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. sezione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8497B58-2767-A693-0CBF-FD2728802BD8}"/>
              </a:ext>
            </a:extLst>
          </p:cNvPr>
          <p:cNvSpPr/>
          <p:nvPr/>
        </p:nvSpPr>
        <p:spPr>
          <a:xfrm rot="5400000">
            <a:off x="6568292" y="1995554"/>
            <a:ext cx="363468" cy="2529844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Cancelleria e giudici</a:t>
            </a:r>
          </a:p>
        </p:txBody>
      </p: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787F6518-CC33-A538-005D-E9CD2D19D384}"/>
              </a:ext>
            </a:extLst>
          </p:cNvPr>
          <p:cNvGrpSpPr/>
          <p:nvPr/>
        </p:nvGrpSpPr>
        <p:grpSpPr>
          <a:xfrm>
            <a:off x="8783962" y="1856539"/>
            <a:ext cx="2529844" cy="1239083"/>
            <a:chOff x="1682572" y="2648016"/>
            <a:chExt cx="2183138" cy="1935309"/>
          </a:xfrm>
        </p:grpSpPr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38A2377A-C89F-D783-A5DA-EA5FC2D7DCE9}"/>
                </a:ext>
              </a:extLst>
            </p:cNvPr>
            <p:cNvSpPr txBox="1"/>
            <p:nvPr/>
          </p:nvSpPr>
          <p:spPr>
            <a:xfrm>
              <a:off x="1937000" y="3306324"/>
              <a:ext cx="1624946" cy="11537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1400" dirty="0">
                  <a:latin typeface="Avenir Next LT Pro" panose="020B0504020202020204" pitchFamily="34" charset="0"/>
                </a:rPr>
                <a:t>Obiettivi di gruppo, individuali e comportamenti</a:t>
              </a:r>
            </a:p>
          </p:txBody>
        </p:sp>
        <p:sp>
          <p:nvSpPr>
            <p:cNvPr id="29" name="Rettangolo 28">
              <a:extLst>
                <a:ext uri="{FF2B5EF4-FFF2-40B4-BE49-F238E27FC236}">
                  <a16:creationId xmlns:a16="http://schemas.microsoft.com/office/drawing/2014/main" id="{A3FC27EB-98F4-3531-509C-EB70F432E19B}"/>
                </a:ext>
              </a:extLst>
            </p:cNvPr>
            <p:cNvSpPr/>
            <p:nvPr/>
          </p:nvSpPr>
          <p:spPr>
            <a:xfrm>
              <a:off x="1682572" y="2648016"/>
              <a:ext cx="2183138" cy="1935309"/>
            </a:xfrm>
            <a:prstGeom prst="rect">
              <a:avLst/>
            </a:prstGeom>
            <a:noFill/>
            <a:ln w="38100">
              <a:solidFill>
                <a:srgbClr val="728FA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0" name="Rettangolo 29">
            <a:extLst>
              <a:ext uri="{FF2B5EF4-FFF2-40B4-BE49-F238E27FC236}">
                <a16:creationId xmlns:a16="http://schemas.microsoft.com/office/drawing/2014/main" id="{979A6A95-3FC3-1AF4-2B1F-846F1EE444B2}"/>
              </a:ext>
            </a:extLst>
          </p:cNvPr>
          <p:cNvSpPr/>
          <p:nvPr/>
        </p:nvSpPr>
        <p:spPr>
          <a:xfrm rot="5400000">
            <a:off x="9867150" y="371130"/>
            <a:ext cx="363468" cy="2529844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3. </a:t>
            </a:r>
            <a:r>
              <a:rPr lang="it-IT" sz="1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VALUTAZIONE</a:t>
            </a:r>
            <a:endParaRPr lang="it-IT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F89B41D-4DC8-A92C-84AE-1A1F5850E257}"/>
              </a:ext>
            </a:extLst>
          </p:cNvPr>
          <p:cNvSpPr/>
          <p:nvPr/>
        </p:nvSpPr>
        <p:spPr>
          <a:xfrm rot="5400000">
            <a:off x="9867150" y="2043179"/>
            <a:ext cx="363468" cy="2529844"/>
          </a:xfrm>
          <a:prstGeom prst="rect">
            <a:avLst/>
          </a:prstGeom>
          <a:solidFill>
            <a:srgbClr val="728FA5"/>
          </a:solidFill>
          <a:ln w="38100">
            <a:solidFill>
              <a:srgbClr val="728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Cancelleria e giudici</a:t>
            </a:r>
          </a:p>
        </p:txBody>
      </p:sp>
      <p:sp>
        <p:nvSpPr>
          <p:cNvPr id="34" name="Freccia circolare a sinistra 33">
            <a:extLst>
              <a:ext uri="{FF2B5EF4-FFF2-40B4-BE49-F238E27FC236}">
                <a16:creationId xmlns:a16="http://schemas.microsoft.com/office/drawing/2014/main" id="{7929E934-D38A-B2E6-09E6-276EA86A987A}"/>
              </a:ext>
            </a:extLst>
          </p:cNvPr>
          <p:cNvSpPr/>
          <p:nvPr/>
        </p:nvSpPr>
        <p:spPr>
          <a:xfrm rot="5400000">
            <a:off x="6135414" y="956820"/>
            <a:ext cx="1181815" cy="6948271"/>
          </a:xfrm>
          <a:prstGeom prst="curvedLeftArrow">
            <a:avLst>
              <a:gd name="adj1" fmla="val 11847"/>
              <a:gd name="adj2" fmla="val 56544"/>
              <a:gd name="adj3" fmla="val 23232"/>
            </a:avLst>
          </a:prstGeom>
          <a:solidFill>
            <a:srgbClr val="1B5399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5" name="Elemento grafico 34" descr="Valutazione in stelle contorno">
            <a:extLst>
              <a:ext uri="{FF2B5EF4-FFF2-40B4-BE49-F238E27FC236}">
                <a16:creationId xmlns:a16="http://schemas.microsoft.com/office/drawing/2014/main" id="{3A6C677C-5159-872A-88A9-3B54AA0FE88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8570" y="1642382"/>
            <a:ext cx="914400" cy="914400"/>
          </a:xfrm>
          <a:prstGeom prst="rect">
            <a:avLst/>
          </a:prstGeom>
        </p:spPr>
      </p:pic>
      <p:pic>
        <p:nvPicPr>
          <p:cNvPr id="36" name="Elemento grafico 35" descr="Valutazione in stelle contorno">
            <a:extLst>
              <a:ext uri="{FF2B5EF4-FFF2-40B4-BE49-F238E27FC236}">
                <a16:creationId xmlns:a16="http://schemas.microsoft.com/office/drawing/2014/main" id="{7CDD0A55-5C64-F968-24FE-AE24834BD16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33420" y="1641823"/>
            <a:ext cx="914400" cy="914400"/>
          </a:xfrm>
          <a:prstGeom prst="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9D16F044-876F-54C1-BFAC-43C96D1C1E69}"/>
              </a:ext>
            </a:extLst>
          </p:cNvPr>
          <p:cNvSpPr txBox="1"/>
          <p:nvPr/>
        </p:nvSpPr>
        <p:spPr>
          <a:xfrm>
            <a:off x="4472218" y="3887673"/>
            <a:ext cx="487635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dirty="0">
                <a:solidFill>
                  <a:schemeClr val="tx2"/>
                </a:solidFill>
                <a:latin typeface="Avenir Next LT Pro" panose="020B0504020202020204" pitchFamily="34" charset="0"/>
              </a:rPr>
              <a:t>ridefinizione attività obiettivi; </a:t>
            </a:r>
          </a:p>
          <a:p>
            <a:pPr algn="ctr"/>
            <a:r>
              <a:rPr lang="it-IT" dirty="0">
                <a:solidFill>
                  <a:schemeClr val="tx2"/>
                </a:solidFill>
                <a:latin typeface="Avenir Next LT Pro" panose="020B0504020202020204" pitchFamily="34" charset="0"/>
              </a:rPr>
              <a:t>allineamento tra sezioni; </a:t>
            </a:r>
          </a:p>
          <a:p>
            <a:pPr algn="ctr"/>
            <a:r>
              <a:rPr lang="it-IT" dirty="0">
                <a:solidFill>
                  <a:schemeClr val="tx2"/>
                </a:solidFill>
                <a:latin typeface="Avenir Next LT Pro" panose="020B0504020202020204" pitchFamily="34" charset="0"/>
              </a:rPr>
              <a:t>formazione e accompagnamento</a:t>
            </a:r>
          </a:p>
        </p:txBody>
      </p:sp>
    </p:spTree>
    <p:extLst>
      <p:ext uri="{BB962C8B-B14F-4D97-AF65-F5344CB8AC3E}">
        <p14:creationId xmlns:p14="http://schemas.microsoft.com/office/powerpoint/2010/main" val="347841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6C3D736-5775-05E0-C16A-E6B18081DA06}"/>
              </a:ext>
            </a:extLst>
          </p:cNvPr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96000">
                <a:srgbClr val="191A33"/>
              </a:gs>
              <a:gs pos="22000">
                <a:srgbClr val="1A4D9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9F7136-D2EA-B627-C12C-F5E7108CC44D}"/>
              </a:ext>
            </a:extLst>
          </p:cNvPr>
          <p:cNvSpPr txBox="1"/>
          <p:nvPr/>
        </p:nvSpPr>
        <p:spPr>
          <a:xfrm>
            <a:off x="2389309" y="151405"/>
            <a:ext cx="93740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Avenir Next LT Pro" panose="020B0504020202020204" pitchFamily="34" charset="0"/>
              </a:rPr>
              <a:t>VALUTAZIONE DELLA PERFORMANCE DEGLI AUP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EDA45A-E931-995C-0223-19ED140E9761}"/>
              </a:ext>
            </a:extLst>
          </p:cNvPr>
          <p:cNvSpPr txBox="1"/>
          <p:nvPr/>
        </p:nvSpPr>
        <p:spPr>
          <a:xfrm>
            <a:off x="187380" y="4755890"/>
            <a:ext cx="1782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Dipartimenti Polimi: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DIG</a:t>
            </a:r>
          </a:p>
        </p:txBody>
      </p:sp>
      <p:pic>
        <p:nvPicPr>
          <p:cNvPr id="13" name="Immagine 12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58C4C5DF-108E-9E57-3978-CCFAB225E2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9"/>
          <a:stretch/>
        </p:blipFill>
        <p:spPr>
          <a:xfrm>
            <a:off x="187380" y="2824197"/>
            <a:ext cx="1384605" cy="1209606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CF6B5E0-4A93-4F4C-4E67-EE4949623046}"/>
              </a:ext>
            </a:extLst>
          </p:cNvPr>
          <p:cNvSpPr txBox="1"/>
          <p:nvPr/>
        </p:nvSpPr>
        <p:spPr>
          <a:xfrm>
            <a:off x="188293" y="736180"/>
            <a:ext cx="17826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Uffici giudiziari: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</a:rPr>
              <a:t>Corte di Appello di Milano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91C7445C-67DB-6B30-860C-C616E7C13084}"/>
              </a:ext>
            </a:extLst>
          </p:cNvPr>
          <p:cNvSpPr txBox="1"/>
          <p:nvPr/>
        </p:nvSpPr>
        <p:spPr>
          <a:xfrm>
            <a:off x="2389309" y="1613343"/>
            <a:ext cx="8398076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Avenir Next LT Pro" panose="020B0504020202020204" pitchFamily="34" charset="0"/>
              </a:rPr>
              <a:t>Strumenti elaborati, in collaborazione con l’ufficio:</a:t>
            </a:r>
          </a:p>
          <a:p>
            <a:endParaRPr lang="it-IT" dirty="0">
              <a:latin typeface="Avenir Next LT Pro" panose="020B05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Elenco e classificazione delle attività assegnabili agli AUP,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Provvedimento organizzativo di sezione che definisce il tipo di attività e carico di lavoro degli AUP assegnati,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Monitoraggio online – questionario,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Individuazione obiettivi e target di gruppo e individuali:</a:t>
            </a:r>
          </a:p>
          <a:p>
            <a:pPr marL="714375" indent="-3524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Riduzione del </a:t>
            </a:r>
            <a:r>
              <a:rPr lang="it-IT" dirty="0" err="1">
                <a:latin typeface="Avenir Next LT Pro" panose="020B0504020202020204" pitchFamily="34" charset="0"/>
              </a:rPr>
              <a:t>disposition</a:t>
            </a:r>
            <a:r>
              <a:rPr lang="it-IT" dirty="0">
                <a:latin typeface="Avenir Next LT Pro" panose="020B0504020202020204" pitchFamily="34" charset="0"/>
              </a:rPr>
              <a:t> time del settore</a:t>
            </a:r>
          </a:p>
          <a:p>
            <a:pPr marL="714375" indent="-3524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Tempestività della compilazione del questionario</a:t>
            </a:r>
          </a:p>
          <a:p>
            <a:pPr marL="714375" indent="-3524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Realizzazione delle attività assegnate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Avenir Next LT Pro" panose="020B0504020202020204" pitchFamily="34" charset="0"/>
              </a:rPr>
              <a:t>Esplicitazione dei giudizi 1-5 a supporto della valutazione.</a:t>
            </a:r>
          </a:p>
        </p:txBody>
      </p:sp>
    </p:spTree>
    <p:extLst>
      <p:ext uri="{BB962C8B-B14F-4D97-AF65-F5344CB8AC3E}">
        <p14:creationId xmlns:p14="http://schemas.microsoft.com/office/powerpoint/2010/main" val="4271113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16162E"/>
            </a:gs>
            <a:gs pos="0">
              <a:srgbClr val="1B53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606DB-82D9-3CA9-A8CE-A3C7F39458FF}"/>
              </a:ext>
            </a:extLst>
          </p:cNvPr>
          <p:cNvSpPr txBox="1"/>
          <p:nvPr/>
        </p:nvSpPr>
        <p:spPr>
          <a:xfrm>
            <a:off x="3104443" y="4014983"/>
            <a:ext cx="5983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2009790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Widescreen</PresentationFormat>
  <Paragraphs>56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Avenir Next LT Pro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Thi Mandelli</dc:creator>
  <cp:lastModifiedBy>Erica Melloni</cp:lastModifiedBy>
  <cp:revision>3</cp:revision>
  <dcterms:created xsi:type="dcterms:W3CDTF">2023-09-22T10:24:38Z</dcterms:created>
  <dcterms:modified xsi:type="dcterms:W3CDTF">2023-09-27T10:05:23Z</dcterms:modified>
</cp:coreProperties>
</file>